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16"/>
  </p:handoutMasterIdLst>
  <p:sldIdLst>
    <p:sldId id="260" r:id="rId3"/>
    <p:sldId id="405" r:id="rId4"/>
    <p:sldId id="276" r:id="rId5"/>
    <p:sldId id="278" r:id="rId6"/>
    <p:sldId id="348" r:id="rId7"/>
    <p:sldId id="325" r:id="rId8"/>
    <p:sldId id="364" r:id="rId9"/>
    <p:sldId id="425" r:id="rId10"/>
    <p:sldId id="426" r:id="rId11"/>
    <p:sldId id="427" r:id="rId12"/>
    <p:sldId id="428" r:id="rId13"/>
    <p:sldId id="431" r:id="rId14"/>
  </p:sldIdLst>
  <p:sldSz cx="12192000" cy="6858000"/>
  <p:notesSz cx="6797675" cy="9928225"/>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等线" pitchFamily="2" charset="-122"/>
        <a:ea typeface="等线"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varScale="1">
        <p:scale>
          <a:sx n="66" d="100"/>
          <a:sy n="66" d="100"/>
        </p:scale>
        <p:origin x="-864" y="-114"/>
      </p:cViewPr>
      <p:guideLst>
        <p:guide orient="horz" pos="1963"/>
        <p:guide pos="38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页眉占位符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等线" pitchFamily="2" charset="-122"/>
              <a:ea typeface="等线" pitchFamily="2" charset="-122"/>
              <a:cs typeface="+mn-cs"/>
            </a:endParaRPr>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等线" pitchFamily="2" charset="-122"/>
              <a:ea typeface="等线" pitchFamily="2" charset="-122"/>
              <a:cs typeface="+mn-cs"/>
            </a:endParaRPr>
          </a:p>
        </p:txBody>
      </p:sp>
      <p:sp>
        <p:nvSpPr>
          <p:cNvPr id="4" name="页脚占位符 3"/>
          <p:cNvSpPr>
            <a:spLocks noGrp="1"/>
          </p:cNvSpPr>
          <p:nvPr>
            <p:ph type="ftr" sz="quarter" idx="2"/>
          </p:nvPr>
        </p:nvSpPr>
        <p:spPr>
          <a:xfrm>
            <a:off x="0" y="9429750"/>
            <a:ext cx="2944813" cy="496888"/>
          </a:xfrm>
          <a:prstGeom prst="rect">
            <a:avLst/>
          </a:prstGeom>
        </p:spPr>
        <p:txBody>
          <a:bodyPr vert="horz" lIns="91440" tIns="45720" rIns="91440" bIns="45720" rtlCol="0" anchor="b"/>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等线" pitchFamily="2" charset="-122"/>
              <a:ea typeface="等线" pitchFamily="2" charset="-122"/>
              <a:cs typeface="+mn-cs"/>
            </a:endParaRPr>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p>
            <a:pPr lvl="0" algn="r" eaLnBrk="1" fontAlgn="base" hangingPunct="1"/>
            <a:fld id="{9A0DB2DC-4C9A-4742-B13C-FB6460FD3503}" type="slidenum">
              <a:rPr lang="zh-CN" altLang="en-US" sz="1200" strike="noStrike" noProof="1" dirty="0">
                <a:latin typeface="等线" pitchFamily="2" charset="-122"/>
                <a:ea typeface="等线"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2944813" cy="498475"/>
          </a:xfrm>
          <a:prstGeom prst="rect">
            <a:avLst/>
          </a:prstGeom>
          <a:noFill/>
          <a:ln w="9525">
            <a:noFill/>
          </a:ln>
        </p:spPr>
        <p:txBody>
          <a:bodyPr anchor="t"/>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mn-cs"/>
            </a:endParaRPr>
          </a:p>
        </p:txBody>
      </p:sp>
      <p:sp>
        <p:nvSpPr>
          <p:cNvPr id="3075" name="日期占位符 2"/>
          <p:cNvSpPr>
            <a:spLocks noGrp="1"/>
          </p:cNvSpPr>
          <p:nvPr>
            <p:ph type="dt"/>
          </p:nvPr>
        </p:nvSpPr>
        <p:spPr>
          <a:xfrm>
            <a:off x="3849688" y="0"/>
            <a:ext cx="2946400" cy="498475"/>
          </a:xfrm>
          <a:prstGeom prst="rect">
            <a:avLst/>
          </a:prstGeom>
          <a:noFill/>
          <a:ln w="9525">
            <a:noFill/>
          </a:ln>
        </p:spPr>
        <p:txBody>
          <a:bodyPr anchor="t"/>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mn-cs"/>
            </a:endParaRPr>
          </a:p>
        </p:txBody>
      </p:sp>
      <p:sp>
        <p:nvSpPr>
          <p:cNvPr id="4100" name="幻灯片图像占位符 3"/>
          <p:cNvSpPr>
            <a:spLocks noGrp="1"/>
          </p:cNvSpPr>
          <p:nvPr>
            <p:ph type="sldImg"/>
          </p:nvPr>
        </p:nvSpPr>
        <p:spPr>
          <a:xfrm>
            <a:off x="422275" y="1239838"/>
            <a:ext cx="5954713" cy="3351212"/>
          </a:xfrm>
          <a:prstGeom prst="rect">
            <a:avLst/>
          </a:prstGeom>
          <a:noFill/>
          <a:ln w="9525">
            <a:noFill/>
          </a:ln>
        </p:spPr>
      </p:sp>
      <p:sp>
        <p:nvSpPr>
          <p:cNvPr id="4101" name="备注占位符 4"/>
          <p:cNvSpPr>
            <a:spLocks noGrp="1"/>
          </p:cNvSpPr>
          <p:nvPr>
            <p:ph type="body" sz="quarter"/>
          </p:nvPr>
        </p:nvSpPr>
        <p:spPr>
          <a:xfrm>
            <a:off x="679450" y="4776788"/>
            <a:ext cx="5438775" cy="3908425"/>
          </a:xfrm>
          <a:prstGeom prst="rect">
            <a:avLst/>
          </a:prstGeom>
          <a:noFill/>
          <a:ln w="9525">
            <a:noFill/>
          </a:ln>
        </p:spPr>
        <p:txBody>
          <a:bodyPr vert="horz" wrap="square" lIns="91440" tIns="45720" rIns="91440" bIns="45720" anchor="ct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indent="0"/>
            <a:r>
              <a:rPr lang="zh-CN" altLang="en-US" dirty="0"/>
              <a:t>第五级</a:t>
            </a:r>
            <a:endParaRPr lang="zh-CN" altLang="en-US" dirty="0"/>
          </a:p>
        </p:txBody>
      </p:sp>
      <p:sp>
        <p:nvSpPr>
          <p:cNvPr id="3078" name="页脚占位符 5"/>
          <p:cNvSpPr>
            <a:spLocks noGrp="1"/>
          </p:cNvSpPr>
          <p:nvPr>
            <p:ph type="ftr" sz="quarter"/>
          </p:nvPr>
        </p:nvSpPr>
        <p:spPr>
          <a:xfrm>
            <a:off x="0" y="9429750"/>
            <a:ext cx="2944813" cy="498475"/>
          </a:xfrm>
          <a:prstGeom prst="rect">
            <a:avLst/>
          </a:prstGeom>
          <a:noFill/>
          <a:ln w="9525">
            <a:noFill/>
          </a:ln>
        </p:spPr>
        <p:txBody>
          <a:bodyPr anchor="b"/>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等线" pitchFamily="2" charset="-122"/>
              <a:ea typeface="等线" pitchFamily="2" charset="-122"/>
              <a:cs typeface="+mn-cs"/>
            </a:endParaRPr>
          </a:p>
        </p:txBody>
      </p:sp>
      <p:sp>
        <p:nvSpPr>
          <p:cNvPr id="3079" name="灯片编号占位符 6"/>
          <p:cNvSpPr>
            <a:spLocks noGrp="1"/>
          </p:cNvSpPr>
          <p:nvPr>
            <p:ph type="sldNum" sz="quarter"/>
          </p:nvPr>
        </p:nvSpPr>
        <p:spPr>
          <a:xfrm>
            <a:off x="3849688" y="9429750"/>
            <a:ext cx="2946400" cy="498475"/>
          </a:xfrm>
          <a:prstGeom prst="rect">
            <a:avLst/>
          </a:prstGeom>
          <a:noFill/>
          <a:ln w="9525">
            <a:noFill/>
          </a:ln>
        </p:spPr>
        <p:txBody>
          <a:bodyPr vert="horz" wrap="square" lIns="91440" tIns="45720" rIns="91440" bIns="45720" numCol="1" anchor="b" anchorCtr="0" compatLnSpc="1"/>
          <a:p>
            <a:pPr lvl="0" algn="r" eaLnBrk="1" fontAlgn="base" hangingPunct="1"/>
            <a:fld id="{9A0DB2DC-4C9A-4742-B13C-FB6460FD3503}" type="slidenum">
              <a:rPr lang="zh-CN" altLang="en-US" sz="1200" strike="noStrike" noProof="1" dirty="0">
                <a:latin typeface="等线" pitchFamily="2" charset="-122"/>
                <a:ea typeface="等线"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ctr" latinLnBrk="1" hangingPunct="0">
      <a:spcBef>
        <a:spcPct val="30000"/>
      </a:spcBef>
      <a:spcAft>
        <a:spcPct val="0"/>
      </a:spcAft>
      <a:defRPr sz="1200" u="sng" kern="1200">
        <a:solidFill>
          <a:schemeClr val="tx1"/>
        </a:solidFill>
        <a:latin typeface="Arial" panose="020B0604020202020204" pitchFamily="34" charset="0"/>
      </a:defRPr>
    </a:lvl1pPr>
    <a:lvl2pPr lvl="1" algn="l" rtl="0" eaLnBrk="0" fontAlgn="ctr" latinLnBrk="1" hangingPunct="0">
      <a:spcBef>
        <a:spcPct val="30000"/>
      </a:spcBef>
      <a:spcAft>
        <a:spcPct val="0"/>
      </a:spcAft>
      <a:defRPr sz="1200" u="sng" kern="1200">
        <a:solidFill>
          <a:schemeClr val="tx1"/>
        </a:solidFill>
        <a:latin typeface="Arial" panose="020B0604020202020204" pitchFamily="34" charset="0"/>
      </a:defRPr>
    </a:lvl2pPr>
    <a:lvl3pPr lvl="2" algn="l" rtl="0" eaLnBrk="0" fontAlgn="ctr" latinLnBrk="1" hangingPunct="0">
      <a:spcBef>
        <a:spcPct val="30000"/>
      </a:spcBef>
      <a:spcAft>
        <a:spcPct val="0"/>
      </a:spcAft>
      <a:defRPr sz="28800" kern="1200">
        <a:solidFill>
          <a:schemeClr val="bg2"/>
        </a:solidFill>
        <a:latin typeface="Arial" panose="020B0604020202020204" pitchFamily="34" charset="0"/>
      </a:defRPr>
    </a:lvl3pPr>
    <a:lvl4pPr lvl="3" algn="l" rtl="0" eaLnBrk="0" fontAlgn="base" latinLnBrk="1" hangingPunct="0">
      <a:spcBef>
        <a:spcPct val="30000"/>
      </a:spcBef>
      <a:spcAft>
        <a:spcPct val="0"/>
      </a:spcAft>
      <a:defRPr sz="28800" kern="1200">
        <a:solidFill>
          <a:schemeClr val="bg2"/>
        </a:solidFill>
        <a:latin typeface="Arial" panose="020B0604020202020204" pitchFamily="34" charset="0"/>
      </a:defRPr>
    </a:lvl4pPr>
    <a:lvl5pPr marL="914400" lvl="4" algn="l" rtl="0" eaLnBrk="0" fontAlgn="base" hangingPunct="0">
      <a:spcBef>
        <a:spcPct val="30000"/>
      </a:spcBef>
      <a:spcAft>
        <a:spcPct val="0"/>
      </a:spcAft>
      <a:defRPr sz="1200" kern="1200">
        <a:solidFill>
          <a:schemeClr val="tx1"/>
        </a:solidFill>
        <a:latin typeface="等线" pitchFamily="2" charset="-122"/>
        <a:ea typeface="等线"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等线" pitchFamily="2" charset="-122"/>
        <a:ea typeface="等线"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等线" pitchFamily="2" charset="-122"/>
        <a:ea typeface="等线"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等线" pitchFamily="2" charset="-122"/>
        <a:ea typeface="等线"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等线" pitchFamily="2" charset="-122"/>
        <a:ea typeface="等线"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ctr"/>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ctr"/>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ctr"/>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ctr"/>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ctr"/>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ctr"/>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ctr"/>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ctr"/>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ctr"/>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ctr"/>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ctr"/>
            <a:r>
              <a:rPr lang="zh-CN" altLang="en-US" strike="noStrike" noProof="1" smtClean="0"/>
              <a:t>单击此处编辑母版文本样式</a:t>
            </a:r>
            <a:endParaRPr lang="zh-CN" altLang="en-US" strike="noStrike" noProof="1" smtClean="0"/>
          </a:p>
          <a:p>
            <a:pPr lvl="1" fontAlgn="ctr"/>
            <a:r>
              <a:rPr lang="zh-CN" altLang="en-US" strike="noStrike" noProof="1" smtClean="0"/>
              <a:t>第二级</a:t>
            </a:r>
            <a:endParaRPr lang="zh-CN" altLang="en-US" strike="noStrike" noProof="1" smtClean="0"/>
          </a:p>
          <a:p>
            <a:pPr lvl="2" fontAlgn="b"/>
            <a:r>
              <a:rPr lang="zh-CN" altLang="en-US" strike="noStrike" noProof="1" smtClean="0"/>
              <a:t>第三级</a:t>
            </a:r>
            <a:endParaRPr lang="zh-CN" altLang="en-US" strike="noStrike" noProof="1" smtClean="0"/>
          </a:p>
          <a:p>
            <a:pPr lvl="3" fontAlgn="b"/>
            <a:r>
              <a:rPr lang="zh-CN" altLang="en-US" strike="noStrike" noProof="1" smtClean="0"/>
              <a:t>第四级</a:t>
            </a:r>
            <a:endParaRPr lang="zh-CN" altLang="en-US" strike="noStrike" noProof="1" smtClean="0"/>
          </a:p>
          <a:p>
            <a:pPr lvl="4" fontAlgn="b"/>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ctr"/>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ctr"/>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ctr" latinLnBrk="1" hangingPunct="0">
              <a:lnSpc>
                <a:spcPct val="90000"/>
              </a:lnSpc>
              <a:spcBef>
                <a:spcPts val="1000"/>
              </a:spcBef>
              <a:spcAft>
                <a:spcPct val="0"/>
              </a:spcAft>
              <a:buClrTx/>
              <a:buSzTx/>
              <a:buFont typeface="Arial" panose="020B0604020202020204" pitchFamily="34" charset="0"/>
              <a:buNone/>
              <a:defRPr/>
            </a:pPr>
            <a:endParaRPr kumimoji="0" lang="zh-CN" altLang="en-US" sz="3200" b="0" i="0" u="sng" strike="noStrike" kern="0" cap="none" spc="0" normalizeH="0" baseline="0" noProof="1">
              <a:ln>
                <a:noFill/>
              </a:ln>
              <a:solidFill>
                <a:schemeClr val="tx1"/>
              </a:solidFill>
              <a:effectLst/>
              <a:uLnTx/>
              <a:uFillTx/>
              <a:latin typeface="Arial" panose="020B0604020202020204" pitchFamily="34" charset="0"/>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ctr"/>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a:r>
              <a:rPr lang="zh-CN" altLang="en-US" dirty="0"/>
              <a:t>编辑母版文本样式</a:t>
            </a:r>
            <a:endParaRPr lang="zh-CN" altLang="en-US" dirty="0"/>
          </a:p>
          <a:p>
            <a:pPr lvl="1" indent="457200"/>
            <a:r>
              <a:rPr lang="zh-CN" altLang="en-US" dirty="0"/>
              <a:t>第二级</a:t>
            </a:r>
            <a:endParaRPr lang="zh-CN" altLang="en-US" dirty="0"/>
          </a:p>
          <a:p>
            <a:pPr lvl="2" indent="914400"/>
            <a:r>
              <a:rPr lang="zh-CN" altLang="en-US" dirty="0"/>
              <a:t>第三级</a:t>
            </a:r>
            <a:endParaRPr lang="zh-CN" altLang="en-US" dirty="0"/>
          </a:p>
          <a:p>
            <a:pPr lvl="3" indent="1371600"/>
            <a:r>
              <a:rPr lang="zh-CN" altLang="en-US" dirty="0"/>
              <a:t>第四级</a:t>
            </a:r>
            <a:endParaRPr lang="zh-CN" altLang="en-US" dirty="0"/>
          </a:p>
          <a:p>
            <a:pPr lvl="4" indent="1828800"/>
            <a:r>
              <a:rPr lang="zh-CN" altLang="en-US" dirty="0"/>
              <a:t>第五级</a:t>
            </a:r>
            <a:endParaRPr lang="zh-CN" altLang="en-US" dirty="0"/>
          </a:p>
        </p:txBody>
      </p:sp>
      <p:sp>
        <p:nvSpPr>
          <p:cNvPr id="1028" name="日期占位符 3"/>
          <p:cNvSpPr>
            <a:spLocks noGrp="1"/>
          </p:cNvSpPr>
          <p:nvPr>
            <p:ph type="dt" sz="half"/>
          </p:nvPr>
        </p:nvSpPr>
        <p:spPr>
          <a:xfrm>
            <a:off x="838200" y="6356350"/>
            <a:ext cx="2743200" cy="365125"/>
          </a:xfrm>
          <a:prstGeom prst="rect">
            <a:avLst/>
          </a:prstGeom>
          <a:noFill/>
          <a:ln w="9525">
            <a:noFill/>
          </a:ln>
        </p:spPr>
        <p:txBody>
          <a:bodyPr anchor="ctr"/>
          <a:lstStyle>
            <a:lvl1pPr indent="0">
              <a:defRPr sz="1200" noProof="1">
                <a:solidFill>
                  <a:srgbClr val="898989"/>
                </a:solidFill>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1029" name="页脚占位符 4"/>
          <p:cNvSpPr>
            <a:spLocks noGrp="1"/>
          </p:cNvSpPr>
          <p:nvPr>
            <p:ph type="ftr" sz="quarter"/>
          </p:nvPr>
        </p:nvSpPr>
        <p:spPr>
          <a:xfrm>
            <a:off x="4038600" y="6356350"/>
            <a:ext cx="4114800" cy="365125"/>
          </a:xfrm>
          <a:prstGeom prst="rect">
            <a:avLst/>
          </a:prstGeom>
          <a:noFill/>
          <a:ln w="9525">
            <a:noFill/>
          </a:ln>
        </p:spPr>
        <p:txBody>
          <a:bodyPr anchor="ctr"/>
          <a:lstStyle>
            <a:lvl1pPr indent="0" algn="ctr">
              <a:defRPr sz="1200" noProof="1">
                <a:solidFill>
                  <a:srgbClr val="898989"/>
                </a:solidFill>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rgbClr val="898989"/>
              </a:solidFill>
              <a:effectLst/>
              <a:uLnTx/>
              <a:uFillTx/>
              <a:latin typeface="等线" pitchFamily="2" charset="-122"/>
              <a:ea typeface="等线" pitchFamily="2" charset="-122"/>
              <a:cs typeface="+mn-cs"/>
            </a:endParaRPr>
          </a:p>
        </p:txBody>
      </p:sp>
      <p:sp>
        <p:nvSpPr>
          <p:cNvPr id="1030" name="灯片编号占位符 5"/>
          <p:cNvSpPr>
            <a:spLocks noGrp="1"/>
          </p:cNvSpPr>
          <p:nvPr>
            <p:ph type="sldNum" sz="quarter"/>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dirty="0">
                <a:latin typeface="等线" pitchFamily="2" charset="-122"/>
                <a:ea typeface="等线" pitchFamily="2" charset="-122"/>
                <a:cs typeface="+mn-cs"/>
              </a:rPr>
            </a:fld>
            <a:endParaRPr lang="zh-CN" altLang="en-US" strike="noStrike" noProof="1" dirty="0">
              <a:latin typeface="等线"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1pPr>
      <a:lvl2pPr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2pPr>
      <a:lvl3pPr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3pPr>
      <a:lvl4pPr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4pPr>
      <a:lvl5pPr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5pPr>
      <a:lvl6pPr marL="457200"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6pPr>
      <a:lvl7pPr marL="914400"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7pPr>
      <a:lvl8pPr marL="1371600"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8pPr>
      <a:lvl9pPr marL="1828800" algn="l" rtl="0" eaLnBrk="0" fontAlgn="ctr" latinLnBrk="1" hangingPunct="0">
        <a:lnSpc>
          <a:spcPct val="90000"/>
        </a:lnSpc>
        <a:spcBef>
          <a:spcPct val="0"/>
        </a:spcBef>
        <a:spcAft>
          <a:spcPct val="0"/>
        </a:spcAft>
        <a:defRPr sz="4400">
          <a:solidFill>
            <a:schemeClr val="tx2"/>
          </a:solidFill>
          <a:latin typeface="Arial" panose="020B0604020202020204" pitchFamily="34" charset="0"/>
        </a:defRPr>
      </a:lvl9pPr>
    </p:titleStyle>
    <p:bodyStyle>
      <a:lvl1pPr marL="228600" indent="-228600" algn="l" rtl="0" eaLnBrk="0" fontAlgn="ctr" latinLnBrk="1" hangingPunct="0">
        <a:lnSpc>
          <a:spcPct val="90000"/>
        </a:lnSpc>
        <a:spcBef>
          <a:spcPts val="1000"/>
        </a:spcBef>
        <a:spcAft>
          <a:spcPct val="0"/>
        </a:spcAft>
        <a:buFont typeface="Arial" panose="020B0604020202020204" pitchFamily="34" charset="0"/>
        <a:buChar char="•"/>
        <a:defRPr sz="3200" u="sng">
          <a:solidFill>
            <a:schemeClr val="tx1"/>
          </a:solidFill>
          <a:latin typeface="Arial" panose="020B0604020202020204" pitchFamily="34" charset="0"/>
        </a:defRPr>
      </a:lvl1pPr>
      <a:lvl2pPr marL="228600" indent="457200" algn="l" rtl="0" eaLnBrk="0" fontAlgn="ctr" latinLnBrk="1" hangingPunct="0">
        <a:lnSpc>
          <a:spcPct val="90000"/>
        </a:lnSpc>
        <a:spcBef>
          <a:spcPts val="1000"/>
        </a:spcBef>
        <a:spcAft>
          <a:spcPct val="0"/>
        </a:spcAft>
        <a:buFont typeface="Arial" panose="020B0604020202020204" pitchFamily="34" charset="0"/>
        <a:buChar char="•"/>
        <a:defRPr sz="3200" u="sng">
          <a:solidFill>
            <a:schemeClr val="tx1"/>
          </a:solidFill>
          <a:latin typeface="Arial" panose="020B0604020202020204" pitchFamily="34" charset="0"/>
        </a:defRPr>
      </a:lvl2pPr>
      <a:lvl3pPr marL="228600" indent="914400" algn="l" rtl="0" eaLnBrk="0" fontAlgn="b" latinLnBrk="1" hangingPunct="0">
        <a:lnSpc>
          <a:spcPct val="90000"/>
        </a:lnSpc>
        <a:spcBef>
          <a:spcPts val="1000"/>
        </a:spcBef>
        <a:spcAft>
          <a:spcPct val="0"/>
        </a:spcAft>
        <a:buFont typeface="Arial" panose="020B0604020202020204" pitchFamily="34" charset="0"/>
        <a:buChar char="•"/>
        <a:defRPr sz="3200" u="sng" baseline="576000">
          <a:solidFill>
            <a:schemeClr val="tx1"/>
          </a:solidFill>
          <a:latin typeface="Arial" panose="020B0604020202020204" pitchFamily="34" charset="0"/>
          <a:sym typeface="Arial" panose="020B0604020202020204" pitchFamily="34" charset="0"/>
        </a:defRPr>
      </a:lvl3pPr>
      <a:lvl4pPr marL="228600" indent="1371600" algn="l" rtl="0" eaLnBrk="0" fontAlgn="b" latinLnBrk="1" hangingPunct="0">
        <a:lnSpc>
          <a:spcPct val="90000"/>
        </a:lnSpc>
        <a:spcBef>
          <a:spcPts val="1000"/>
        </a:spcBef>
        <a:spcAft>
          <a:spcPct val="0"/>
        </a:spcAft>
        <a:buFont typeface="Arial" panose="020B0604020202020204" pitchFamily="34" charset="0"/>
        <a:buChar char="–"/>
        <a:defRPr sz="2000" u="sng" baseline="576000">
          <a:solidFill>
            <a:schemeClr val="tx1"/>
          </a:solidFill>
          <a:latin typeface="Verdana" panose="020B0604030504040204" pitchFamily="34" charset="0"/>
          <a:sym typeface="Arial" panose="020B0604020202020204" pitchFamily="34" charset="0"/>
        </a:defRPr>
      </a:lvl4pPr>
      <a:lvl5pPr marL="228600" indent="1828800" algn="l" rtl="0" eaLnBrk="0" fontAlgn="b" latinLnBrk="1" hangingPunct="0">
        <a:lnSpc>
          <a:spcPct val="90000"/>
        </a:lnSpc>
        <a:spcBef>
          <a:spcPts val="1000"/>
        </a:spcBef>
        <a:spcAft>
          <a:spcPct val="0"/>
        </a:spcAft>
        <a:buFont typeface="Arial" panose="020B0604020202020204" pitchFamily="34" charset="0"/>
        <a:buChar char="»"/>
        <a:defRPr sz="2000" u="sng" baseline="576000">
          <a:solidFill>
            <a:schemeClr val="tx1"/>
          </a:solidFill>
          <a:latin typeface="Verdana" panose="020B0604030504040204" pitchFamily="34" charset="0"/>
          <a:sym typeface="Arial" panose="020B0604020202020204" pitchFamily="34" charset="0"/>
        </a:defRPr>
      </a:lvl5pPr>
      <a:lvl6pPr marL="685800" indent="1828800" algn="l" rtl="0" fontAlgn="b" latinLnBrk="1" hangingPunct="0">
        <a:lnSpc>
          <a:spcPct val="90000"/>
        </a:lnSpc>
        <a:spcBef>
          <a:spcPts val="1000"/>
        </a:spcBef>
        <a:spcAft>
          <a:spcPct val="0"/>
        </a:spcAft>
        <a:buFont typeface="Arial" panose="020B0604020202020204" pitchFamily="34" charset="0"/>
        <a:defRPr sz="2000" u="sng" baseline="576000">
          <a:solidFill>
            <a:schemeClr val="tx1"/>
          </a:solidFill>
          <a:latin typeface="Verdana" panose="020B0604030504040204" pitchFamily="34" charset="0"/>
          <a:sym typeface="Arial" panose="020B0604020202020204" pitchFamily="34" charset="0"/>
        </a:defRPr>
      </a:lvl6pPr>
      <a:lvl7pPr marL="1143000" indent="1828800" algn="l" rtl="0" fontAlgn="b" latinLnBrk="1" hangingPunct="0">
        <a:lnSpc>
          <a:spcPct val="90000"/>
        </a:lnSpc>
        <a:spcBef>
          <a:spcPts val="1000"/>
        </a:spcBef>
        <a:spcAft>
          <a:spcPct val="0"/>
        </a:spcAft>
        <a:buFont typeface="Arial" panose="020B0604020202020204" pitchFamily="34" charset="0"/>
        <a:defRPr sz="2000" u="sng" baseline="576000">
          <a:solidFill>
            <a:schemeClr val="tx1"/>
          </a:solidFill>
          <a:latin typeface="Verdana" panose="020B0604030504040204" pitchFamily="34" charset="0"/>
          <a:sym typeface="Arial" panose="020B0604020202020204" pitchFamily="34" charset="0"/>
        </a:defRPr>
      </a:lvl7pPr>
      <a:lvl8pPr marL="1600200" indent="1828800" algn="l" rtl="0" fontAlgn="b" latinLnBrk="1" hangingPunct="0">
        <a:lnSpc>
          <a:spcPct val="90000"/>
        </a:lnSpc>
        <a:spcBef>
          <a:spcPts val="1000"/>
        </a:spcBef>
        <a:spcAft>
          <a:spcPct val="0"/>
        </a:spcAft>
        <a:buFont typeface="Arial" panose="020B0604020202020204" pitchFamily="34" charset="0"/>
        <a:defRPr sz="2000" u="sng" baseline="576000">
          <a:solidFill>
            <a:schemeClr val="tx1"/>
          </a:solidFill>
          <a:latin typeface="Verdana" panose="020B0604030504040204" pitchFamily="34" charset="0"/>
          <a:sym typeface="Arial" panose="020B0604020202020204" pitchFamily="34" charset="0"/>
        </a:defRPr>
      </a:lvl8pPr>
      <a:lvl9pPr marL="2057400" indent="1828800" algn="l" rtl="0" fontAlgn="b" latinLnBrk="1" hangingPunct="0">
        <a:lnSpc>
          <a:spcPct val="90000"/>
        </a:lnSpc>
        <a:spcBef>
          <a:spcPts val="1000"/>
        </a:spcBef>
        <a:spcAft>
          <a:spcPct val="0"/>
        </a:spcAft>
        <a:buFont typeface="Arial" panose="020B0604020202020204" pitchFamily="34" charset="0"/>
        <a:defRPr sz="2000" u="sng" baseline="576000">
          <a:solidFill>
            <a:schemeClr val="tx1"/>
          </a:solidFill>
          <a:latin typeface="Verdana" panose="020B0604030504040204" pitchFamily="34" charset="0"/>
          <a:sym typeface="Arial" panose="020B0604020202020204" pitchFamily="34" charset="0"/>
        </a:defRPr>
      </a:lvl9pPr>
    </p:bodyStyle>
    <p:other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5pPr>
      <a:lvl6pPr marL="2286000" lvl="5"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6pPr>
      <a:lvl7pPr marL="2743200" lvl="6"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7pPr>
      <a:lvl8pPr marL="3200400" lvl="7"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8pPr>
      <a:lvl9pPr marL="3657600" lvl="8"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1" name="Picture 2"/>
          <p:cNvPicPr>
            <a:picLocks noChangeAspect="1"/>
          </p:cNvPicPr>
          <p:nvPr/>
        </p:nvPicPr>
        <p:blipFill>
          <a:blip r:embed="rId1"/>
          <a:stretch>
            <a:fillRect/>
          </a:stretch>
        </p:blipFill>
        <p:spPr>
          <a:xfrm>
            <a:off x="0" y="0"/>
            <a:ext cx="12320588" cy="5454650"/>
          </a:xfrm>
          <a:prstGeom prst="rect">
            <a:avLst/>
          </a:prstGeom>
          <a:noFill/>
          <a:ln w="9525">
            <a:noFill/>
          </a:ln>
        </p:spPr>
      </p:pic>
      <p:pic>
        <p:nvPicPr>
          <p:cNvPr id="5122" name="图片 4"/>
          <p:cNvPicPr>
            <a:picLocks noChangeAspect="1"/>
          </p:cNvPicPr>
          <p:nvPr/>
        </p:nvPicPr>
        <p:blipFill>
          <a:blip r:embed="rId2"/>
          <a:stretch>
            <a:fillRect/>
          </a:stretch>
        </p:blipFill>
        <p:spPr>
          <a:xfrm>
            <a:off x="4171950" y="5830888"/>
            <a:ext cx="3289300" cy="498475"/>
          </a:xfrm>
          <a:prstGeom prst="rect">
            <a:avLst/>
          </a:prstGeom>
          <a:noFill/>
          <a:ln w="9525">
            <a:noFill/>
          </a:ln>
        </p:spPr>
      </p:pic>
      <p:pic>
        <p:nvPicPr>
          <p:cNvPr id="5123" name="Picture 8"/>
          <p:cNvPicPr>
            <a:picLocks noChangeAspect="1"/>
          </p:cNvPicPr>
          <p:nvPr/>
        </p:nvPicPr>
        <p:blipFill>
          <a:blip r:embed="rId3"/>
          <a:stretch>
            <a:fillRect/>
          </a:stretch>
        </p:blipFill>
        <p:spPr>
          <a:xfrm>
            <a:off x="0" y="6715125"/>
            <a:ext cx="12195175" cy="142875"/>
          </a:xfrm>
          <a:prstGeom prst="rect">
            <a:avLst/>
          </a:prstGeom>
          <a:noFill/>
          <a:ln w="9525">
            <a:noFill/>
          </a:ln>
        </p:spPr>
      </p:pic>
      <p:sp>
        <p:nvSpPr>
          <p:cNvPr id="5124" name="TextBox 7"/>
          <p:cNvSpPr/>
          <p:nvPr/>
        </p:nvSpPr>
        <p:spPr>
          <a:xfrm>
            <a:off x="1104900" y="1320800"/>
            <a:ext cx="10425113" cy="2861310"/>
          </a:xfrm>
          <a:prstGeom prst="rect">
            <a:avLst/>
          </a:prstGeom>
          <a:noFill/>
          <a:ln w="9525">
            <a:noFill/>
          </a:ln>
        </p:spPr>
        <p:txBody>
          <a:bodyPr anchor="t">
            <a:spAutoFit/>
          </a:bodyPr>
          <a:p>
            <a:pPr algn="ctr" eaLnBrk="0" hangingPunct="0">
              <a:lnSpc>
                <a:spcPct val="150000"/>
              </a:lnSpc>
            </a:pPr>
            <a:r>
              <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信保易</a:t>
            </a:r>
            <a:r>
              <a:rPr lang="en-US" altLang="zh-CN"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产品介绍及理赔案例</a:t>
            </a:r>
            <a:endPar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0" hangingPunct="0">
              <a:lnSpc>
                <a:spcPct val="150000"/>
              </a:lnSpc>
            </a:pPr>
            <a:endParaRPr lang="zh-CN" altLang="en-US" sz="4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a:p>
            <a:pPr algn="r" eaLnBrk="0" hangingPunct="0">
              <a:lnSpc>
                <a:spcPct val="150000"/>
              </a:lnSpc>
            </a:pPr>
            <a:endParaRPr lang="zh-CN" altLang="en-US" sz="3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5125" name="组合 14"/>
          <p:cNvGrpSpPr/>
          <p:nvPr/>
        </p:nvGrpSpPr>
        <p:grpSpPr>
          <a:xfrm>
            <a:off x="7489825" y="5856288"/>
            <a:ext cx="1331913" cy="468312"/>
            <a:chOff x="-84214" y="0"/>
            <a:chExt cx="1330926" cy="468451"/>
          </a:xfrm>
        </p:grpSpPr>
        <p:sp>
          <p:nvSpPr>
            <p:cNvPr id="5126" name="文本框 10"/>
            <p:cNvSpPr txBox="1"/>
            <p:nvPr/>
          </p:nvSpPr>
          <p:spPr>
            <a:xfrm>
              <a:off x="-84214" y="0"/>
              <a:ext cx="1330926" cy="368409"/>
            </a:xfrm>
            <a:prstGeom prst="rect">
              <a:avLst/>
            </a:prstGeom>
            <a:noFill/>
            <a:ln w="9525">
              <a:noFill/>
            </a:ln>
          </p:spPr>
          <p:txBody>
            <a:bodyPr wrap="none" anchor="t">
              <a:spAutoFit/>
            </a:bodyPr>
            <a:p>
              <a:pPr algn="dist"/>
              <a:r>
                <a:rPr lang="en-US" altLang="zh-CN" b="1" dirty="0">
                  <a:latin typeface="等线" pitchFamily="2" charset="-122"/>
                  <a:ea typeface="等线" pitchFamily="2" charset="-122"/>
                </a:rPr>
                <a:t>重</a:t>
              </a:r>
              <a:r>
                <a:rPr lang="zh-CN" altLang="en-US" b="1" dirty="0">
                  <a:latin typeface="等线" pitchFamily="2" charset="-122"/>
                  <a:ea typeface="等线" pitchFamily="2" charset="-122"/>
                </a:rPr>
                <a:t>庆分公司</a:t>
              </a:r>
              <a:endParaRPr lang="en-US" altLang="zh-CN" b="1" dirty="0">
                <a:latin typeface="等线" pitchFamily="2" charset="-122"/>
                <a:ea typeface="等线" pitchFamily="2" charset="-122"/>
              </a:endParaRPr>
            </a:p>
          </p:txBody>
        </p:sp>
        <p:sp>
          <p:nvSpPr>
            <p:cNvPr id="5127" name="矩形 13"/>
            <p:cNvSpPr/>
            <p:nvPr/>
          </p:nvSpPr>
          <p:spPr>
            <a:xfrm>
              <a:off x="7915" y="237619"/>
              <a:ext cx="1146667" cy="230832"/>
            </a:xfrm>
            <a:prstGeom prst="rect">
              <a:avLst/>
            </a:prstGeom>
            <a:noFill/>
            <a:ln w="9525">
              <a:noFill/>
            </a:ln>
          </p:spPr>
          <p:txBody>
            <a:bodyPr anchor="t">
              <a:spAutoFit/>
            </a:bodyPr>
            <a:p>
              <a:pPr algn="dist"/>
              <a:r>
                <a:rPr lang="zh-CN" altLang="en-US" sz="900" b="1" dirty="0">
                  <a:latin typeface="等线" pitchFamily="2" charset="-122"/>
                  <a:ea typeface="等线" pitchFamily="2" charset="-122"/>
                </a:rPr>
                <a:t>CHONGQING</a:t>
              </a:r>
              <a:r>
                <a:rPr lang="en-US" altLang="zh-CN" sz="900" b="1" dirty="0">
                  <a:latin typeface="等线" pitchFamily="2" charset="-122"/>
                  <a:ea typeface="等线" pitchFamily="2" charset="-122"/>
                </a:rPr>
                <a:t> Branch</a:t>
              </a:r>
              <a:endParaRPr lang="en-US" altLang="zh-CN" sz="900" b="1" dirty="0">
                <a:latin typeface="等线" pitchFamily="2" charset="-122"/>
                <a:ea typeface="等线" pitchFamily="2" charset="-122"/>
              </a:endParaRPr>
            </a:p>
          </p:txBody>
        </p:sp>
      </p:grpSp>
      <p:sp>
        <p:nvSpPr>
          <p:cNvPr id="5128" name="TextBox 8"/>
          <p:cNvSpPr/>
          <p:nvPr/>
        </p:nvSpPr>
        <p:spPr>
          <a:xfrm>
            <a:off x="1103313" y="4032250"/>
            <a:ext cx="9755187" cy="365125"/>
          </a:xfrm>
          <a:prstGeom prst="rect">
            <a:avLst/>
          </a:prstGeom>
          <a:noFill/>
          <a:ln w="9525">
            <a:noFill/>
          </a:ln>
        </p:spPr>
        <p:txBody>
          <a:bodyPr anchor="t">
            <a:spAutoFit/>
          </a:bodyPr>
          <a:p>
            <a:pPr algn="ctr" eaLnBrk="0" hangingPunct="0"/>
            <a:endParaRPr lang="en-US" altLang="zh-CN" dirty="0">
              <a:latin typeface="Arial" panose="020B0604020202020204" pitchFamily="34" charset="0"/>
              <a:ea typeface="宋体" panose="02010600030101010101" pitchFamily="2" charset="-122"/>
            </a:endParaRPr>
          </a:p>
        </p:txBody>
      </p:sp>
      <p:sp>
        <p:nvSpPr>
          <p:cNvPr id="5129" name="矩形 12"/>
          <p:cNvSpPr/>
          <p:nvPr/>
        </p:nvSpPr>
        <p:spPr>
          <a:xfrm>
            <a:off x="2225675" y="2590800"/>
            <a:ext cx="8510588" cy="579438"/>
          </a:xfrm>
          <a:prstGeom prst="rect">
            <a:avLst/>
          </a:prstGeom>
          <a:noFill/>
          <a:ln w="9525">
            <a:noFill/>
          </a:ln>
        </p:spPr>
        <p:txBody>
          <a:bodyPr anchor="t">
            <a:spAutoFit/>
          </a:bodyPr>
          <a:p>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987425" y="965200"/>
            <a:ext cx="10866438" cy="4092575"/>
          </a:xfrm>
          <a:prstGeom prst="rect">
            <a:avLst/>
          </a:prstGeom>
          <a:solidFill>
            <a:srgbClr val="F2F2F2"/>
          </a:solidFill>
          <a:ln w="9525">
            <a:noFill/>
          </a:ln>
        </p:spPr>
        <p:txBody>
          <a:bodyPr anchor="t">
            <a:spAutoFit/>
          </a:bodyPr>
          <a:p>
            <a:pPr eaLnBrk="0" hangingPunct="0"/>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基本案情</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被保险人于2020年09月21日至2020年10月25日间向阿联酋买方CLOUD 9 FOOD &amp; BEVERAGES TRADING L.L.C出运2票货物（鲜或冷藏的蒜头等），实际发票金额USD241,340.00，实际支付方式LC60天及20%预付款+80%LC45天。</a:t>
            </a:r>
            <a:endPar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因开证行拖欠，被保险人于2020年12月22日向我公司申请索赔，索赔金额USD216,767.20。</a:t>
            </a:r>
            <a:endPar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理赔勘查</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经我公司委托海外渠道介入调查，开证行及买方均无法联系。</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定损核赔</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公司经审理后认为，本案贸易真实、单证齐全、限额有效，致损原因为开证行拖欠，属我公司保险责任。我公司核定损失金额为USD241,340.00-USD24,572.80=USD216,767.20,按照保单约定赔偿比例（80%）计算拟赔付金额为USD216,767.20×80%=USD173,413.76。因保单约定单一买方赔付金额上限为USD100,000.00，按孰低原则，本案最终赔付金额为USD100,000.00。</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38" name="图片 36"/>
          <p:cNvPicPr>
            <a:picLocks noChangeAspect="1"/>
          </p:cNvPicPr>
          <p:nvPr/>
        </p:nvPicPr>
        <p:blipFill>
          <a:blip r:embed="rId1"/>
          <a:stretch>
            <a:fillRect/>
          </a:stretch>
        </p:blipFill>
        <p:spPr>
          <a:xfrm>
            <a:off x="11383963" y="6008688"/>
            <a:ext cx="854075" cy="854075"/>
          </a:xfrm>
          <a:prstGeom prst="rect">
            <a:avLst/>
          </a:prstGeom>
          <a:noFill/>
          <a:ln w="9525">
            <a:noFill/>
          </a:ln>
        </p:spPr>
      </p:pic>
      <p:grpSp>
        <p:nvGrpSpPr>
          <p:cNvPr id="14339" name="组合 31"/>
          <p:cNvGrpSpPr/>
          <p:nvPr/>
        </p:nvGrpSpPr>
        <p:grpSpPr>
          <a:xfrm>
            <a:off x="15875" y="134938"/>
            <a:ext cx="5441950" cy="538162"/>
            <a:chOff x="0" y="0"/>
            <a:chExt cx="5441244" cy="538162"/>
          </a:xfrm>
        </p:grpSpPr>
        <p:sp>
          <p:nvSpPr>
            <p:cNvPr id="14340"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1"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2" name="文本框 1"/>
            <p:cNvSpPr txBox="1"/>
            <p:nvPr/>
          </p:nvSpPr>
          <p:spPr>
            <a:xfrm>
              <a:off x="777875" y="52387"/>
              <a:ext cx="4663369" cy="46037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理赔案例</a:t>
              </a:r>
              <a:r>
                <a:rPr lang="en-US" altLang="zh-CN" sz="2400" b="1" dirty="0">
                  <a:solidFill>
                    <a:srgbClr val="000000"/>
                  </a:solidFill>
                  <a:latin typeface="微软雅黑" panose="020B0503020204020204" pitchFamily="34" charset="-122"/>
                  <a:ea typeface="微软雅黑" panose="020B0503020204020204" pitchFamily="34" charset="-122"/>
                </a:rPr>
                <a:t>3</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filter="diamond(in)">
                                      <p:cBhvr>
                                        <p:cTn id="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987425" y="965200"/>
            <a:ext cx="10866438" cy="5015865"/>
          </a:xfrm>
          <a:prstGeom prst="rect">
            <a:avLst/>
          </a:prstGeom>
          <a:solidFill>
            <a:srgbClr val="F2F2F2"/>
          </a:solidFill>
          <a:ln w="9525">
            <a:noFill/>
          </a:ln>
        </p:spPr>
        <p:txBody>
          <a:bodyPr anchor="t">
            <a:spAutoFit/>
          </a:bodyPr>
          <a:p>
            <a:pPr algn="l" eaLnBrk="0" hangingPunct="0"/>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基本案情</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r>
              <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被保险人于2020年10月28日向阿曼买方WHITE COINCIDENCE FOUNDATION LLC出运1票货物（胡萝卜），实际发票金额USD18,500.00，实际支付方式OA35天。因买方拖欠，被保险人于2021年5月31日向我公司申请索赔，索赔金额USD18,500.00。</a:t>
            </a:r>
            <a:endPar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理赔勘查</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经我公司委托海外渠道介入调查，买方承认贸易及收货事实，但提出质量争议，并提供视频及照片佐证。对此，被保险人不予认可，抗辩称合同约定5%合理货损，且买方应按照合同约定进行检测。我公司遂要求买方提供检测报告，买方对此不予回应，但称会提供和解方案，但自此后买方逃避追讨。</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定损核赔</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algn="l"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公司经审理后认为，本案贸易真实、单证齐全、限额有效，致损原因为买方拖欠，属我公司保险责任。本案存在贸易纠纷，买方虽提出质量争议，但未提供有效证明材料，且逃避我公司追讨，因此我公司对买方提出的质量争议不予认可，拟在被保险人提供《保证函》的前提下进行定损核赔。本案出运货物报关金额为USD16,800.00，低于实际发票金额，且被保险人无法提供合理解释，故我公司按照孰低原则核定损失金额为USD16,800.00，拟按照保单约定赔付比例（80%）进行赔付，计算公式如下：USD16,800.00×80%=USD13,440.00。</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38" name="图片 36"/>
          <p:cNvPicPr>
            <a:picLocks noChangeAspect="1"/>
          </p:cNvPicPr>
          <p:nvPr/>
        </p:nvPicPr>
        <p:blipFill>
          <a:blip r:embed="rId1"/>
          <a:stretch>
            <a:fillRect/>
          </a:stretch>
        </p:blipFill>
        <p:spPr>
          <a:xfrm>
            <a:off x="11383963" y="6008688"/>
            <a:ext cx="854075" cy="854075"/>
          </a:xfrm>
          <a:prstGeom prst="rect">
            <a:avLst/>
          </a:prstGeom>
          <a:noFill/>
          <a:ln w="9525">
            <a:noFill/>
          </a:ln>
        </p:spPr>
      </p:pic>
      <p:grpSp>
        <p:nvGrpSpPr>
          <p:cNvPr id="14339" name="组合 31"/>
          <p:cNvGrpSpPr/>
          <p:nvPr/>
        </p:nvGrpSpPr>
        <p:grpSpPr>
          <a:xfrm>
            <a:off x="15875" y="134938"/>
            <a:ext cx="5441950" cy="538162"/>
            <a:chOff x="0" y="0"/>
            <a:chExt cx="5441244" cy="538162"/>
          </a:xfrm>
        </p:grpSpPr>
        <p:sp>
          <p:nvSpPr>
            <p:cNvPr id="14340"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1"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2" name="文本框 1"/>
            <p:cNvSpPr txBox="1"/>
            <p:nvPr/>
          </p:nvSpPr>
          <p:spPr>
            <a:xfrm>
              <a:off x="777875" y="52387"/>
              <a:ext cx="4663369" cy="46037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理赔案例</a:t>
              </a:r>
              <a:r>
                <a:rPr lang="en-US" altLang="zh-CN" sz="2400" b="1" dirty="0">
                  <a:solidFill>
                    <a:srgbClr val="000000"/>
                  </a:solidFill>
                  <a:latin typeface="微软雅黑" panose="020B0503020204020204" pitchFamily="34" charset="-122"/>
                  <a:ea typeface="微软雅黑" panose="020B0503020204020204" pitchFamily="34" charset="-122"/>
                </a:rPr>
                <a:t>4</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filter="diamond(in)">
                                      <p:cBhvr>
                                        <p:cTn id="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5" name="组合 31"/>
          <p:cNvGrpSpPr/>
          <p:nvPr/>
        </p:nvGrpSpPr>
        <p:grpSpPr>
          <a:xfrm>
            <a:off x="0" y="134938"/>
            <a:ext cx="5441950" cy="538162"/>
            <a:chOff x="0" y="0"/>
            <a:chExt cx="5441244" cy="538162"/>
          </a:xfrm>
        </p:grpSpPr>
        <p:sp>
          <p:nvSpPr>
            <p:cNvPr id="21506"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21507"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21508" name="文本框 1"/>
            <p:cNvSpPr txBox="1"/>
            <p:nvPr/>
          </p:nvSpPr>
          <p:spPr>
            <a:xfrm>
              <a:off x="777875" y="52387"/>
              <a:ext cx="4663369" cy="46166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联系我们</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pic>
        <p:nvPicPr>
          <p:cNvPr id="21509" name="组合 47"/>
          <p:cNvPicPr/>
          <p:nvPr/>
        </p:nvPicPr>
        <p:blipFill>
          <a:blip r:embed="rId1"/>
          <a:stretch>
            <a:fillRect/>
          </a:stretch>
        </p:blipFill>
        <p:spPr>
          <a:xfrm>
            <a:off x="554038" y="1504950"/>
            <a:ext cx="4475162" cy="536575"/>
          </a:xfrm>
          <a:prstGeom prst="rect">
            <a:avLst/>
          </a:prstGeom>
          <a:noFill/>
          <a:ln w="9525">
            <a:noFill/>
          </a:ln>
        </p:spPr>
      </p:pic>
      <p:sp>
        <p:nvSpPr>
          <p:cNvPr id="21510" name="内容占位符 2"/>
          <p:cNvSpPr txBox="1"/>
          <p:nvPr/>
        </p:nvSpPr>
        <p:spPr>
          <a:xfrm>
            <a:off x="6518275" y="1736725"/>
            <a:ext cx="3348038" cy="1276350"/>
          </a:xfrm>
          <a:prstGeom prst="rect">
            <a:avLst/>
          </a:prstGeom>
          <a:noFill/>
          <a:ln w="9525">
            <a:noFill/>
          </a:ln>
        </p:spPr>
        <p:txBody>
          <a:bodyPr anchor="t"/>
          <a:p>
            <a:pPr marL="228600">
              <a:lnSpc>
                <a:spcPct val="150000"/>
              </a:lnSpc>
            </a:pPr>
            <a:endParaRPr lang="en-US" altLang="zh-CN" sz="2000" dirty="0">
              <a:solidFill>
                <a:srgbClr val="44546A"/>
              </a:solidFill>
              <a:latin typeface="黑体" panose="02010609060101010101" pitchFamily="49" charset="-122"/>
              <a:ea typeface="黑体" panose="02010609060101010101" pitchFamily="49" charset="-122"/>
            </a:endParaRPr>
          </a:p>
          <a:p>
            <a:pPr marL="228600">
              <a:lnSpc>
                <a:spcPct val="150000"/>
              </a:lnSpc>
            </a:pPr>
            <a:endParaRPr lang="zh-CN" altLang="en-US" sz="2000" dirty="0">
              <a:solidFill>
                <a:srgbClr val="44546A"/>
              </a:solidFill>
              <a:latin typeface="黑体" panose="02010609060101010101" pitchFamily="49" charset="-122"/>
              <a:ea typeface="黑体" panose="02010609060101010101" pitchFamily="49" charset="-122"/>
            </a:endParaRPr>
          </a:p>
        </p:txBody>
      </p:sp>
      <p:pic>
        <p:nvPicPr>
          <p:cNvPr id="21511" name="组合 47"/>
          <p:cNvPicPr/>
          <p:nvPr/>
        </p:nvPicPr>
        <p:blipFill>
          <a:blip r:embed="rId2"/>
          <a:stretch>
            <a:fillRect/>
          </a:stretch>
        </p:blipFill>
        <p:spPr>
          <a:xfrm>
            <a:off x="6053138" y="1524000"/>
            <a:ext cx="5516562" cy="542925"/>
          </a:xfrm>
          <a:prstGeom prst="rect">
            <a:avLst/>
          </a:prstGeom>
          <a:noFill/>
          <a:ln w="9525">
            <a:noFill/>
          </a:ln>
        </p:spPr>
      </p:pic>
      <p:sp>
        <p:nvSpPr>
          <p:cNvPr id="21512" name="内容占位符 2"/>
          <p:cNvSpPr txBox="1"/>
          <p:nvPr/>
        </p:nvSpPr>
        <p:spPr>
          <a:xfrm>
            <a:off x="5762625" y="2012950"/>
            <a:ext cx="5719763" cy="636588"/>
          </a:xfrm>
          <a:prstGeom prst="rect">
            <a:avLst/>
          </a:prstGeom>
          <a:noFill/>
          <a:ln w="9525">
            <a:noFill/>
          </a:ln>
        </p:spPr>
        <p:txBody>
          <a:bodyPr anchor="t"/>
          <a:p>
            <a:pPr marL="228600">
              <a:lnSpc>
                <a:spcPct val="150000"/>
              </a:lnSpc>
            </a:pPr>
            <a:r>
              <a:rPr lang="zh-CN" altLang="en-US" sz="2000" b="1" dirty="0">
                <a:solidFill>
                  <a:srgbClr val="44546A"/>
                </a:solidFill>
                <a:latin typeface="黑体" panose="02010609060101010101" pitchFamily="49" charset="-122"/>
                <a:ea typeface="黑体" panose="02010609060101010101" pitchFamily="49" charset="-122"/>
              </a:rPr>
              <a:t>中国信保</a:t>
            </a:r>
            <a:r>
              <a:rPr lang="en-US" altLang="zh-CN" sz="2000" b="1" dirty="0">
                <a:solidFill>
                  <a:srgbClr val="44546A"/>
                </a:solidFill>
                <a:latin typeface="黑体" panose="02010609060101010101" pitchFamily="49" charset="-122"/>
                <a:ea typeface="黑体" panose="02010609060101010101" pitchFamily="49" charset="-122"/>
              </a:rPr>
              <a:t>重</a:t>
            </a:r>
            <a:r>
              <a:rPr lang="zh-CN" altLang="en-US" sz="2000" b="1" dirty="0">
                <a:solidFill>
                  <a:srgbClr val="44546A"/>
                </a:solidFill>
                <a:latin typeface="黑体" panose="02010609060101010101" pitchFamily="49" charset="-122"/>
                <a:ea typeface="黑体" panose="02010609060101010101" pitchFamily="49" charset="-122"/>
              </a:rPr>
              <a:t>庆分公司  朱梁文</a:t>
            </a:r>
            <a:endParaRPr lang="zh-CN" altLang="en-US" sz="2000" dirty="0">
              <a:solidFill>
                <a:srgbClr val="44546A"/>
              </a:solidFill>
              <a:latin typeface="黑体" panose="02010609060101010101" pitchFamily="49" charset="-122"/>
              <a:ea typeface="黑体" panose="02010609060101010101" pitchFamily="49" charset="-122"/>
            </a:endParaRPr>
          </a:p>
          <a:p>
            <a:pPr marL="228600">
              <a:lnSpc>
                <a:spcPct val="150000"/>
              </a:lnSpc>
            </a:pPr>
            <a:r>
              <a:rPr lang="zh-CN" altLang="en-US" sz="2000" dirty="0">
                <a:solidFill>
                  <a:srgbClr val="44546A"/>
                </a:solidFill>
                <a:latin typeface="黑体" panose="02010609060101010101" pitchFamily="49" charset="-122"/>
                <a:ea typeface="黑体" panose="02010609060101010101" pitchFamily="49" charset="-122"/>
              </a:rPr>
              <a:t>手机</a:t>
            </a:r>
            <a:r>
              <a:rPr lang="en-US" altLang="zh-CN" sz="2000" dirty="0">
                <a:solidFill>
                  <a:srgbClr val="44546A"/>
                </a:solidFill>
                <a:latin typeface="黑体" panose="02010609060101010101" pitchFamily="49" charset="-122"/>
                <a:ea typeface="黑体" panose="02010609060101010101" pitchFamily="49" charset="-122"/>
              </a:rPr>
              <a:t>/</a:t>
            </a:r>
            <a:r>
              <a:rPr lang="zh-CN" altLang="zh-CN" sz="2000" dirty="0">
                <a:solidFill>
                  <a:srgbClr val="44546A"/>
                </a:solidFill>
                <a:latin typeface="黑体" panose="02010609060101010101" pitchFamily="49" charset="-122"/>
                <a:ea typeface="黑体" panose="02010609060101010101" pitchFamily="49" charset="-122"/>
              </a:rPr>
              <a:t>微信</a:t>
            </a:r>
            <a:r>
              <a:rPr lang="zh-CN" altLang="en-US" sz="2000" dirty="0">
                <a:solidFill>
                  <a:srgbClr val="44546A"/>
                </a:solidFill>
                <a:latin typeface="黑体" panose="02010609060101010101" pitchFamily="49" charset="-122"/>
                <a:ea typeface="黑体" panose="02010609060101010101" pitchFamily="49" charset="-122"/>
              </a:rPr>
              <a:t>：177</a:t>
            </a:r>
            <a:r>
              <a:rPr lang="en-US" altLang="zh-CN" sz="2000" dirty="0">
                <a:solidFill>
                  <a:srgbClr val="44546A"/>
                </a:solidFill>
                <a:latin typeface="黑体" panose="02010609060101010101" pitchFamily="49" charset="-122"/>
                <a:ea typeface="黑体" panose="02010609060101010101" pitchFamily="49" charset="-122"/>
              </a:rPr>
              <a:t>83266785</a:t>
            </a:r>
            <a:endParaRPr lang="en-US" altLang="zh-CN" sz="2000" dirty="0">
              <a:solidFill>
                <a:srgbClr val="44546A"/>
              </a:solidFill>
              <a:latin typeface="黑体" panose="02010609060101010101" pitchFamily="49" charset="-122"/>
              <a:ea typeface="黑体" panose="02010609060101010101" pitchFamily="49" charset="-122"/>
            </a:endParaRPr>
          </a:p>
          <a:p>
            <a:pPr marL="228600">
              <a:lnSpc>
                <a:spcPct val="150000"/>
              </a:lnSpc>
            </a:pPr>
            <a:r>
              <a:rPr lang="zh-CN" altLang="en-US" sz="2000" dirty="0">
                <a:solidFill>
                  <a:srgbClr val="44546A"/>
                </a:solidFill>
                <a:latin typeface="黑体" panose="02010609060101010101" pitchFamily="49" charset="-122"/>
                <a:ea typeface="黑体" panose="02010609060101010101" pitchFamily="49" charset="-122"/>
              </a:rPr>
              <a:t>邮箱：</a:t>
            </a:r>
            <a:r>
              <a:rPr lang="en-US" altLang="zh-CN" sz="2000" dirty="0">
                <a:solidFill>
                  <a:srgbClr val="44546A"/>
                </a:solidFill>
                <a:latin typeface="黑体" panose="02010609060101010101" pitchFamily="49" charset="-122"/>
                <a:ea typeface="黑体" panose="02010609060101010101" pitchFamily="49" charset="-122"/>
              </a:rPr>
              <a:t>zhu_lw</a:t>
            </a:r>
            <a:r>
              <a:rPr lang="zh-CN" altLang="en-US" sz="2000" dirty="0">
                <a:solidFill>
                  <a:srgbClr val="44546A"/>
                </a:solidFill>
                <a:latin typeface="黑体" panose="02010609060101010101" pitchFamily="49" charset="-122"/>
                <a:ea typeface="黑体" panose="02010609060101010101" pitchFamily="49" charset="-122"/>
              </a:rPr>
              <a:t>@sinosure.com.cn</a:t>
            </a:r>
            <a:endParaRPr lang="en-US" altLang="zh-CN" sz="2000" dirty="0">
              <a:solidFill>
                <a:srgbClr val="44546A"/>
              </a:solidFill>
              <a:latin typeface="黑体" panose="02010609060101010101" pitchFamily="49" charset="-122"/>
              <a:ea typeface="黑体" panose="02010609060101010101" pitchFamily="49" charset="-122"/>
            </a:endParaRPr>
          </a:p>
          <a:p>
            <a:pPr marL="228600">
              <a:lnSpc>
                <a:spcPct val="150000"/>
              </a:lnSpc>
            </a:pPr>
            <a:r>
              <a:rPr lang="zh-CN" altLang="en-US" sz="2000" dirty="0">
                <a:solidFill>
                  <a:srgbClr val="44546A"/>
                </a:solidFill>
                <a:latin typeface="黑体" panose="02010609060101010101" pitchFamily="49" charset="-122"/>
                <a:ea typeface="黑体" panose="02010609060101010101" pitchFamily="49" charset="-122"/>
              </a:rPr>
              <a:t>地址：重庆市渝中区化龙桥企业天地4号楼</a:t>
            </a:r>
            <a:r>
              <a:rPr lang="en-US" altLang="zh-CN" sz="2000" dirty="0">
                <a:solidFill>
                  <a:srgbClr val="44546A"/>
                </a:solidFill>
                <a:latin typeface="黑体" panose="02010609060101010101" pitchFamily="49" charset="-122"/>
                <a:ea typeface="黑体" panose="02010609060101010101" pitchFamily="49" charset="-122"/>
              </a:rPr>
              <a:t>22</a:t>
            </a:r>
            <a:r>
              <a:rPr lang="zh-CN" altLang="en-US" sz="2000" dirty="0">
                <a:solidFill>
                  <a:srgbClr val="44546A"/>
                </a:solidFill>
                <a:latin typeface="黑体" panose="02010609060101010101" pitchFamily="49" charset="-122"/>
                <a:ea typeface="黑体" panose="02010609060101010101" pitchFamily="49" charset="-122"/>
              </a:rPr>
              <a:t>楼</a:t>
            </a:r>
            <a:endParaRPr lang="zh-CN" altLang="en-US" sz="2000" dirty="0">
              <a:solidFill>
                <a:srgbClr val="44546A"/>
              </a:solidFill>
              <a:latin typeface="黑体" panose="02010609060101010101" pitchFamily="49" charset="-122"/>
              <a:ea typeface="黑体" panose="02010609060101010101" pitchFamily="49" charset="-122"/>
            </a:endParaRPr>
          </a:p>
        </p:txBody>
      </p:sp>
      <p:pic>
        <p:nvPicPr>
          <p:cNvPr id="21513" name="图片 15"/>
          <p:cNvPicPr>
            <a:picLocks noChangeAspect="1"/>
          </p:cNvPicPr>
          <p:nvPr/>
        </p:nvPicPr>
        <p:blipFill>
          <a:blip r:embed="rId3"/>
          <a:stretch>
            <a:fillRect/>
          </a:stretch>
        </p:blipFill>
        <p:spPr>
          <a:xfrm>
            <a:off x="11420475" y="6105525"/>
            <a:ext cx="854075" cy="854075"/>
          </a:xfrm>
          <a:prstGeom prst="rect">
            <a:avLst/>
          </a:prstGeom>
          <a:noFill/>
          <a:ln w="9525">
            <a:noFill/>
          </a:ln>
        </p:spPr>
      </p:pic>
      <p:pic>
        <p:nvPicPr>
          <p:cNvPr id="21514" name="图片 17418" descr="重庆信保微信公众号二维码"/>
          <p:cNvPicPr>
            <a:picLocks noChangeAspect="1"/>
          </p:cNvPicPr>
          <p:nvPr/>
        </p:nvPicPr>
        <p:blipFill>
          <a:blip r:embed="rId4"/>
          <a:stretch>
            <a:fillRect/>
          </a:stretch>
        </p:blipFill>
        <p:spPr>
          <a:xfrm>
            <a:off x="820738" y="2051050"/>
            <a:ext cx="4094162" cy="4095750"/>
          </a:xfrm>
          <a:prstGeom prst="rect">
            <a:avLst/>
          </a:prstGeom>
          <a:noFill/>
          <a:ln w="9525">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1"/>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7170" name="Rectangle 3"/>
          <p:cNvSpPr/>
          <p:nvPr/>
        </p:nvSpPr>
        <p:spPr>
          <a:xfrm>
            <a:off x="0" y="0"/>
            <a:ext cx="12192000" cy="6858000"/>
          </a:xfrm>
          <a:prstGeom prst="rect">
            <a:avLst/>
          </a:prstGeom>
          <a:solidFill>
            <a:srgbClr val="222A35">
              <a:alpha val="65096"/>
            </a:srgbClr>
          </a:solidFill>
          <a:ln w="9525">
            <a:noFill/>
          </a:ln>
        </p:spPr>
        <p:txBody>
          <a:bodyPr anchor="ctr"/>
          <a:p>
            <a:pPr algn="ctr"/>
            <a:endParaRPr lang="en-US" altLang="zh-CN" dirty="0">
              <a:solidFill>
                <a:srgbClr val="FFFFFF"/>
              </a:solidFill>
              <a:latin typeface="Calibri" panose="020F0502020204030204" pitchFamily="34" charset="0"/>
              <a:ea typeface="宋体" panose="02010600030101010101" pitchFamily="2" charset="-122"/>
            </a:endParaRPr>
          </a:p>
        </p:txBody>
      </p:sp>
      <p:cxnSp>
        <p:nvCxnSpPr>
          <p:cNvPr id="7171" name="Straight Connector 6"/>
          <p:cNvCxnSpPr/>
          <p:nvPr/>
        </p:nvCxnSpPr>
        <p:spPr>
          <a:xfrm>
            <a:off x="604838" y="3278188"/>
            <a:ext cx="6015037" cy="0"/>
          </a:xfrm>
          <a:prstGeom prst="line">
            <a:avLst/>
          </a:prstGeom>
          <a:ln w="6350" cap="flat" cmpd="sng">
            <a:solidFill>
              <a:srgbClr val="00B1DA"/>
            </a:solidFill>
            <a:prstDash val="solid"/>
            <a:miter/>
            <a:headEnd type="none" w="med" len="med"/>
            <a:tailEnd type="none" w="med" len="med"/>
          </a:ln>
        </p:spPr>
      </p:cxnSp>
      <p:grpSp>
        <p:nvGrpSpPr>
          <p:cNvPr id="7172" name="组合 11"/>
          <p:cNvGrpSpPr/>
          <p:nvPr/>
        </p:nvGrpSpPr>
        <p:grpSpPr>
          <a:xfrm>
            <a:off x="546100" y="1739900"/>
            <a:ext cx="900113" cy="900113"/>
            <a:chOff x="0" y="0"/>
            <a:chExt cx="684213" cy="684212"/>
          </a:xfrm>
        </p:grpSpPr>
        <p:sp>
          <p:nvSpPr>
            <p:cNvPr id="7173" name="Freeform 190"/>
            <p:cNvSpPr>
              <a:spLocks noEditPoints="1"/>
            </p:cNvSpPr>
            <p:nvPr/>
          </p:nvSpPr>
          <p:spPr>
            <a:xfrm>
              <a:off x="0" y="12700"/>
              <a:ext cx="671513" cy="671512"/>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7" h="67">
                  <a:moveTo>
                    <a:pt x="56" y="32"/>
                  </a:moveTo>
                  <a:cubicBezTo>
                    <a:pt x="67" y="32"/>
                    <a:pt x="67" y="32"/>
                    <a:pt x="67" y="32"/>
                  </a:cubicBezTo>
                  <a:cubicBezTo>
                    <a:pt x="66" y="24"/>
                    <a:pt x="64" y="17"/>
                    <a:pt x="59" y="12"/>
                  </a:cubicBezTo>
                  <a:cubicBezTo>
                    <a:pt x="57" y="13"/>
                    <a:pt x="54" y="14"/>
                    <a:pt x="52" y="14"/>
                  </a:cubicBezTo>
                  <a:cubicBezTo>
                    <a:pt x="55" y="20"/>
                    <a:pt x="56" y="25"/>
                    <a:pt x="56" y="32"/>
                  </a:cubicBezTo>
                  <a:close/>
                  <a:moveTo>
                    <a:pt x="35" y="50"/>
                  </a:moveTo>
                  <a:cubicBezTo>
                    <a:pt x="40" y="50"/>
                    <a:pt x="44" y="51"/>
                    <a:pt x="49" y="52"/>
                  </a:cubicBezTo>
                  <a:cubicBezTo>
                    <a:pt x="51" y="47"/>
                    <a:pt x="53" y="41"/>
                    <a:pt x="53" y="35"/>
                  </a:cubicBezTo>
                  <a:cubicBezTo>
                    <a:pt x="35" y="35"/>
                    <a:pt x="35" y="35"/>
                    <a:pt x="35" y="35"/>
                  </a:cubicBezTo>
                  <a:lnTo>
                    <a:pt x="35" y="50"/>
                  </a:lnTo>
                  <a:close/>
                  <a:moveTo>
                    <a:pt x="43" y="7"/>
                  </a:moveTo>
                  <a:cubicBezTo>
                    <a:pt x="41" y="4"/>
                    <a:pt x="38" y="2"/>
                    <a:pt x="35" y="0"/>
                  </a:cubicBezTo>
                  <a:cubicBezTo>
                    <a:pt x="35" y="14"/>
                    <a:pt x="35" y="14"/>
                    <a:pt x="35" y="14"/>
                  </a:cubicBezTo>
                  <a:cubicBezTo>
                    <a:pt x="39" y="14"/>
                    <a:pt x="43" y="13"/>
                    <a:pt x="47" y="12"/>
                  </a:cubicBezTo>
                  <a:cubicBezTo>
                    <a:pt x="46" y="10"/>
                    <a:pt x="45" y="9"/>
                    <a:pt x="43" y="7"/>
                  </a:cubicBezTo>
                  <a:close/>
                  <a:moveTo>
                    <a:pt x="47" y="55"/>
                  </a:moveTo>
                  <a:cubicBezTo>
                    <a:pt x="43" y="54"/>
                    <a:pt x="39" y="54"/>
                    <a:pt x="35" y="54"/>
                  </a:cubicBezTo>
                  <a:cubicBezTo>
                    <a:pt x="35" y="67"/>
                    <a:pt x="35" y="67"/>
                    <a:pt x="35" y="67"/>
                  </a:cubicBezTo>
                  <a:cubicBezTo>
                    <a:pt x="38" y="65"/>
                    <a:pt x="41" y="63"/>
                    <a:pt x="43" y="60"/>
                  </a:cubicBezTo>
                  <a:cubicBezTo>
                    <a:pt x="45" y="58"/>
                    <a:pt x="46" y="57"/>
                    <a:pt x="47" y="55"/>
                  </a:cubicBezTo>
                  <a:close/>
                  <a:moveTo>
                    <a:pt x="56" y="35"/>
                  </a:moveTo>
                  <a:cubicBezTo>
                    <a:pt x="56" y="41"/>
                    <a:pt x="55" y="47"/>
                    <a:pt x="52" y="53"/>
                  </a:cubicBezTo>
                  <a:cubicBezTo>
                    <a:pt x="54" y="54"/>
                    <a:pt x="57" y="54"/>
                    <a:pt x="59" y="55"/>
                  </a:cubicBezTo>
                  <a:cubicBezTo>
                    <a:pt x="64" y="50"/>
                    <a:pt x="67" y="43"/>
                    <a:pt x="67" y="35"/>
                  </a:cubicBezTo>
                  <a:lnTo>
                    <a:pt x="56" y="35"/>
                  </a:lnTo>
                  <a:close/>
                  <a:moveTo>
                    <a:pt x="46" y="62"/>
                  </a:moveTo>
                  <a:cubicBezTo>
                    <a:pt x="46" y="62"/>
                    <a:pt x="46" y="62"/>
                    <a:pt x="46" y="62"/>
                  </a:cubicBezTo>
                  <a:cubicBezTo>
                    <a:pt x="45" y="64"/>
                    <a:pt x="43" y="65"/>
                    <a:pt x="42" y="66"/>
                  </a:cubicBezTo>
                  <a:cubicBezTo>
                    <a:pt x="47" y="65"/>
                    <a:pt x="52" y="62"/>
                    <a:pt x="57" y="58"/>
                  </a:cubicBezTo>
                  <a:cubicBezTo>
                    <a:pt x="55" y="57"/>
                    <a:pt x="53" y="56"/>
                    <a:pt x="50" y="56"/>
                  </a:cubicBezTo>
                  <a:cubicBezTo>
                    <a:pt x="49" y="58"/>
                    <a:pt x="48" y="60"/>
                    <a:pt x="46" y="62"/>
                  </a:cubicBezTo>
                  <a:close/>
                  <a:moveTo>
                    <a:pt x="46" y="5"/>
                  </a:moveTo>
                  <a:cubicBezTo>
                    <a:pt x="46" y="5"/>
                    <a:pt x="46" y="5"/>
                    <a:pt x="46" y="5"/>
                  </a:cubicBezTo>
                  <a:cubicBezTo>
                    <a:pt x="48" y="7"/>
                    <a:pt x="49" y="9"/>
                    <a:pt x="50" y="11"/>
                  </a:cubicBezTo>
                  <a:cubicBezTo>
                    <a:pt x="53" y="11"/>
                    <a:pt x="55" y="10"/>
                    <a:pt x="57" y="9"/>
                  </a:cubicBezTo>
                  <a:cubicBezTo>
                    <a:pt x="52" y="5"/>
                    <a:pt x="47" y="3"/>
                    <a:pt x="42" y="1"/>
                  </a:cubicBezTo>
                  <a:cubicBezTo>
                    <a:pt x="43" y="2"/>
                    <a:pt x="45" y="4"/>
                    <a:pt x="46" y="5"/>
                  </a:cubicBezTo>
                  <a:close/>
                  <a:moveTo>
                    <a:pt x="49" y="15"/>
                  </a:moveTo>
                  <a:cubicBezTo>
                    <a:pt x="44" y="16"/>
                    <a:pt x="40" y="17"/>
                    <a:pt x="35" y="17"/>
                  </a:cubicBezTo>
                  <a:cubicBezTo>
                    <a:pt x="35" y="32"/>
                    <a:pt x="35" y="32"/>
                    <a:pt x="35" y="32"/>
                  </a:cubicBezTo>
                  <a:cubicBezTo>
                    <a:pt x="53" y="32"/>
                    <a:pt x="53" y="32"/>
                    <a:pt x="53" y="32"/>
                  </a:cubicBezTo>
                  <a:cubicBezTo>
                    <a:pt x="53" y="26"/>
                    <a:pt x="51" y="20"/>
                    <a:pt x="49" y="15"/>
                  </a:cubicBezTo>
                  <a:close/>
                  <a:moveTo>
                    <a:pt x="23" y="7"/>
                  </a:moveTo>
                  <a:cubicBezTo>
                    <a:pt x="22" y="9"/>
                    <a:pt x="21" y="10"/>
                    <a:pt x="20" y="12"/>
                  </a:cubicBezTo>
                  <a:cubicBezTo>
                    <a:pt x="23" y="13"/>
                    <a:pt x="27" y="14"/>
                    <a:pt x="32" y="14"/>
                  </a:cubicBezTo>
                  <a:cubicBezTo>
                    <a:pt x="32" y="0"/>
                    <a:pt x="32" y="0"/>
                    <a:pt x="32" y="0"/>
                  </a:cubicBezTo>
                  <a:cubicBezTo>
                    <a:pt x="29" y="2"/>
                    <a:pt x="26" y="4"/>
                    <a:pt x="23" y="7"/>
                  </a:cubicBezTo>
                  <a:close/>
                  <a:moveTo>
                    <a:pt x="14" y="32"/>
                  </a:moveTo>
                  <a:cubicBezTo>
                    <a:pt x="32" y="32"/>
                    <a:pt x="32" y="32"/>
                    <a:pt x="32" y="32"/>
                  </a:cubicBezTo>
                  <a:cubicBezTo>
                    <a:pt x="32" y="17"/>
                    <a:pt x="32" y="17"/>
                    <a:pt x="32" y="17"/>
                  </a:cubicBezTo>
                  <a:cubicBezTo>
                    <a:pt x="27" y="17"/>
                    <a:pt x="22" y="16"/>
                    <a:pt x="18" y="15"/>
                  </a:cubicBezTo>
                  <a:cubicBezTo>
                    <a:pt x="15" y="20"/>
                    <a:pt x="14" y="26"/>
                    <a:pt x="14" y="32"/>
                  </a:cubicBezTo>
                  <a:close/>
                  <a:moveTo>
                    <a:pt x="15" y="14"/>
                  </a:moveTo>
                  <a:cubicBezTo>
                    <a:pt x="12" y="14"/>
                    <a:pt x="10" y="13"/>
                    <a:pt x="8" y="12"/>
                  </a:cubicBezTo>
                  <a:cubicBezTo>
                    <a:pt x="3" y="17"/>
                    <a:pt x="0" y="24"/>
                    <a:pt x="0" y="32"/>
                  </a:cubicBezTo>
                  <a:cubicBezTo>
                    <a:pt x="10" y="32"/>
                    <a:pt x="10" y="32"/>
                    <a:pt x="10" y="32"/>
                  </a:cubicBezTo>
                  <a:cubicBezTo>
                    <a:pt x="11" y="25"/>
                    <a:pt x="12" y="20"/>
                    <a:pt x="15" y="14"/>
                  </a:cubicBezTo>
                  <a:close/>
                  <a:moveTo>
                    <a:pt x="21" y="5"/>
                  </a:moveTo>
                  <a:cubicBezTo>
                    <a:pt x="22" y="4"/>
                    <a:pt x="23" y="2"/>
                    <a:pt x="25" y="1"/>
                  </a:cubicBezTo>
                  <a:cubicBezTo>
                    <a:pt x="19" y="3"/>
                    <a:pt x="14" y="5"/>
                    <a:pt x="10" y="9"/>
                  </a:cubicBezTo>
                  <a:cubicBezTo>
                    <a:pt x="12" y="10"/>
                    <a:pt x="14" y="11"/>
                    <a:pt x="16" y="11"/>
                  </a:cubicBezTo>
                  <a:cubicBezTo>
                    <a:pt x="17" y="9"/>
                    <a:pt x="19" y="7"/>
                    <a:pt x="21" y="5"/>
                  </a:cubicBezTo>
                  <a:close/>
                  <a:moveTo>
                    <a:pt x="10" y="35"/>
                  </a:moveTo>
                  <a:cubicBezTo>
                    <a:pt x="0" y="35"/>
                    <a:pt x="0" y="35"/>
                    <a:pt x="0" y="35"/>
                  </a:cubicBezTo>
                  <a:cubicBezTo>
                    <a:pt x="0" y="43"/>
                    <a:pt x="3" y="50"/>
                    <a:pt x="8" y="55"/>
                  </a:cubicBezTo>
                  <a:cubicBezTo>
                    <a:pt x="10" y="54"/>
                    <a:pt x="12" y="54"/>
                    <a:pt x="15" y="53"/>
                  </a:cubicBezTo>
                  <a:cubicBezTo>
                    <a:pt x="12" y="47"/>
                    <a:pt x="10" y="41"/>
                    <a:pt x="10" y="35"/>
                  </a:cubicBezTo>
                  <a:close/>
                  <a:moveTo>
                    <a:pt x="21" y="62"/>
                  </a:moveTo>
                  <a:cubicBezTo>
                    <a:pt x="19" y="60"/>
                    <a:pt x="17" y="58"/>
                    <a:pt x="16" y="56"/>
                  </a:cubicBezTo>
                  <a:cubicBezTo>
                    <a:pt x="14" y="56"/>
                    <a:pt x="12" y="57"/>
                    <a:pt x="10" y="58"/>
                  </a:cubicBezTo>
                  <a:cubicBezTo>
                    <a:pt x="14" y="62"/>
                    <a:pt x="19" y="65"/>
                    <a:pt x="25" y="66"/>
                  </a:cubicBezTo>
                  <a:cubicBezTo>
                    <a:pt x="23" y="65"/>
                    <a:pt x="22" y="64"/>
                    <a:pt x="21" y="62"/>
                  </a:cubicBezTo>
                  <a:close/>
                  <a:moveTo>
                    <a:pt x="18" y="52"/>
                  </a:moveTo>
                  <a:cubicBezTo>
                    <a:pt x="22" y="51"/>
                    <a:pt x="27" y="50"/>
                    <a:pt x="32" y="50"/>
                  </a:cubicBezTo>
                  <a:cubicBezTo>
                    <a:pt x="32" y="35"/>
                    <a:pt x="32" y="35"/>
                    <a:pt x="32" y="35"/>
                  </a:cubicBezTo>
                  <a:cubicBezTo>
                    <a:pt x="14" y="35"/>
                    <a:pt x="14" y="35"/>
                    <a:pt x="14" y="35"/>
                  </a:cubicBezTo>
                  <a:cubicBezTo>
                    <a:pt x="14" y="41"/>
                    <a:pt x="15" y="47"/>
                    <a:pt x="18" y="52"/>
                  </a:cubicBezTo>
                  <a:close/>
                  <a:moveTo>
                    <a:pt x="23" y="60"/>
                  </a:moveTo>
                  <a:cubicBezTo>
                    <a:pt x="26" y="63"/>
                    <a:pt x="29" y="65"/>
                    <a:pt x="32" y="67"/>
                  </a:cubicBezTo>
                  <a:cubicBezTo>
                    <a:pt x="32" y="54"/>
                    <a:pt x="32" y="54"/>
                    <a:pt x="32" y="54"/>
                  </a:cubicBezTo>
                  <a:cubicBezTo>
                    <a:pt x="27" y="54"/>
                    <a:pt x="23" y="54"/>
                    <a:pt x="20" y="55"/>
                  </a:cubicBezTo>
                  <a:cubicBezTo>
                    <a:pt x="21" y="57"/>
                    <a:pt x="22" y="58"/>
                    <a:pt x="23" y="60"/>
                  </a:cubicBezTo>
                  <a:close/>
                </a:path>
              </a:pathLst>
            </a:custGeom>
            <a:solidFill>
              <a:schemeClr val="tx1">
                <a:alpha val="20000"/>
              </a:schemeClr>
            </a:solidFill>
            <a:ln w="9525">
              <a:noFill/>
            </a:ln>
          </p:spPr>
          <p:txBody>
            <a:bodyPr/>
            <a:p>
              <a:endParaRPr lang="zh-CN" altLang="en-US"/>
            </a:p>
          </p:txBody>
        </p:sp>
        <p:sp>
          <p:nvSpPr>
            <p:cNvPr id="7174" name="Freeform 191"/>
            <p:cNvSpPr>
              <a:spLocks noEditPoints="1"/>
            </p:cNvSpPr>
            <p:nvPr/>
          </p:nvSpPr>
          <p:spPr>
            <a:xfrm>
              <a:off x="7938" y="0"/>
              <a:ext cx="676275" cy="6746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67" h="67">
                  <a:moveTo>
                    <a:pt x="57" y="31"/>
                  </a:moveTo>
                  <a:cubicBezTo>
                    <a:pt x="67" y="31"/>
                    <a:pt x="67" y="31"/>
                    <a:pt x="67" y="31"/>
                  </a:cubicBezTo>
                  <a:cubicBezTo>
                    <a:pt x="67" y="24"/>
                    <a:pt x="64" y="17"/>
                    <a:pt x="59" y="12"/>
                  </a:cubicBezTo>
                  <a:cubicBezTo>
                    <a:pt x="57" y="13"/>
                    <a:pt x="55" y="13"/>
                    <a:pt x="52" y="14"/>
                  </a:cubicBezTo>
                  <a:cubicBezTo>
                    <a:pt x="55" y="19"/>
                    <a:pt x="56" y="25"/>
                    <a:pt x="57" y="31"/>
                  </a:cubicBezTo>
                  <a:close/>
                  <a:moveTo>
                    <a:pt x="35" y="50"/>
                  </a:moveTo>
                  <a:cubicBezTo>
                    <a:pt x="40" y="50"/>
                    <a:pt x="45" y="51"/>
                    <a:pt x="49" y="52"/>
                  </a:cubicBezTo>
                  <a:cubicBezTo>
                    <a:pt x="52" y="47"/>
                    <a:pt x="53" y="41"/>
                    <a:pt x="53" y="35"/>
                  </a:cubicBezTo>
                  <a:cubicBezTo>
                    <a:pt x="35" y="35"/>
                    <a:pt x="35" y="35"/>
                    <a:pt x="35" y="35"/>
                  </a:cubicBezTo>
                  <a:lnTo>
                    <a:pt x="35" y="50"/>
                  </a:lnTo>
                  <a:close/>
                  <a:moveTo>
                    <a:pt x="44" y="7"/>
                  </a:moveTo>
                  <a:cubicBezTo>
                    <a:pt x="41" y="4"/>
                    <a:pt x="38" y="2"/>
                    <a:pt x="35" y="0"/>
                  </a:cubicBezTo>
                  <a:cubicBezTo>
                    <a:pt x="35" y="13"/>
                    <a:pt x="35" y="13"/>
                    <a:pt x="35" y="13"/>
                  </a:cubicBezTo>
                  <a:cubicBezTo>
                    <a:pt x="39" y="13"/>
                    <a:pt x="43" y="13"/>
                    <a:pt x="47" y="12"/>
                  </a:cubicBezTo>
                  <a:cubicBezTo>
                    <a:pt x="46" y="10"/>
                    <a:pt x="45" y="9"/>
                    <a:pt x="44" y="7"/>
                  </a:cubicBezTo>
                  <a:close/>
                  <a:moveTo>
                    <a:pt x="47" y="55"/>
                  </a:moveTo>
                  <a:cubicBezTo>
                    <a:pt x="43" y="54"/>
                    <a:pt x="39" y="53"/>
                    <a:pt x="35" y="53"/>
                  </a:cubicBezTo>
                  <a:cubicBezTo>
                    <a:pt x="35" y="67"/>
                    <a:pt x="35" y="67"/>
                    <a:pt x="35" y="67"/>
                  </a:cubicBezTo>
                  <a:cubicBezTo>
                    <a:pt x="38" y="65"/>
                    <a:pt x="41" y="63"/>
                    <a:pt x="44" y="60"/>
                  </a:cubicBezTo>
                  <a:cubicBezTo>
                    <a:pt x="45" y="58"/>
                    <a:pt x="46" y="57"/>
                    <a:pt x="47" y="55"/>
                  </a:cubicBezTo>
                  <a:close/>
                  <a:moveTo>
                    <a:pt x="57" y="35"/>
                  </a:moveTo>
                  <a:cubicBezTo>
                    <a:pt x="56" y="41"/>
                    <a:pt x="55" y="47"/>
                    <a:pt x="52" y="53"/>
                  </a:cubicBezTo>
                  <a:cubicBezTo>
                    <a:pt x="55" y="53"/>
                    <a:pt x="57" y="54"/>
                    <a:pt x="59" y="55"/>
                  </a:cubicBezTo>
                  <a:cubicBezTo>
                    <a:pt x="64" y="50"/>
                    <a:pt x="67" y="42"/>
                    <a:pt x="67" y="35"/>
                  </a:cubicBezTo>
                  <a:lnTo>
                    <a:pt x="57" y="35"/>
                  </a:lnTo>
                  <a:close/>
                  <a:moveTo>
                    <a:pt x="46" y="62"/>
                  </a:moveTo>
                  <a:cubicBezTo>
                    <a:pt x="46" y="62"/>
                    <a:pt x="46" y="62"/>
                    <a:pt x="46" y="62"/>
                  </a:cubicBezTo>
                  <a:cubicBezTo>
                    <a:pt x="45" y="63"/>
                    <a:pt x="44" y="65"/>
                    <a:pt x="42" y="66"/>
                  </a:cubicBezTo>
                  <a:cubicBezTo>
                    <a:pt x="48" y="64"/>
                    <a:pt x="53" y="62"/>
                    <a:pt x="57" y="58"/>
                  </a:cubicBezTo>
                  <a:cubicBezTo>
                    <a:pt x="55" y="57"/>
                    <a:pt x="53" y="56"/>
                    <a:pt x="51" y="56"/>
                  </a:cubicBezTo>
                  <a:cubicBezTo>
                    <a:pt x="49" y="58"/>
                    <a:pt x="48" y="60"/>
                    <a:pt x="46" y="62"/>
                  </a:cubicBezTo>
                  <a:close/>
                  <a:moveTo>
                    <a:pt x="46" y="5"/>
                  </a:moveTo>
                  <a:cubicBezTo>
                    <a:pt x="46" y="5"/>
                    <a:pt x="46" y="5"/>
                    <a:pt x="46" y="5"/>
                  </a:cubicBezTo>
                  <a:cubicBezTo>
                    <a:pt x="48" y="7"/>
                    <a:pt x="49" y="9"/>
                    <a:pt x="51" y="11"/>
                  </a:cubicBezTo>
                  <a:cubicBezTo>
                    <a:pt x="53" y="11"/>
                    <a:pt x="55" y="10"/>
                    <a:pt x="57" y="9"/>
                  </a:cubicBezTo>
                  <a:cubicBezTo>
                    <a:pt x="53" y="5"/>
                    <a:pt x="48" y="2"/>
                    <a:pt x="42" y="1"/>
                  </a:cubicBezTo>
                  <a:cubicBezTo>
                    <a:pt x="44" y="2"/>
                    <a:pt x="45" y="3"/>
                    <a:pt x="46" y="5"/>
                  </a:cubicBezTo>
                  <a:close/>
                  <a:moveTo>
                    <a:pt x="49" y="15"/>
                  </a:moveTo>
                  <a:cubicBezTo>
                    <a:pt x="45" y="16"/>
                    <a:pt x="40" y="17"/>
                    <a:pt x="35" y="17"/>
                  </a:cubicBezTo>
                  <a:cubicBezTo>
                    <a:pt x="35" y="31"/>
                    <a:pt x="35" y="31"/>
                    <a:pt x="35" y="31"/>
                  </a:cubicBezTo>
                  <a:cubicBezTo>
                    <a:pt x="53" y="31"/>
                    <a:pt x="53" y="31"/>
                    <a:pt x="53" y="31"/>
                  </a:cubicBezTo>
                  <a:cubicBezTo>
                    <a:pt x="53" y="25"/>
                    <a:pt x="51" y="20"/>
                    <a:pt x="49" y="15"/>
                  </a:cubicBezTo>
                  <a:close/>
                  <a:moveTo>
                    <a:pt x="23" y="7"/>
                  </a:moveTo>
                  <a:cubicBezTo>
                    <a:pt x="22" y="9"/>
                    <a:pt x="21" y="10"/>
                    <a:pt x="20" y="12"/>
                  </a:cubicBezTo>
                  <a:cubicBezTo>
                    <a:pt x="24" y="13"/>
                    <a:pt x="28" y="13"/>
                    <a:pt x="32" y="13"/>
                  </a:cubicBezTo>
                  <a:cubicBezTo>
                    <a:pt x="32" y="0"/>
                    <a:pt x="32" y="0"/>
                    <a:pt x="32" y="0"/>
                  </a:cubicBezTo>
                  <a:cubicBezTo>
                    <a:pt x="29" y="2"/>
                    <a:pt x="26" y="4"/>
                    <a:pt x="23" y="7"/>
                  </a:cubicBezTo>
                  <a:close/>
                  <a:moveTo>
                    <a:pt x="14" y="31"/>
                  </a:moveTo>
                  <a:cubicBezTo>
                    <a:pt x="32" y="31"/>
                    <a:pt x="32" y="31"/>
                    <a:pt x="32" y="31"/>
                  </a:cubicBezTo>
                  <a:cubicBezTo>
                    <a:pt x="32" y="17"/>
                    <a:pt x="32" y="17"/>
                    <a:pt x="32" y="17"/>
                  </a:cubicBezTo>
                  <a:cubicBezTo>
                    <a:pt x="27" y="17"/>
                    <a:pt x="23" y="16"/>
                    <a:pt x="18" y="15"/>
                  </a:cubicBezTo>
                  <a:cubicBezTo>
                    <a:pt x="16" y="20"/>
                    <a:pt x="14" y="25"/>
                    <a:pt x="14" y="31"/>
                  </a:cubicBezTo>
                  <a:close/>
                  <a:moveTo>
                    <a:pt x="15" y="14"/>
                  </a:moveTo>
                  <a:cubicBezTo>
                    <a:pt x="12" y="13"/>
                    <a:pt x="10" y="13"/>
                    <a:pt x="8" y="12"/>
                  </a:cubicBezTo>
                  <a:cubicBezTo>
                    <a:pt x="3" y="17"/>
                    <a:pt x="0" y="24"/>
                    <a:pt x="0" y="31"/>
                  </a:cubicBezTo>
                  <a:cubicBezTo>
                    <a:pt x="11" y="31"/>
                    <a:pt x="11" y="31"/>
                    <a:pt x="11" y="31"/>
                  </a:cubicBezTo>
                  <a:cubicBezTo>
                    <a:pt x="11" y="25"/>
                    <a:pt x="12" y="19"/>
                    <a:pt x="15" y="14"/>
                  </a:cubicBezTo>
                  <a:close/>
                  <a:moveTo>
                    <a:pt x="21" y="5"/>
                  </a:moveTo>
                  <a:cubicBezTo>
                    <a:pt x="22" y="3"/>
                    <a:pt x="24" y="2"/>
                    <a:pt x="25" y="1"/>
                  </a:cubicBezTo>
                  <a:cubicBezTo>
                    <a:pt x="19" y="2"/>
                    <a:pt x="14" y="5"/>
                    <a:pt x="10" y="9"/>
                  </a:cubicBezTo>
                  <a:cubicBezTo>
                    <a:pt x="12" y="10"/>
                    <a:pt x="14" y="11"/>
                    <a:pt x="16" y="11"/>
                  </a:cubicBezTo>
                  <a:cubicBezTo>
                    <a:pt x="18" y="9"/>
                    <a:pt x="19" y="7"/>
                    <a:pt x="21" y="5"/>
                  </a:cubicBezTo>
                  <a:close/>
                  <a:moveTo>
                    <a:pt x="10" y="35"/>
                  </a:moveTo>
                  <a:cubicBezTo>
                    <a:pt x="0" y="35"/>
                    <a:pt x="0" y="35"/>
                    <a:pt x="0" y="35"/>
                  </a:cubicBezTo>
                  <a:cubicBezTo>
                    <a:pt x="0" y="42"/>
                    <a:pt x="3" y="50"/>
                    <a:pt x="8" y="55"/>
                  </a:cubicBezTo>
                  <a:cubicBezTo>
                    <a:pt x="10" y="54"/>
                    <a:pt x="12" y="53"/>
                    <a:pt x="15" y="53"/>
                  </a:cubicBezTo>
                  <a:cubicBezTo>
                    <a:pt x="12" y="47"/>
                    <a:pt x="11" y="41"/>
                    <a:pt x="10" y="35"/>
                  </a:cubicBezTo>
                  <a:close/>
                  <a:moveTo>
                    <a:pt x="21" y="62"/>
                  </a:moveTo>
                  <a:cubicBezTo>
                    <a:pt x="19" y="60"/>
                    <a:pt x="18" y="58"/>
                    <a:pt x="16" y="56"/>
                  </a:cubicBezTo>
                  <a:cubicBezTo>
                    <a:pt x="14" y="56"/>
                    <a:pt x="12" y="57"/>
                    <a:pt x="10" y="58"/>
                  </a:cubicBezTo>
                  <a:cubicBezTo>
                    <a:pt x="14" y="62"/>
                    <a:pt x="19" y="64"/>
                    <a:pt x="25" y="66"/>
                  </a:cubicBezTo>
                  <a:cubicBezTo>
                    <a:pt x="24" y="65"/>
                    <a:pt x="22" y="63"/>
                    <a:pt x="21" y="62"/>
                  </a:cubicBezTo>
                  <a:close/>
                  <a:moveTo>
                    <a:pt x="18" y="52"/>
                  </a:moveTo>
                  <a:cubicBezTo>
                    <a:pt x="23" y="51"/>
                    <a:pt x="27" y="50"/>
                    <a:pt x="32" y="50"/>
                  </a:cubicBezTo>
                  <a:cubicBezTo>
                    <a:pt x="32" y="35"/>
                    <a:pt x="32" y="35"/>
                    <a:pt x="32" y="35"/>
                  </a:cubicBezTo>
                  <a:cubicBezTo>
                    <a:pt x="14" y="35"/>
                    <a:pt x="14" y="35"/>
                    <a:pt x="14" y="35"/>
                  </a:cubicBezTo>
                  <a:cubicBezTo>
                    <a:pt x="14" y="41"/>
                    <a:pt x="16" y="47"/>
                    <a:pt x="18" y="52"/>
                  </a:cubicBezTo>
                  <a:close/>
                  <a:moveTo>
                    <a:pt x="23" y="60"/>
                  </a:moveTo>
                  <a:cubicBezTo>
                    <a:pt x="26" y="63"/>
                    <a:pt x="29" y="65"/>
                    <a:pt x="32" y="67"/>
                  </a:cubicBezTo>
                  <a:cubicBezTo>
                    <a:pt x="32" y="53"/>
                    <a:pt x="32" y="53"/>
                    <a:pt x="32" y="53"/>
                  </a:cubicBezTo>
                  <a:cubicBezTo>
                    <a:pt x="28" y="53"/>
                    <a:pt x="24" y="54"/>
                    <a:pt x="20" y="55"/>
                  </a:cubicBezTo>
                  <a:cubicBezTo>
                    <a:pt x="21" y="57"/>
                    <a:pt x="22" y="58"/>
                    <a:pt x="23" y="60"/>
                  </a:cubicBezTo>
                  <a:close/>
                </a:path>
              </a:pathLst>
            </a:custGeom>
            <a:solidFill>
              <a:srgbClr val="FFFFFF"/>
            </a:solidFill>
            <a:ln w="9525">
              <a:noFill/>
            </a:ln>
          </p:spPr>
          <p:txBody>
            <a:bodyPr/>
            <a:p>
              <a:endParaRPr lang="zh-CN" altLang="en-US"/>
            </a:p>
          </p:txBody>
        </p:sp>
      </p:grpSp>
      <p:sp>
        <p:nvSpPr>
          <p:cNvPr id="6151" name="TextBox 35"/>
          <p:cNvSpPr txBox="1">
            <a:spLocks noChangeArrowheads="1"/>
          </p:cNvSpPr>
          <p:nvPr/>
        </p:nvSpPr>
        <p:spPr bwMode="auto">
          <a:xfrm>
            <a:off x="582613" y="3638550"/>
            <a:ext cx="10339388" cy="2047875"/>
          </a:xfrm>
          <a:prstGeom prst="rect">
            <a:avLst/>
          </a:prstGeom>
          <a:noFill/>
          <a:ln w="9525">
            <a:noFill/>
            <a:miter lim="800000"/>
          </a:ln>
        </p:spPr>
        <p:txBody>
          <a:bodyPr wrap="square">
            <a:spAutoFit/>
          </a:bodyPr>
          <a:lstStyle/>
          <a:p>
            <a:pPr marL="1905" marR="0" defTabSz="914400" eaLnBrk="0" hangingPunct="0">
              <a:buClrTx/>
              <a:buSzTx/>
              <a:defRPr/>
            </a:pP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endParaRPr>
          </a:p>
          <a:p>
            <a:pPr marL="1905" marR="0" defTabSz="914400" eaLnBrk="0" hangingPunct="0">
              <a:buClrTx/>
              <a:buSzTx/>
              <a:defRPr/>
            </a:pP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服务支持小微出口企业</a:t>
            </a:r>
            <a:r>
              <a:rPr kumimoji="0" 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696</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家，</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19</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个信保易统保平台，</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2020</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年累计赔款金额</a:t>
            </a:r>
            <a:r>
              <a:rPr kumimoji="0" lang="en-US" altLang="zh-CN"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1244</a:t>
            </a:r>
            <a:r>
              <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rPr>
              <a:t>万美元</a:t>
            </a:r>
            <a:endParaRPr kumimoji="0" lang="zh-CN" altLang="en-US" sz="2400" b="1" kern="1200" cap="none" spc="0" normalizeH="0" baseline="0" noProof="0" dirty="0">
              <a:solidFill>
                <a:schemeClr val="bg1"/>
              </a:solidFill>
              <a:latin typeface="微软雅黑" panose="020B0503020204020204" pitchFamily="34" charset="-122"/>
              <a:ea typeface="微软雅黑" panose="020B0503020204020204" pitchFamily="34" charset="-122"/>
              <a:cs typeface="+mn-cs"/>
              <a:sym typeface="等线" pitchFamily="2" charset="-122"/>
            </a:endParaRPr>
          </a:p>
          <a:p>
            <a:pPr marR="0" defTabSz="914400">
              <a:lnSpc>
                <a:spcPct val="120000"/>
              </a:lnSpc>
              <a:buClrTx/>
              <a:buSzTx/>
              <a:defRPr/>
            </a:pPr>
            <a:endParaRPr kumimoji="0" lang="zh-CN" altLang="en-US" sz="2300" kern="1200" cap="none" spc="0" normalizeH="0" baseline="0" noProof="0" dirty="0">
              <a:solidFill>
                <a:srgbClr val="FFFFFF"/>
              </a:solidFill>
              <a:latin typeface="微软雅黑" panose="020B0503020204020204" pitchFamily="34" charset="-122"/>
              <a:ea typeface="微软雅黑" panose="020B0503020204020204" pitchFamily="34" charset="-122"/>
              <a:cs typeface="+mn-cs"/>
            </a:endParaRPr>
          </a:p>
          <a:p>
            <a:pPr marL="342900" marR="0" indent="-342900" defTabSz="914400">
              <a:lnSpc>
                <a:spcPct val="120000"/>
              </a:lnSpc>
              <a:buClrTx/>
              <a:buSzTx/>
              <a:buChar char="•"/>
              <a:defRPr/>
            </a:pPr>
            <a:endParaRPr kumimoji="0" lang="zh-CN" altLang="en-US" sz="2300" kern="1200" cap="none" spc="0" normalizeH="0" baseline="0" noProof="0" dirty="0">
              <a:solidFill>
                <a:srgbClr val="FFFFFF"/>
              </a:solidFill>
              <a:latin typeface="微软雅黑" panose="020B0503020204020204" pitchFamily="34" charset="-122"/>
              <a:ea typeface="微软雅黑" panose="020B0503020204020204" pitchFamily="34" charset="-122"/>
              <a:cs typeface="+mn-cs"/>
            </a:endParaRPr>
          </a:p>
        </p:txBody>
      </p:sp>
      <p:pic>
        <p:nvPicPr>
          <p:cNvPr id="7176" name="图片 15"/>
          <p:cNvPicPr>
            <a:picLocks noChangeAspect="1"/>
          </p:cNvPicPr>
          <p:nvPr/>
        </p:nvPicPr>
        <p:blipFill>
          <a:blip r:embed="rId2"/>
          <a:stretch>
            <a:fillRect/>
          </a:stretch>
        </p:blipFill>
        <p:spPr>
          <a:xfrm>
            <a:off x="11420475" y="6105525"/>
            <a:ext cx="854075" cy="854075"/>
          </a:xfrm>
          <a:prstGeom prst="rect">
            <a:avLst/>
          </a:prstGeom>
          <a:noFill/>
          <a:ln w="9525">
            <a:noFill/>
          </a:ln>
        </p:spPr>
      </p:pic>
      <p:sp>
        <p:nvSpPr>
          <p:cNvPr id="7177" name="TextBox 16"/>
          <p:cNvSpPr txBox="1"/>
          <p:nvPr/>
        </p:nvSpPr>
        <p:spPr>
          <a:xfrm>
            <a:off x="1985963" y="1252538"/>
            <a:ext cx="8220075" cy="1863725"/>
          </a:xfrm>
          <a:prstGeom prst="rect">
            <a:avLst/>
          </a:prstGeom>
          <a:noFill/>
          <a:ln w="9525">
            <a:noFill/>
          </a:ln>
        </p:spPr>
        <p:txBody>
          <a:bodyPr wrap="square" anchor="t">
            <a:spAutoFit/>
          </a:bodyPr>
          <a:p>
            <a:pPr marL="342900" indent="-342900">
              <a:lnSpc>
                <a:spcPct val="120000"/>
              </a:lnSpc>
              <a:buChar char="•"/>
            </a:pPr>
            <a:r>
              <a:rPr lang="zh-CN" altLang="en-US" sz="2400" b="1" dirty="0">
                <a:solidFill>
                  <a:schemeClr val="bg1"/>
                </a:solidFill>
                <a:latin typeface="微软雅黑" panose="020B0503020204020204" pitchFamily="34" charset="-122"/>
                <a:ea typeface="微软雅黑" panose="020B0503020204020204" pitchFamily="34" charset="-122"/>
              </a:rPr>
              <a:t>由国家出资设立、以国家财政支持为后盾，体现国家对外政策、实现经济和社会发展目标的，具有独立法人地位的</a:t>
            </a:r>
            <a:r>
              <a:rPr lang="zh-CN" altLang="en-US" sz="2400" b="1" dirty="0">
                <a:solidFill>
                  <a:srgbClr val="FF0000"/>
                </a:solidFill>
                <a:latin typeface="微软雅黑" panose="020B0503020204020204" pitchFamily="34" charset="-122"/>
                <a:ea typeface="微软雅黑" panose="020B0503020204020204" pitchFamily="34" charset="-122"/>
              </a:rPr>
              <a:t>国有政策性保险公司</a:t>
            </a:r>
            <a:r>
              <a:rPr lang="zh-CN" altLang="en-US" sz="2400" b="1" dirty="0">
                <a:solidFill>
                  <a:schemeClr val="bg1"/>
                </a:solidFill>
                <a:latin typeface="微软雅黑" panose="020B0503020204020204" pitchFamily="34" charset="-122"/>
                <a:ea typeface="微软雅黑" panose="020B0503020204020204" pitchFamily="34" charset="-122"/>
              </a:rPr>
              <a:t>。</a:t>
            </a:r>
            <a:endParaRPr lang="zh-CN" altLang="en-US" sz="2400" b="1" dirty="0">
              <a:solidFill>
                <a:schemeClr val="bg1"/>
              </a:solidFill>
              <a:latin typeface="微软雅黑" panose="020B0503020204020204" pitchFamily="34" charset="-122"/>
              <a:ea typeface="微软雅黑" panose="020B0503020204020204" pitchFamily="34" charset="-122"/>
            </a:endParaRPr>
          </a:p>
          <a:p>
            <a:pPr marL="342900" indent="-342900">
              <a:lnSpc>
                <a:spcPct val="120000"/>
              </a:lnSpc>
              <a:buChar char="•"/>
            </a:pPr>
            <a:r>
              <a:rPr lang="zh-CN" altLang="en-US" sz="2400" b="1" dirty="0">
                <a:solidFill>
                  <a:schemeClr val="bg1"/>
                </a:solidFill>
                <a:latin typeface="微软雅黑" panose="020B0503020204020204" pitchFamily="34" charset="-122"/>
                <a:ea typeface="微软雅黑" panose="020B0503020204020204" pitchFamily="34" charset="-122"/>
              </a:rPr>
              <a:t>我国唯一政策性保险公司，不以盈利为目的</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178" name="矩形 16"/>
          <p:cNvSpPr/>
          <p:nvPr/>
        </p:nvSpPr>
        <p:spPr>
          <a:xfrm>
            <a:off x="0" y="134938"/>
            <a:ext cx="503238" cy="538162"/>
          </a:xfrm>
          <a:prstGeom prst="rect">
            <a:avLst/>
          </a:prstGeom>
          <a:solidFill>
            <a:srgbClr val="C00000"/>
          </a:soli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7179" name="矩形 7"/>
          <p:cNvSpPr/>
          <p:nvPr/>
        </p:nvSpPr>
        <p:spPr>
          <a:xfrm>
            <a:off x="563563" y="134938"/>
            <a:ext cx="152400" cy="538162"/>
          </a:xfrm>
          <a:prstGeom prst="rect">
            <a:avLst/>
          </a:prstGeom>
          <a:solidFill>
            <a:srgbClr val="C00000"/>
          </a:soli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7180" name="文本框 1"/>
          <p:cNvSpPr txBox="1"/>
          <p:nvPr/>
        </p:nvSpPr>
        <p:spPr>
          <a:xfrm>
            <a:off x="777875" y="187325"/>
            <a:ext cx="4664075" cy="460375"/>
          </a:xfrm>
          <a:prstGeom prst="rect">
            <a:avLst/>
          </a:prstGeom>
          <a:noFill/>
          <a:ln w="9525">
            <a:noFill/>
          </a:ln>
        </p:spPr>
        <p:txBody>
          <a:bodyPr anchor="t">
            <a:spAutoFit/>
          </a:bodyPr>
          <a:p>
            <a:r>
              <a:rPr lang="zh-CN" altLang="en-US" sz="2400" b="1" dirty="0">
                <a:solidFill>
                  <a:schemeClr val="bg1"/>
                </a:solidFill>
                <a:latin typeface="微软雅黑" panose="020B0503020204020204" pitchFamily="34" charset="-122"/>
                <a:ea typeface="微软雅黑" panose="020B0503020204020204" pitchFamily="34" charset="-122"/>
              </a:rPr>
              <a:t>中国出口信用保险公司简介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3" name="组合 31"/>
          <p:cNvGrpSpPr/>
          <p:nvPr/>
        </p:nvGrpSpPr>
        <p:grpSpPr>
          <a:xfrm>
            <a:off x="0" y="134938"/>
            <a:ext cx="5441950" cy="538162"/>
            <a:chOff x="0" y="0"/>
            <a:chExt cx="5441244" cy="538162"/>
          </a:xfrm>
        </p:grpSpPr>
        <p:sp>
          <p:nvSpPr>
            <p:cNvPr id="8194"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8195"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8196" name="文本框 1"/>
            <p:cNvSpPr txBox="1"/>
            <p:nvPr/>
          </p:nvSpPr>
          <p:spPr>
            <a:xfrm>
              <a:off x="777875" y="52387"/>
              <a:ext cx="4663369" cy="46166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统一投保平台</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9221" name="内容占位符 2"/>
          <p:cNvSpPr txBox="1"/>
          <p:nvPr/>
        </p:nvSpPr>
        <p:spPr>
          <a:xfrm>
            <a:off x="2170113" y="1323975"/>
            <a:ext cx="7696200" cy="636588"/>
          </a:xfrm>
          <a:prstGeom prst="rect">
            <a:avLst/>
          </a:prstGeom>
          <a:noFill/>
          <a:ln w="9525">
            <a:noFill/>
          </a:ln>
        </p:spPr>
        <p:txBody>
          <a:bodyPr anchor="t"/>
          <a:p>
            <a:pPr marL="571500" indent="-342900">
              <a:lnSpc>
                <a:spcPct val="150000"/>
              </a:lnSpc>
              <a:buChar char="•"/>
            </a:pPr>
            <a:r>
              <a:rPr lang="zh-CN" altLang="en-US" sz="2000" noProof="1" dirty="0">
                <a:solidFill>
                  <a:srgbClr val="44546A"/>
                </a:solidFill>
                <a:latin typeface="微软雅黑" panose="020B0503020204020204" pitchFamily="34" charset="-122"/>
                <a:ea typeface="微软雅黑" panose="020B0503020204020204" pitchFamily="34" charset="-122"/>
                <a:cs typeface="+mn-cs"/>
              </a:rPr>
              <a:t>面向上年度出口额</a:t>
            </a:r>
            <a:r>
              <a:rPr lang="zh-CN" altLang="en-US" sz="2000" noProof="1" dirty="0">
                <a:solidFill>
                  <a:srgbClr val="C00000"/>
                </a:solidFill>
                <a:latin typeface="微软雅黑" panose="020B0503020204020204" pitchFamily="34" charset="-122"/>
                <a:ea typeface="微软雅黑" panose="020B0503020204020204" pitchFamily="34" charset="-122"/>
                <a:cs typeface="+mn-cs"/>
              </a:rPr>
              <a:t>300万美元以下</a:t>
            </a:r>
            <a:r>
              <a:rPr lang="zh-CN" altLang="en-US" sz="2000" noProof="1" dirty="0">
                <a:solidFill>
                  <a:srgbClr val="44546A"/>
                </a:solidFill>
                <a:latin typeface="微软雅黑" panose="020B0503020204020204" pitchFamily="34" charset="-122"/>
                <a:ea typeface="微软雅黑" panose="020B0503020204020204" pitchFamily="34" charset="-122"/>
                <a:cs typeface="+mn-cs"/>
              </a:rPr>
              <a:t>的小微出口企业。</a:t>
            </a:r>
            <a:endParaRPr lang="zh-CN" altLang="en-US" sz="2000" noProof="1" dirty="0">
              <a:solidFill>
                <a:srgbClr val="44546A"/>
              </a:solidFill>
              <a:latin typeface="微软雅黑" panose="020B0503020204020204" pitchFamily="34" charset="-122"/>
              <a:ea typeface="微软雅黑" panose="020B0503020204020204" pitchFamily="34" charset="-122"/>
            </a:endParaRPr>
          </a:p>
          <a:p>
            <a:pPr marL="228600">
              <a:lnSpc>
                <a:spcPct val="150000"/>
              </a:lnSpc>
            </a:pPr>
            <a:endParaRPr lang="zh-CN" altLang="en-US" sz="2000" noProof="1" dirty="0">
              <a:solidFill>
                <a:srgbClr val="44546A"/>
              </a:solidFill>
              <a:latin typeface="微软雅黑" panose="020B0503020204020204" pitchFamily="34" charset="-122"/>
              <a:ea typeface="微软雅黑" panose="020B0503020204020204" pitchFamily="34" charset="-122"/>
            </a:endParaRPr>
          </a:p>
        </p:txBody>
      </p:sp>
      <p:sp>
        <p:nvSpPr>
          <p:cNvPr id="9222" name="内容占位符 2"/>
          <p:cNvSpPr txBox="1"/>
          <p:nvPr/>
        </p:nvSpPr>
        <p:spPr>
          <a:xfrm>
            <a:off x="2195513" y="3068638"/>
            <a:ext cx="7658100" cy="757238"/>
          </a:xfrm>
          <a:prstGeom prst="rect">
            <a:avLst/>
          </a:prstGeom>
          <a:noFill/>
          <a:ln w="9525">
            <a:noFill/>
          </a:ln>
        </p:spPr>
        <p:txBody>
          <a:bodyPr anchor="t"/>
          <a:p>
            <a:pPr marL="571500" indent="-342900">
              <a:lnSpc>
                <a:spcPct val="150000"/>
              </a:lnSpc>
              <a:buChar char="•"/>
            </a:pPr>
            <a:r>
              <a:rPr lang="zh-CN" altLang="en-US" sz="2000" noProof="1" dirty="0">
                <a:solidFill>
                  <a:srgbClr val="44546A"/>
                </a:solidFill>
                <a:latin typeface="微软雅黑" panose="020B0503020204020204" pitchFamily="34" charset="-122"/>
                <a:ea typeface="微软雅黑" panose="020B0503020204020204" pitchFamily="34" charset="-122"/>
                <a:cs typeface="+mn-cs"/>
              </a:rPr>
              <a:t>如上一年度有出口实绩，重庆市对当年所产生保费按</a:t>
            </a:r>
            <a:r>
              <a:rPr lang="en-US" altLang="zh-CN" sz="2000" noProof="1" dirty="0">
                <a:solidFill>
                  <a:srgbClr val="C00000"/>
                </a:solidFill>
                <a:latin typeface="微软雅黑" panose="020B0503020204020204" pitchFamily="34" charset="-122"/>
                <a:ea typeface="微软雅黑" panose="020B0503020204020204" pitchFamily="34" charset="-122"/>
                <a:cs typeface="+mn-cs"/>
                <a:sym typeface="Arial" panose="020B0604020202020204" pitchFamily="34" charset="0"/>
              </a:rPr>
              <a:t>6</a:t>
            </a:r>
            <a:r>
              <a:rPr lang="zh-CN" altLang="en-US" sz="2000" noProof="1" dirty="0">
                <a:solidFill>
                  <a:srgbClr val="C00000"/>
                </a:solidFill>
                <a:latin typeface="微软雅黑" panose="020B0503020204020204" pitchFamily="34" charset="-122"/>
                <a:ea typeface="微软雅黑" panose="020B0503020204020204" pitchFamily="34" charset="-122"/>
                <a:cs typeface="+mn-cs"/>
                <a:sym typeface="Arial" panose="020B0604020202020204" pitchFamily="34" charset="0"/>
              </a:rPr>
              <a:t>0%比例</a:t>
            </a:r>
            <a:r>
              <a:rPr lang="zh-CN" altLang="en-US" sz="2000" noProof="1" dirty="0">
                <a:solidFill>
                  <a:srgbClr val="44546A"/>
                </a:solidFill>
                <a:latin typeface="微软雅黑" panose="020B0503020204020204" pitchFamily="34" charset="-122"/>
                <a:ea typeface="微软雅黑" panose="020B0503020204020204" pitchFamily="34" charset="-122"/>
                <a:cs typeface="+mn-cs"/>
              </a:rPr>
              <a:t>扶持</a:t>
            </a:r>
            <a:endParaRPr lang="zh-CN" altLang="en-US" sz="2000" noProof="1" dirty="0">
              <a:solidFill>
                <a:srgbClr val="44546A"/>
              </a:solidFill>
              <a:latin typeface="微软雅黑" panose="020B0503020204020204" pitchFamily="34" charset="-122"/>
              <a:ea typeface="微软雅黑" panose="020B0503020204020204" pitchFamily="34" charset="-122"/>
            </a:endParaRPr>
          </a:p>
          <a:p>
            <a:pPr marL="228600">
              <a:lnSpc>
                <a:spcPct val="150000"/>
              </a:lnSpc>
            </a:pPr>
            <a:endParaRPr lang="zh-CN" altLang="en-US" sz="2000" noProof="1" dirty="0">
              <a:solidFill>
                <a:srgbClr val="44546A"/>
              </a:solidFill>
              <a:latin typeface="微软雅黑" panose="020B0503020204020204" pitchFamily="34" charset="-122"/>
              <a:ea typeface="微软雅黑" panose="020B0503020204020204" pitchFamily="34" charset="-122"/>
            </a:endParaRPr>
          </a:p>
        </p:txBody>
      </p:sp>
      <p:sp>
        <p:nvSpPr>
          <p:cNvPr id="8199" name="内容占位符 2"/>
          <p:cNvSpPr txBox="1"/>
          <p:nvPr/>
        </p:nvSpPr>
        <p:spPr>
          <a:xfrm>
            <a:off x="2243138" y="4657725"/>
            <a:ext cx="7696200" cy="636588"/>
          </a:xfrm>
          <a:prstGeom prst="rect">
            <a:avLst/>
          </a:prstGeom>
          <a:noFill/>
          <a:ln w="9525">
            <a:noFill/>
          </a:ln>
        </p:spPr>
        <p:txBody>
          <a:bodyPr anchor="t"/>
          <a:p>
            <a:pPr marL="571500" indent="-342900">
              <a:lnSpc>
                <a:spcPct val="150000"/>
              </a:lnSpc>
              <a:buChar char="•"/>
            </a:pPr>
            <a:r>
              <a:rPr lang="zh-CN" altLang="en-US" sz="2000" dirty="0">
                <a:solidFill>
                  <a:srgbClr val="44546A"/>
                </a:solidFill>
                <a:latin typeface="微软雅黑" panose="020B0503020204020204" pitchFamily="34" charset="-122"/>
                <a:ea typeface="微软雅黑" panose="020B0503020204020204" pitchFamily="34" charset="-122"/>
              </a:rPr>
              <a:t>“小微企业信保易”，专门面向小微企业</a:t>
            </a:r>
            <a:endParaRPr lang="en-US" altLang="zh-CN" sz="2000" dirty="0">
              <a:solidFill>
                <a:srgbClr val="44546A"/>
              </a:solidFill>
              <a:latin typeface="微软雅黑" panose="020B0503020204020204" pitchFamily="34" charset="-122"/>
              <a:ea typeface="微软雅黑" panose="020B0503020204020204" pitchFamily="34" charset="-122"/>
            </a:endParaRPr>
          </a:p>
          <a:p>
            <a:pPr marL="571500" indent="-342900">
              <a:lnSpc>
                <a:spcPct val="150000"/>
              </a:lnSpc>
              <a:buChar char="•"/>
            </a:pPr>
            <a:r>
              <a:rPr lang="zh-CN" altLang="en-US" sz="2000" dirty="0">
                <a:solidFill>
                  <a:srgbClr val="44546A"/>
                </a:solidFill>
                <a:latin typeface="微软雅黑" panose="020B0503020204020204" pitchFamily="34" charset="-122"/>
                <a:ea typeface="微软雅黑" panose="020B0503020204020204" pitchFamily="34" charset="-122"/>
              </a:rPr>
              <a:t> 投保简单：零门槛，一次签单，保障全年</a:t>
            </a:r>
            <a:endParaRPr lang="en-US" altLang="zh-CN" sz="2000" dirty="0">
              <a:solidFill>
                <a:srgbClr val="44546A"/>
              </a:solidFill>
              <a:latin typeface="微软雅黑" panose="020B0503020204020204" pitchFamily="34" charset="-122"/>
              <a:ea typeface="微软雅黑" panose="020B0503020204020204" pitchFamily="34" charset="-122"/>
            </a:endParaRPr>
          </a:p>
          <a:p>
            <a:pPr marL="571500" indent="-342900">
              <a:lnSpc>
                <a:spcPct val="150000"/>
              </a:lnSpc>
              <a:buChar char="•"/>
            </a:pPr>
            <a:r>
              <a:rPr lang="en-US" altLang="zh-CN" sz="2000" dirty="0">
                <a:solidFill>
                  <a:srgbClr val="44546A"/>
                </a:solidFill>
                <a:latin typeface="微软雅黑" panose="020B0503020204020204" pitchFamily="34" charset="-122"/>
                <a:ea typeface="微软雅黑" panose="020B0503020204020204" pitchFamily="34" charset="-122"/>
              </a:rPr>
              <a:t> </a:t>
            </a:r>
            <a:r>
              <a:rPr lang="zh-CN" altLang="en-US" sz="2000" dirty="0">
                <a:solidFill>
                  <a:srgbClr val="44546A"/>
                </a:solidFill>
                <a:latin typeface="微软雅黑" panose="020B0503020204020204" pitchFamily="34" charset="-122"/>
                <a:ea typeface="微软雅黑" panose="020B0503020204020204" pitchFamily="34" charset="-122"/>
              </a:rPr>
              <a:t>索赔便捷：仅需基本单证，支持快速索赔</a:t>
            </a:r>
            <a:endParaRPr lang="zh-CN" altLang="en-US" sz="2000" dirty="0">
              <a:solidFill>
                <a:srgbClr val="44546A"/>
              </a:solidFill>
              <a:latin typeface="微软雅黑" panose="020B0503020204020204" pitchFamily="34" charset="-122"/>
              <a:ea typeface="微软雅黑" panose="020B0503020204020204" pitchFamily="34" charset="-122"/>
            </a:endParaRPr>
          </a:p>
        </p:txBody>
      </p:sp>
      <p:pic>
        <p:nvPicPr>
          <p:cNvPr id="8200" name="图片 15"/>
          <p:cNvPicPr>
            <a:picLocks noChangeAspect="1"/>
          </p:cNvPicPr>
          <p:nvPr/>
        </p:nvPicPr>
        <p:blipFill>
          <a:blip r:embed="rId1"/>
          <a:stretch>
            <a:fillRect/>
          </a:stretch>
        </p:blipFill>
        <p:spPr>
          <a:xfrm>
            <a:off x="11420475" y="6105525"/>
            <a:ext cx="854075" cy="854075"/>
          </a:xfrm>
          <a:prstGeom prst="rect">
            <a:avLst/>
          </a:prstGeom>
          <a:noFill/>
          <a:ln w="9525">
            <a:noFill/>
          </a:ln>
        </p:spPr>
      </p:pic>
      <p:sp>
        <p:nvSpPr>
          <p:cNvPr id="8201" name="流程图: 可选过程 9223"/>
          <p:cNvSpPr/>
          <p:nvPr/>
        </p:nvSpPr>
        <p:spPr>
          <a:xfrm>
            <a:off x="2397125" y="744538"/>
            <a:ext cx="7410450" cy="428625"/>
          </a:xfrm>
          <a:prstGeom prst="flowChartAlternateProcess">
            <a:avLst/>
          </a:prstGeom>
          <a:gradFill rotWithShape="0">
            <a:gsLst>
              <a:gs pos="0">
                <a:srgbClr val="004FA0"/>
              </a:gs>
              <a:gs pos="100000">
                <a:srgbClr val="3976B5"/>
              </a:gs>
            </a:gsLst>
            <a:lin ang="5400000" scaled="1"/>
            <a:tileRect/>
          </a:gradFill>
          <a:ln w="9525">
            <a:noFill/>
          </a:ln>
        </p:spPr>
        <p:txBody>
          <a:bodyPr anchor="t"/>
          <a:p>
            <a:pPr eaLnBrk="0" hangingPunct="0"/>
            <a:endParaRPr lang="zh-CN" altLang="en-US" dirty="0">
              <a:latin typeface="等线" pitchFamily="2" charset="-122"/>
              <a:ea typeface="等线" pitchFamily="2" charset="-122"/>
            </a:endParaRPr>
          </a:p>
        </p:txBody>
      </p:sp>
      <p:sp>
        <p:nvSpPr>
          <p:cNvPr id="8202" name="TextBox 12"/>
          <p:cNvSpPr txBox="1"/>
          <p:nvPr/>
        </p:nvSpPr>
        <p:spPr>
          <a:xfrm>
            <a:off x="2613025" y="739775"/>
            <a:ext cx="4614863" cy="400050"/>
          </a:xfrm>
          <a:prstGeom prst="rect">
            <a:avLst/>
          </a:prstGeom>
          <a:noFill/>
          <a:ln w="9525">
            <a:noFill/>
          </a:ln>
        </p:spPr>
        <p:txBody>
          <a:bodyPr anchor="t">
            <a:spAutoFit/>
          </a:bodyPr>
          <a:p>
            <a:r>
              <a:rPr lang="zh-CN" altLang="en-US" sz="2000" dirty="0">
                <a:solidFill>
                  <a:schemeClr val="bg1"/>
                </a:solidFill>
                <a:latin typeface="微软雅黑" panose="020B0503020204020204" pitchFamily="34" charset="-122"/>
                <a:ea typeface="微软雅黑" panose="020B0503020204020204" pitchFamily="34" charset="-122"/>
              </a:rPr>
              <a:t>适用企业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203" name="流程图: 可选过程 9223"/>
          <p:cNvSpPr/>
          <p:nvPr/>
        </p:nvSpPr>
        <p:spPr>
          <a:xfrm>
            <a:off x="2433638" y="4233863"/>
            <a:ext cx="7410450" cy="428625"/>
          </a:xfrm>
          <a:prstGeom prst="flowChartAlternateProcess">
            <a:avLst/>
          </a:prstGeom>
          <a:gradFill rotWithShape="0">
            <a:gsLst>
              <a:gs pos="0">
                <a:srgbClr val="004FA0"/>
              </a:gs>
              <a:gs pos="100000">
                <a:srgbClr val="3976B5"/>
              </a:gs>
            </a:gsLst>
            <a:lin ang="5400000" scaled="1"/>
            <a:tileRect/>
          </a:gradFill>
          <a:ln w="9525">
            <a:noFill/>
          </a:ln>
        </p:spPr>
        <p:txBody>
          <a:bodyPr anchor="t"/>
          <a:p>
            <a:pPr eaLnBrk="0" hangingPunct="0"/>
            <a:endParaRPr lang="zh-CN" altLang="en-US" dirty="0">
              <a:latin typeface="等线" pitchFamily="2" charset="-122"/>
              <a:ea typeface="等线" pitchFamily="2" charset="-122"/>
            </a:endParaRPr>
          </a:p>
        </p:txBody>
      </p:sp>
      <p:sp>
        <p:nvSpPr>
          <p:cNvPr id="8204" name="TextBox 13"/>
          <p:cNvSpPr txBox="1"/>
          <p:nvPr/>
        </p:nvSpPr>
        <p:spPr>
          <a:xfrm>
            <a:off x="2517775" y="4244975"/>
            <a:ext cx="4616450" cy="400050"/>
          </a:xfrm>
          <a:prstGeom prst="rect">
            <a:avLst/>
          </a:prstGeom>
          <a:noFill/>
          <a:ln w="9525">
            <a:noFill/>
          </a:ln>
        </p:spPr>
        <p:txBody>
          <a:bodyPr anchor="t">
            <a:spAutoFit/>
          </a:bodyPr>
          <a:p>
            <a:r>
              <a:rPr lang="zh-CN" altLang="en-US" sz="2000" dirty="0">
                <a:solidFill>
                  <a:schemeClr val="bg1"/>
                </a:solidFill>
                <a:latin typeface="微软雅黑" panose="020B0503020204020204" pitchFamily="34" charset="-122"/>
                <a:ea typeface="微软雅黑" panose="020B0503020204020204" pitchFamily="34" charset="-122"/>
              </a:rPr>
              <a:t>适用产品</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205" name="流程图: 可选过程 9223"/>
          <p:cNvSpPr/>
          <p:nvPr/>
        </p:nvSpPr>
        <p:spPr>
          <a:xfrm>
            <a:off x="2462213" y="2463800"/>
            <a:ext cx="7410450" cy="428625"/>
          </a:xfrm>
          <a:prstGeom prst="flowChartAlternateProcess">
            <a:avLst/>
          </a:prstGeom>
          <a:gradFill rotWithShape="0">
            <a:gsLst>
              <a:gs pos="0">
                <a:srgbClr val="004FA0"/>
              </a:gs>
              <a:gs pos="100000">
                <a:srgbClr val="3976B5"/>
              </a:gs>
            </a:gsLst>
            <a:lin ang="5400000" scaled="1"/>
            <a:tileRect/>
          </a:gradFill>
          <a:ln w="9525">
            <a:noFill/>
          </a:ln>
        </p:spPr>
        <p:txBody>
          <a:bodyPr anchor="t"/>
          <a:p>
            <a:pPr eaLnBrk="0" hangingPunct="0"/>
            <a:endParaRPr lang="zh-CN" altLang="en-US" dirty="0">
              <a:latin typeface="等线" pitchFamily="2" charset="-122"/>
              <a:ea typeface="等线" pitchFamily="2" charset="-122"/>
            </a:endParaRPr>
          </a:p>
        </p:txBody>
      </p:sp>
      <p:sp>
        <p:nvSpPr>
          <p:cNvPr id="8206" name="TextBox 17"/>
          <p:cNvSpPr txBox="1"/>
          <p:nvPr/>
        </p:nvSpPr>
        <p:spPr>
          <a:xfrm>
            <a:off x="2619375" y="2446338"/>
            <a:ext cx="4616450" cy="400050"/>
          </a:xfrm>
          <a:prstGeom prst="rect">
            <a:avLst/>
          </a:prstGeom>
          <a:noFill/>
          <a:ln w="9525">
            <a:noFill/>
          </a:ln>
        </p:spPr>
        <p:txBody>
          <a:bodyPr anchor="t">
            <a:spAutoFit/>
          </a:bodyPr>
          <a:p>
            <a:r>
              <a:rPr lang="zh-CN" altLang="en-US" sz="2000" dirty="0">
                <a:solidFill>
                  <a:schemeClr val="bg1"/>
                </a:solidFill>
                <a:latin typeface="微软雅黑" panose="020B0503020204020204" pitchFamily="34" charset="-122"/>
                <a:ea typeface="微软雅黑" panose="020B0503020204020204" pitchFamily="34" charset="-122"/>
              </a:rPr>
              <a:t>扶持政策</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241" name="组合 31"/>
          <p:cNvGrpSpPr/>
          <p:nvPr/>
        </p:nvGrpSpPr>
        <p:grpSpPr>
          <a:xfrm>
            <a:off x="0" y="134938"/>
            <a:ext cx="5441950" cy="538162"/>
            <a:chOff x="0" y="0"/>
            <a:chExt cx="5441244" cy="538162"/>
          </a:xfrm>
        </p:grpSpPr>
        <p:sp>
          <p:nvSpPr>
            <p:cNvPr id="10242"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0243"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0244" name="文本框 1"/>
            <p:cNvSpPr txBox="1"/>
            <p:nvPr/>
          </p:nvSpPr>
          <p:spPr>
            <a:xfrm>
              <a:off x="777875" y="52387"/>
              <a:ext cx="4663369" cy="46037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信保易</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10245" name="内容占位符 2"/>
          <p:cNvSpPr txBox="1"/>
          <p:nvPr/>
        </p:nvSpPr>
        <p:spPr>
          <a:xfrm>
            <a:off x="2170113" y="1266825"/>
            <a:ext cx="7696200" cy="488950"/>
          </a:xfrm>
          <a:prstGeom prst="rect">
            <a:avLst/>
          </a:prstGeom>
          <a:noFill/>
          <a:ln w="9525">
            <a:noFill/>
          </a:ln>
        </p:spPr>
        <p:txBody>
          <a:bodyPr anchor="t"/>
          <a:p>
            <a:pPr marL="571500" indent="-342900" eaLnBrk="0" hangingPunct="0">
              <a:lnSpc>
                <a:spcPct val="150000"/>
              </a:lnSpc>
              <a:buChar char="•"/>
            </a:pPr>
            <a:r>
              <a:rPr lang="zh-CN" altLang="en-US" sz="2000" dirty="0">
                <a:solidFill>
                  <a:srgbClr val="333F50"/>
                </a:solidFill>
                <a:latin typeface="微软雅黑" panose="020B0503020204020204" pitchFamily="34" charset="-122"/>
                <a:ea typeface="微软雅黑" panose="020B0503020204020204" pitchFamily="34" charset="-122"/>
                <a:sym typeface="微软雅黑" panose="020B0503020204020204" pitchFamily="34" charset="-122"/>
              </a:rPr>
              <a:t>中国信保为中小企业提供的专属出口收汇风险保障方案，凡上年出口额在</a:t>
            </a:r>
            <a:r>
              <a:rPr lang="en-US" altLang="zh-CN" sz="2000" dirty="0">
                <a:solidFill>
                  <a:srgbClr val="333F50"/>
                </a:solidFill>
                <a:latin typeface="微软雅黑" panose="020B0503020204020204" pitchFamily="34" charset="-122"/>
                <a:ea typeface="微软雅黑" panose="020B0503020204020204" pitchFamily="34" charset="-122"/>
                <a:sym typeface="微软雅黑" panose="020B0503020204020204" pitchFamily="34" charset="-122"/>
              </a:rPr>
              <a:t>300</a:t>
            </a:r>
            <a:r>
              <a:rPr lang="zh-CN" altLang="en-US" sz="2000" dirty="0">
                <a:solidFill>
                  <a:srgbClr val="333F50"/>
                </a:solidFill>
                <a:latin typeface="微软雅黑" panose="020B0503020204020204" pitchFamily="34" charset="-122"/>
                <a:ea typeface="微软雅黑" panose="020B0503020204020204" pitchFamily="34" charset="-122"/>
                <a:sym typeface="微软雅黑" panose="020B0503020204020204" pitchFamily="34" charset="-122"/>
              </a:rPr>
              <a:t>万美元以下的出口企业均可投保</a:t>
            </a:r>
            <a:endParaRPr lang="zh-CN" altLang="en-US" sz="2000" dirty="0">
              <a:solidFill>
                <a:srgbClr val="333F50"/>
              </a:solidFill>
              <a:latin typeface="微软雅黑" panose="020B0503020204020204" pitchFamily="34" charset="-122"/>
              <a:ea typeface="微软雅黑" panose="020B0503020204020204" pitchFamily="34" charset="-122"/>
            </a:endParaRPr>
          </a:p>
          <a:p>
            <a:pPr marL="571500" indent="-342900">
              <a:lnSpc>
                <a:spcPct val="150000"/>
              </a:lnSpc>
              <a:buChar char="•"/>
            </a:pPr>
            <a:r>
              <a:rPr lang="zh-CN" altLang="en-US" sz="2000" dirty="0">
                <a:solidFill>
                  <a:srgbClr val="333F50"/>
                </a:solidFill>
                <a:latin typeface="宋体" panose="02010600030101010101" pitchFamily="2" charset="-122"/>
                <a:ea typeface="宋体" panose="02010600030101010101" pitchFamily="2" charset="-122"/>
              </a:rPr>
              <a:t>   </a:t>
            </a:r>
            <a:endParaRPr lang="zh-CN" altLang="en-US" sz="2000" dirty="0">
              <a:solidFill>
                <a:srgbClr val="333F50"/>
              </a:solidFill>
              <a:latin typeface="宋体" panose="02010600030101010101" pitchFamily="2" charset="-122"/>
              <a:ea typeface="宋体" panose="02010600030101010101" pitchFamily="2" charset="-122"/>
            </a:endParaRPr>
          </a:p>
          <a:p>
            <a:pPr marL="571500" indent="-342900">
              <a:lnSpc>
                <a:spcPct val="150000"/>
              </a:lnSpc>
              <a:buChar char="•"/>
            </a:pPr>
            <a:r>
              <a:rPr lang="zh-CN" altLang="en-US" sz="2000" dirty="0">
                <a:solidFill>
                  <a:srgbClr val="333F50"/>
                </a:solidFill>
                <a:latin typeface="微软雅黑" panose="020B0503020204020204" pitchFamily="34" charset="-122"/>
                <a:ea typeface="微软雅黑" panose="020B0503020204020204" pitchFamily="34" charset="-122"/>
              </a:rPr>
              <a:t>保单有效期内以投保企业名义签订出口贸易合同并报关出口的适保业务，信用期限不超过</a:t>
            </a:r>
            <a:r>
              <a:rPr lang="en-US" altLang="zh-CN" sz="2000" dirty="0">
                <a:solidFill>
                  <a:srgbClr val="333F50"/>
                </a:solidFill>
                <a:latin typeface="微软雅黑" panose="020B0503020204020204" pitchFamily="34" charset="-122"/>
                <a:ea typeface="微软雅黑" panose="020B0503020204020204" pitchFamily="34" charset="-122"/>
              </a:rPr>
              <a:t>360</a:t>
            </a:r>
            <a:r>
              <a:rPr lang="zh-CN" altLang="en-US" sz="2000" dirty="0">
                <a:solidFill>
                  <a:srgbClr val="333F50"/>
                </a:solidFill>
                <a:latin typeface="微软雅黑" panose="020B0503020204020204" pitchFamily="34" charset="-122"/>
                <a:ea typeface="微软雅黑" panose="020B0503020204020204" pitchFamily="34" charset="-122"/>
              </a:rPr>
              <a:t>天。</a:t>
            </a:r>
            <a:endParaRPr lang="en-US" altLang="zh-CN" sz="2000" dirty="0">
              <a:solidFill>
                <a:srgbClr val="333F50"/>
              </a:solidFill>
              <a:latin typeface="微软雅黑" panose="020B0503020204020204" pitchFamily="34" charset="-122"/>
              <a:ea typeface="微软雅黑" panose="020B0503020204020204" pitchFamily="34" charset="-122"/>
            </a:endParaRPr>
          </a:p>
          <a:p>
            <a:pPr marL="571500" indent="-342900">
              <a:lnSpc>
                <a:spcPct val="150000"/>
              </a:lnSpc>
              <a:buChar char="•"/>
            </a:pPr>
            <a:r>
              <a:rPr lang="zh-CN" altLang="en-US" sz="1500" b="1" dirty="0">
                <a:solidFill>
                  <a:srgbClr val="44546A"/>
                </a:solidFill>
                <a:latin typeface="黑体" panose="02010609060101010101" pitchFamily="49" charset="-122"/>
                <a:ea typeface="黑体" panose="02010609060101010101" pitchFamily="49" charset="-122"/>
              </a:rPr>
              <a:t>注：向以下国家或地区出口的业务除外，详以《保单明细表》为准。</a:t>
            </a:r>
            <a:endParaRPr lang="zh-CN" altLang="en-US" sz="1500" b="1" dirty="0">
              <a:solidFill>
                <a:srgbClr val="44546A"/>
              </a:solidFill>
              <a:latin typeface="黑体" panose="02010609060101010101" pitchFamily="49" charset="-122"/>
              <a:ea typeface="黑体" panose="02010609060101010101" pitchFamily="49" charset="-122"/>
            </a:endParaRPr>
          </a:p>
          <a:p>
            <a:pPr marL="571500" indent="-342900" eaLnBrk="0" hangingPunct="0">
              <a:spcBef>
                <a:spcPts val="1000"/>
              </a:spcBef>
              <a:buChar char="•"/>
            </a:pPr>
            <a:r>
              <a:rPr lang="zh-CN" altLang="en-US" sz="2000" b="1" dirty="0">
                <a:solidFill>
                  <a:srgbClr val="00B0F0"/>
                </a:solidFill>
                <a:latin typeface="Verdana" panose="020B0604030504040204" pitchFamily="34" charset="0"/>
                <a:ea typeface="宋体" panose="02010600030101010101" pitchFamily="2" charset="-122"/>
                <a:sym typeface="Verdana" panose="020B0604030504040204" pitchFamily="34" charset="0"/>
              </a:rPr>
              <a:t>向古巴、伊朗、苏丹、南苏丹、利比亚、科特迪瓦、也门、叙利亚、阿富汗、伊拉克、索马里、布隆迪、乍得、科摩罗、刚果民主共和国、厄立特里亚、几内亚比绍、利比里亚、卢旺达、塞拉利昂、津巴布韦、巴勒斯坦等国家或地区出口的业务除外。</a:t>
            </a:r>
            <a:endParaRPr lang="zh-CN" altLang="en-US" sz="2000" b="1" dirty="0">
              <a:solidFill>
                <a:srgbClr val="00B0F0"/>
              </a:solidFill>
              <a:latin typeface="Verdana" panose="020B0604030504040204" pitchFamily="34" charset="0"/>
              <a:ea typeface="宋体" panose="02010600030101010101" pitchFamily="2" charset="-122"/>
              <a:sym typeface="Verdana" panose="020B0604030504040204" pitchFamily="34" charset="0"/>
            </a:endParaRPr>
          </a:p>
        </p:txBody>
      </p:sp>
      <p:pic>
        <p:nvPicPr>
          <p:cNvPr id="10246" name="图片 20"/>
          <p:cNvPicPr>
            <a:picLocks noChangeAspect="1"/>
          </p:cNvPicPr>
          <p:nvPr/>
        </p:nvPicPr>
        <p:blipFill>
          <a:blip r:embed="rId1"/>
          <a:stretch>
            <a:fillRect/>
          </a:stretch>
        </p:blipFill>
        <p:spPr>
          <a:xfrm>
            <a:off x="11420475" y="6105525"/>
            <a:ext cx="854075" cy="854075"/>
          </a:xfrm>
          <a:prstGeom prst="rect">
            <a:avLst/>
          </a:prstGeom>
          <a:noFill/>
          <a:ln w="9525">
            <a:noFill/>
          </a:ln>
        </p:spPr>
      </p:pic>
      <p:sp>
        <p:nvSpPr>
          <p:cNvPr id="10247" name="流程图: 可选过程 9223"/>
          <p:cNvSpPr/>
          <p:nvPr/>
        </p:nvSpPr>
        <p:spPr>
          <a:xfrm>
            <a:off x="2295525" y="685800"/>
            <a:ext cx="7410450" cy="428625"/>
          </a:xfrm>
          <a:prstGeom prst="flowChartAlternateProcess">
            <a:avLst/>
          </a:prstGeom>
          <a:gradFill rotWithShape="0">
            <a:gsLst>
              <a:gs pos="0">
                <a:srgbClr val="004FA0"/>
              </a:gs>
              <a:gs pos="100000">
                <a:srgbClr val="3976B5"/>
              </a:gs>
            </a:gsLst>
            <a:lin ang="5400000" scaled="1"/>
            <a:tileRect/>
          </a:gradFill>
          <a:ln w="9525">
            <a:noFill/>
          </a:ln>
        </p:spPr>
        <p:txBody>
          <a:bodyPr anchor="t"/>
          <a:p>
            <a:pPr eaLnBrk="0" hangingPunct="0"/>
            <a:endParaRPr lang="zh-CN" altLang="en-US" dirty="0">
              <a:latin typeface="等线" pitchFamily="2" charset="-122"/>
              <a:ea typeface="等线" pitchFamily="2" charset="-122"/>
            </a:endParaRPr>
          </a:p>
        </p:txBody>
      </p:sp>
      <p:sp>
        <p:nvSpPr>
          <p:cNvPr id="10248" name="文本框 9224"/>
          <p:cNvSpPr txBox="1"/>
          <p:nvPr/>
        </p:nvSpPr>
        <p:spPr>
          <a:xfrm>
            <a:off x="2400300" y="723900"/>
            <a:ext cx="2762250" cy="396875"/>
          </a:xfrm>
          <a:prstGeom prst="rect">
            <a:avLst/>
          </a:prstGeom>
          <a:noFill/>
          <a:ln w="9525">
            <a:noFill/>
          </a:ln>
        </p:spPr>
        <p:txBody>
          <a:bodyPr anchor="t">
            <a:spAutoFit/>
          </a:bodyPr>
          <a:p>
            <a:pPr eaLnBrk="0" hangingPunct="0"/>
            <a:r>
              <a:rPr lang="zh-CN" altLang="en-US" sz="2000" b="1" dirty="0">
                <a:solidFill>
                  <a:schemeClr val="bg1"/>
                </a:solidFill>
                <a:latin typeface="微软雅黑" panose="020B0503020204020204" pitchFamily="34" charset="-122"/>
                <a:ea typeface="微软雅黑" panose="020B0503020204020204" pitchFamily="34" charset="-122"/>
              </a:rPr>
              <a:t>信 保 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249" name="流程图: 可选过程 9225"/>
          <p:cNvSpPr/>
          <p:nvPr/>
        </p:nvSpPr>
        <p:spPr>
          <a:xfrm>
            <a:off x="2387600" y="2349500"/>
            <a:ext cx="7410450" cy="428625"/>
          </a:xfrm>
          <a:prstGeom prst="flowChartAlternateProcess">
            <a:avLst/>
          </a:prstGeom>
          <a:gradFill rotWithShape="0">
            <a:gsLst>
              <a:gs pos="0">
                <a:srgbClr val="004FA0"/>
              </a:gs>
              <a:gs pos="100000">
                <a:srgbClr val="3976B5"/>
              </a:gs>
            </a:gsLst>
            <a:lin ang="5400000" scaled="1"/>
            <a:tileRect/>
          </a:gradFill>
          <a:ln w="9525">
            <a:noFill/>
          </a:ln>
        </p:spPr>
        <p:txBody>
          <a:bodyPr anchor="t"/>
          <a:p>
            <a:pPr eaLnBrk="0" hangingPunct="0"/>
            <a:endParaRPr lang="zh-CN" altLang="en-US" dirty="0">
              <a:latin typeface="等线" pitchFamily="2" charset="-122"/>
              <a:ea typeface="等线" pitchFamily="2" charset="-122"/>
            </a:endParaRPr>
          </a:p>
        </p:txBody>
      </p:sp>
      <p:sp>
        <p:nvSpPr>
          <p:cNvPr id="10250" name="文本框 9226"/>
          <p:cNvSpPr txBox="1"/>
          <p:nvPr/>
        </p:nvSpPr>
        <p:spPr>
          <a:xfrm>
            <a:off x="2555875" y="2324100"/>
            <a:ext cx="1809750" cy="396875"/>
          </a:xfrm>
          <a:prstGeom prst="rect">
            <a:avLst/>
          </a:prstGeom>
          <a:noFill/>
          <a:ln w="9525">
            <a:noFill/>
          </a:ln>
        </p:spPr>
        <p:txBody>
          <a:bodyPr anchor="t">
            <a:spAutoFit/>
          </a:bodyPr>
          <a:p>
            <a:pPr eaLnBrk="0" hangingPunct="0"/>
            <a:r>
              <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承 保 范 围</a:t>
            </a:r>
            <a:endParaRPr lang="zh-CN" altLang="en-US" sz="2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圆角矩形标注 18"/>
          <p:cNvSpPr/>
          <p:nvPr/>
        </p:nvSpPr>
        <p:spPr>
          <a:xfrm>
            <a:off x="6126163" y="1754188"/>
            <a:ext cx="4238625" cy="3143250"/>
          </a:xfrm>
          <a:prstGeom prst="wedgeRoundRectCallout">
            <a:avLst>
              <a:gd name="adj1" fmla="val 43602"/>
              <a:gd name="adj2" fmla="val 67722"/>
              <a:gd name="adj3" fmla="val 16667"/>
            </a:avLst>
          </a:prstGeom>
          <a:solidFill>
            <a:srgbClr val="FFF2CC"/>
          </a:solidFill>
          <a:ln w="12700" cap="flat" cmpd="sng">
            <a:solidFill>
              <a:srgbClr val="333F50"/>
            </a:solidFill>
            <a:prstDash val="solid"/>
            <a:miter/>
            <a:headEnd type="none" w="med" len="med"/>
            <a:tailEnd type="none" w="med" len="med"/>
          </a:ln>
        </p:spPr>
        <p:txBody>
          <a:bodyPr anchor="ctr"/>
          <a:p>
            <a:pPr algn="ctr"/>
            <a:endParaRPr lang="zh-CN" altLang="en-US" dirty="0">
              <a:solidFill>
                <a:srgbClr val="FFFFFF"/>
              </a:solidFill>
              <a:latin typeface="等线" pitchFamily="2" charset="-122"/>
              <a:ea typeface="等线" pitchFamily="2" charset="-122"/>
            </a:endParaRPr>
          </a:p>
        </p:txBody>
      </p:sp>
      <p:sp>
        <p:nvSpPr>
          <p:cNvPr id="11266" name="圆角矩形标注 3"/>
          <p:cNvSpPr/>
          <p:nvPr/>
        </p:nvSpPr>
        <p:spPr>
          <a:xfrm>
            <a:off x="1792288" y="1768475"/>
            <a:ext cx="4106862" cy="3163888"/>
          </a:xfrm>
          <a:prstGeom prst="wedgeRoundRectCallout">
            <a:avLst>
              <a:gd name="adj1" fmla="val -45597"/>
              <a:gd name="adj2" fmla="val 65153"/>
              <a:gd name="adj3" fmla="val 16667"/>
            </a:avLst>
          </a:prstGeom>
          <a:solidFill>
            <a:srgbClr val="FFF2CC"/>
          </a:solidFill>
          <a:ln w="12700" cap="flat" cmpd="sng">
            <a:solidFill>
              <a:srgbClr val="333F50"/>
            </a:solidFill>
            <a:prstDash val="solid"/>
            <a:miter/>
            <a:headEnd type="none" w="med" len="med"/>
            <a:tailEnd type="none" w="med" len="med"/>
          </a:ln>
        </p:spPr>
        <p:txBody>
          <a:bodyPr anchor="ctr"/>
          <a:p>
            <a:pPr algn="ctr"/>
            <a:endParaRPr lang="zh-CN" altLang="en-US" dirty="0">
              <a:solidFill>
                <a:srgbClr val="FFFFFF"/>
              </a:solidFill>
              <a:latin typeface="等线" pitchFamily="2" charset="-122"/>
              <a:ea typeface="等线" pitchFamily="2" charset="-122"/>
            </a:endParaRPr>
          </a:p>
        </p:txBody>
      </p:sp>
      <p:grpSp>
        <p:nvGrpSpPr>
          <p:cNvPr id="11267" name="组合 31"/>
          <p:cNvGrpSpPr/>
          <p:nvPr/>
        </p:nvGrpSpPr>
        <p:grpSpPr>
          <a:xfrm>
            <a:off x="0" y="134938"/>
            <a:ext cx="5441950" cy="538162"/>
            <a:chOff x="0" y="0"/>
            <a:chExt cx="5441244" cy="538162"/>
          </a:xfrm>
        </p:grpSpPr>
        <p:sp>
          <p:nvSpPr>
            <p:cNvPr id="11268"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1269"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1270" name="文本框 1"/>
            <p:cNvSpPr txBox="1"/>
            <p:nvPr/>
          </p:nvSpPr>
          <p:spPr>
            <a:xfrm>
              <a:off x="777875" y="52387"/>
              <a:ext cx="4663369" cy="46166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信保易产品</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sp>
        <p:nvSpPr>
          <p:cNvPr id="11271" name="内容占位符 2"/>
          <p:cNvSpPr txBox="1"/>
          <p:nvPr/>
        </p:nvSpPr>
        <p:spPr>
          <a:xfrm>
            <a:off x="2085975" y="2043113"/>
            <a:ext cx="3908425" cy="636587"/>
          </a:xfrm>
          <a:prstGeom prst="rect">
            <a:avLst/>
          </a:prstGeom>
          <a:noFill/>
          <a:ln w="9525">
            <a:noFill/>
          </a:ln>
        </p:spPr>
        <p:txBody>
          <a:bodyPr anchor="t"/>
          <a:p>
            <a:pPr>
              <a:lnSpc>
                <a:spcPct val="90000"/>
              </a:lnSpc>
              <a:spcBef>
                <a:spcPts val="1000"/>
              </a:spcBef>
            </a:pPr>
            <a:r>
              <a:rPr lang="zh-CN" altLang="en-US" sz="2800" b="1" dirty="0">
                <a:solidFill>
                  <a:schemeClr val="tx2"/>
                </a:solidFill>
                <a:latin typeface="微软雅黑" panose="020B0503020204020204" pitchFamily="34" charset="-122"/>
                <a:ea typeface="微软雅黑" panose="020B0503020204020204" pitchFamily="34" charset="-122"/>
              </a:rPr>
              <a:t>商业风险</a:t>
            </a:r>
            <a:r>
              <a:rPr lang="zh-CN" altLang="en-US" sz="2000" dirty="0">
                <a:solidFill>
                  <a:schemeClr val="tx2"/>
                </a:solidFill>
                <a:latin typeface="微软雅黑" panose="020B0503020204020204" pitchFamily="34" charset="-122"/>
                <a:ea typeface="微软雅黑" panose="020B0503020204020204" pitchFamily="34" charset="-122"/>
              </a:rPr>
              <a:t>：</a:t>
            </a:r>
            <a:endParaRPr lang="zh-CN" altLang="en-US" sz="2000" dirty="0">
              <a:solidFill>
                <a:schemeClr val="tx2"/>
              </a:solidFill>
              <a:latin typeface="微软雅黑" panose="020B0503020204020204" pitchFamily="34" charset="-122"/>
              <a:ea typeface="微软雅黑" panose="020B0503020204020204" pitchFamily="34" charset="-122"/>
            </a:endParaRPr>
          </a:p>
          <a:p>
            <a:pPr>
              <a:lnSpc>
                <a:spcPct val="90000"/>
              </a:lnSpc>
              <a:spcBef>
                <a:spcPts val="1000"/>
              </a:spcBef>
              <a:buChar char="•"/>
            </a:pPr>
            <a:r>
              <a:rPr lang="zh-CN" altLang="en-US" sz="2000" dirty="0">
                <a:solidFill>
                  <a:schemeClr val="tx2"/>
                </a:solidFill>
                <a:latin typeface="微软雅黑" panose="020B0503020204020204" pitchFamily="34" charset="-122"/>
                <a:ea typeface="微软雅黑" panose="020B0503020204020204" pitchFamily="34" charset="-122"/>
              </a:rPr>
              <a:t>买方破产或无力偿还债务</a:t>
            </a:r>
            <a:endParaRPr lang="zh-CN" altLang="en-US" sz="2000" dirty="0">
              <a:solidFill>
                <a:schemeClr val="tx2"/>
              </a:solidFill>
              <a:latin typeface="微软雅黑" panose="020B0503020204020204" pitchFamily="34" charset="-122"/>
              <a:ea typeface="微软雅黑" panose="020B0503020204020204" pitchFamily="34" charset="-122"/>
            </a:endParaRPr>
          </a:p>
          <a:p>
            <a:pPr>
              <a:lnSpc>
                <a:spcPct val="90000"/>
              </a:lnSpc>
              <a:spcBef>
                <a:spcPts val="1000"/>
              </a:spcBef>
              <a:buChar char="•"/>
            </a:pPr>
            <a:r>
              <a:rPr lang="zh-CN" altLang="en-US" sz="2000" dirty="0">
                <a:solidFill>
                  <a:schemeClr val="tx2"/>
                </a:solidFill>
                <a:latin typeface="微软雅黑" panose="020B0503020204020204" pitchFamily="34" charset="-122"/>
                <a:ea typeface="微软雅黑" panose="020B0503020204020204" pitchFamily="34" charset="-122"/>
              </a:rPr>
              <a:t>买方拖欠货款</a:t>
            </a:r>
            <a:endParaRPr lang="zh-CN" altLang="en-US" sz="2000" dirty="0">
              <a:solidFill>
                <a:schemeClr val="tx2"/>
              </a:solidFill>
              <a:latin typeface="微软雅黑" panose="020B0503020204020204" pitchFamily="34" charset="-122"/>
              <a:ea typeface="微软雅黑" panose="020B0503020204020204" pitchFamily="34" charset="-122"/>
            </a:endParaRPr>
          </a:p>
          <a:p>
            <a:pPr>
              <a:lnSpc>
                <a:spcPct val="90000"/>
              </a:lnSpc>
              <a:spcBef>
                <a:spcPts val="1000"/>
              </a:spcBef>
              <a:buChar char="•"/>
            </a:pPr>
            <a:r>
              <a:rPr lang="zh-CN" altLang="en-US" sz="2000" dirty="0">
                <a:solidFill>
                  <a:schemeClr val="tx2"/>
                </a:solidFill>
                <a:latin typeface="微软雅黑" panose="020B0503020204020204" pitchFamily="34" charset="-122"/>
                <a:ea typeface="微软雅黑" panose="020B0503020204020204" pitchFamily="34" charset="-122"/>
              </a:rPr>
              <a:t>买方拒绝接受货物</a:t>
            </a:r>
            <a:endParaRPr lang="zh-CN" altLang="en-US" sz="2000" dirty="0">
              <a:solidFill>
                <a:schemeClr val="tx2"/>
              </a:solidFill>
              <a:latin typeface="微软雅黑" panose="020B0503020204020204" pitchFamily="34" charset="-122"/>
              <a:ea typeface="微软雅黑" panose="020B0503020204020204" pitchFamily="34" charset="-122"/>
            </a:endParaRPr>
          </a:p>
          <a:p>
            <a:pPr>
              <a:lnSpc>
                <a:spcPct val="90000"/>
              </a:lnSpc>
              <a:spcBef>
                <a:spcPts val="1000"/>
              </a:spcBef>
              <a:buChar char="•"/>
            </a:pPr>
            <a:r>
              <a:rPr lang="zh-CN" altLang="en-US" sz="2000" dirty="0">
                <a:solidFill>
                  <a:schemeClr val="tx2"/>
                </a:solidFill>
                <a:latin typeface="微软雅黑" panose="020B0503020204020204" pitchFamily="34" charset="-122"/>
                <a:ea typeface="微软雅黑" panose="020B0503020204020204" pitchFamily="34" charset="-122"/>
              </a:rPr>
              <a:t>开证行破产、停业或被监管</a:t>
            </a:r>
            <a:endParaRPr lang="zh-CN" altLang="en-US" sz="2000" dirty="0">
              <a:solidFill>
                <a:schemeClr val="tx2"/>
              </a:solidFill>
              <a:latin typeface="微软雅黑" panose="020B0503020204020204" pitchFamily="34" charset="-122"/>
              <a:ea typeface="微软雅黑" panose="020B0503020204020204" pitchFamily="34" charset="-122"/>
            </a:endParaRPr>
          </a:p>
          <a:p>
            <a:pPr>
              <a:lnSpc>
                <a:spcPct val="90000"/>
              </a:lnSpc>
              <a:spcBef>
                <a:spcPts val="1000"/>
              </a:spcBef>
              <a:buChar char="•"/>
            </a:pPr>
            <a:r>
              <a:rPr lang="zh-CN" altLang="en-US" sz="2000" dirty="0">
                <a:solidFill>
                  <a:schemeClr val="tx2"/>
                </a:solidFill>
                <a:latin typeface="微软雅黑" panose="020B0503020204020204" pitchFamily="34" charset="-122"/>
                <a:ea typeface="微软雅黑" panose="020B0503020204020204" pitchFamily="34" charset="-122"/>
              </a:rPr>
              <a:t>开证行拖欠、拒绝承兑等</a:t>
            </a:r>
            <a:endParaRPr lang="en-US" altLang="zh-CN" sz="2000" dirty="0">
              <a:solidFill>
                <a:schemeClr val="tx2"/>
              </a:solidFill>
              <a:latin typeface="微软雅黑" panose="020B0503020204020204" pitchFamily="34" charset="-122"/>
              <a:ea typeface="微软雅黑" panose="020B0503020204020204" pitchFamily="34" charset="-122"/>
            </a:endParaRPr>
          </a:p>
          <a:p>
            <a:pPr>
              <a:lnSpc>
                <a:spcPct val="90000"/>
              </a:lnSpc>
              <a:spcBef>
                <a:spcPts val="1000"/>
              </a:spcBef>
              <a:buChar char="•"/>
            </a:pPr>
            <a:r>
              <a:rPr lang="en-US" altLang="zh-CN" sz="2000" dirty="0">
                <a:solidFill>
                  <a:schemeClr val="tx2"/>
                </a:solidFill>
                <a:latin typeface="微软雅黑" panose="020B0503020204020204" pitchFamily="34" charset="-122"/>
                <a:ea typeface="微软雅黑" panose="020B0503020204020204" pitchFamily="34" charset="-122"/>
              </a:rPr>
              <a:t>······</a:t>
            </a:r>
            <a:endParaRPr lang="zh-CN" altLang="en-US" sz="2000" dirty="0">
              <a:solidFill>
                <a:schemeClr val="tx2"/>
              </a:solidFill>
              <a:latin typeface="微软雅黑" panose="020B0503020204020204" pitchFamily="34" charset="-122"/>
              <a:ea typeface="微软雅黑" panose="020B0503020204020204" pitchFamily="34" charset="-122"/>
            </a:endParaRPr>
          </a:p>
        </p:txBody>
      </p:sp>
      <p:sp>
        <p:nvSpPr>
          <p:cNvPr id="11272" name="矩形 2"/>
          <p:cNvSpPr/>
          <p:nvPr/>
        </p:nvSpPr>
        <p:spPr>
          <a:xfrm>
            <a:off x="6359525" y="1897063"/>
            <a:ext cx="3827463" cy="2957512"/>
          </a:xfrm>
          <a:prstGeom prst="rect">
            <a:avLst/>
          </a:prstGeom>
          <a:noFill/>
          <a:ln w="9525">
            <a:noFill/>
          </a:ln>
        </p:spPr>
        <p:txBody>
          <a:bodyPr anchor="t">
            <a:spAutoFit/>
          </a:bodyPr>
          <a:p>
            <a:r>
              <a:rPr lang="zh-CN" altLang="en-US" sz="2800" b="1" dirty="0">
                <a:solidFill>
                  <a:schemeClr val="tx2"/>
                </a:solidFill>
                <a:latin typeface="微软雅黑" panose="020B0503020204020204" pitchFamily="34" charset="-122"/>
                <a:ea typeface="微软雅黑" panose="020B0503020204020204" pitchFamily="34" charset="-122"/>
              </a:rPr>
              <a:t>政治风险</a:t>
            </a:r>
            <a:r>
              <a:rPr lang="zh-CN" altLang="en-US" sz="2000" dirty="0">
                <a:solidFill>
                  <a:schemeClr val="tx2"/>
                </a:solidFill>
                <a:latin typeface="微软雅黑" panose="020B0503020204020204" pitchFamily="34" charset="-122"/>
                <a:ea typeface="微软雅黑" panose="020B0503020204020204" pitchFamily="34" charset="-122"/>
              </a:rPr>
              <a:t>：</a:t>
            </a:r>
            <a:endParaRPr lang="en-US" altLang="zh-CN" sz="2000" dirty="0">
              <a:solidFill>
                <a:schemeClr val="tx2"/>
              </a:solidFill>
              <a:latin typeface="微软雅黑" panose="020B0503020204020204" pitchFamily="34" charset="-122"/>
              <a:ea typeface="微软雅黑" panose="020B0503020204020204" pitchFamily="34" charset="-122"/>
            </a:endParaRPr>
          </a:p>
          <a:p>
            <a:pPr>
              <a:buChar char="•"/>
            </a:pPr>
            <a:r>
              <a:rPr lang="zh-CN" altLang="en-US" sz="2000" dirty="0">
                <a:solidFill>
                  <a:schemeClr val="tx2"/>
                </a:solidFill>
                <a:latin typeface="微软雅黑" panose="020B0503020204020204" pitchFamily="34" charset="-122"/>
                <a:ea typeface="微软雅黑" panose="020B0503020204020204" pitchFamily="34" charset="-122"/>
              </a:rPr>
              <a:t>买方或开证行所在国家（地区）颁布法律、法令、命令、条例或采取行政措施禁止或限制汇兑、禁止货物进口、撤销进口许可证或不批准有效期展延</a:t>
            </a:r>
            <a:endParaRPr lang="zh-CN" altLang="en-US" sz="2000" dirty="0">
              <a:solidFill>
                <a:schemeClr val="tx2"/>
              </a:solidFill>
              <a:latin typeface="微软雅黑" panose="020B0503020204020204" pitchFamily="34" charset="-122"/>
              <a:ea typeface="微软雅黑" panose="020B0503020204020204" pitchFamily="34" charset="-122"/>
            </a:endParaRPr>
          </a:p>
          <a:p>
            <a:pPr>
              <a:buChar char="•"/>
            </a:pPr>
            <a:r>
              <a:rPr lang="zh-CN" altLang="en-US" sz="2000" dirty="0">
                <a:solidFill>
                  <a:schemeClr val="tx2"/>
                </a:solidFill>
                <a:latin typeface="微软雅黑" panose="020B0503020204020204" pitchFamily="34" charset="-122"/>
                <a:ea typeface="微软雅黑" panose="020B0503020204020204" pitchFamily="34" charset="-122"/>
              </a:rPr>
              <a:t>战争、内战、暴动导致买方不能履行合同等</a:t>
            </a:r>
            <a:endParaRPr lang="en-US" altLang="zh-CN" sz="2000" dirty="0">
              <a:solidFill>
                <a:schemeClr val="tx2"/>
              </a:solidFill>
              <a:latin typeface="微软雅黑" panose="020B0503020204020204" pitchFamily="34" charset="-122"/>
              <a:ea typeface="微软雅黑" panose="020B0503020204020204" pitchFamily="34" charset="-122"/>
            </a:endParaRPr>
          </a:p>
          <a:p>
            <a:pPr>
              <a:buChar char="•"/>
            </a:pPr>
            <a:r>
              <a:rPr lang="en-US" altLang="zh-CN" sz="2000" dirty="0">
                <a:solidFill>
                  <a:schemeClr val="tx2"/>
                </a:solidFill>
                <a:latin typeface="微软雅黑" panose="020B0503020204020204" pitchFamily="34" charset="-122"/>
                <a:ea typeface="微软雅黑" panose="020B0503020204020204" pitchFamily="34" charset="-122"/>
              </a:rPr>
              <a:t>······</a:t>
            </a:r>
            <a:endParaRPr lang="zh-CN" altLang="en-US" sz="2000" dirty="0">
              <a:solidFill>
                <a:schemeClr val="tx2"/>
              </a:solidFill>
              <a:latin typeface="微软雅黑" panose="020B0503020204020204" pitchFamily="34" charset="-122"/>
              <a:ea typeface="微软雅黑" panose="020B0503020204020204" pitchFamily="34" charset="-122"/>
            </a:endParaRPr>
          </a:p>
        </p:txBody>
      </p:sp>
      <p:pic>
        <p:nvPicPr>
          <p:cNvPr id="11273" name="图片 20"/>
          <p:cNvPicPr>
            <a:picLocks noChangeAspect="1"/>
          </p:cNvPicPr>
          <p:nvPr/>
        </p:nvPicPr>
        <p:blipFill>
          <a:blip r:embed="rId1"/>
          <a:stretch>
            <a:fillRect/>
          </a:stretch>
        </p:blipFill>
        <p:spPr>
          <a:xfrm>
            <a:off x="11420475" y="6105525"/>
            <a:ext cx="854075" cy="854075"/>
          </a:xfrm>
          <a:prstGeom prst="rect">
            <a:avLst/>
          </a:prstGeom>
          <a:noFill/>
          <a:ln w="9525">
            <a:noFill/>
          </a:ln>
        </p:spPr>
      </p:pic>
      <p:sp>
        <p:nvSpPr>
          <p:cNvPr id="11274" name="流程图: 可选过程 10250"/>
          <p:cNvSpPr/>
          <p:nvPr/>
        </p:nvSpPr>
        <p:spPr>
          <a:xfrm>
            <a:off x="2136775" y="788988"/>
            <a:ext cx="7410450" cy="428625"/>
          </a:xfrm>
          <a:prstGeom prst="flowChartAlternateProcess">
            <a:avLst/>
          </a:prstGeom>
          <a:gradFill rotWithShape="0">
            <a:gsLst>
              <a:gs pos="0">
                <a:srgbClr val="004FA0"/>
              </a:gs>
              <a:gs pos="100000">
                <a:srgbClr val="3976B5"/>
              </a:gs>
            </a:gsLst>
            <a:lin ang="5400000" scaled="1"/>
            <a:tileRect/>
          </a:gradFill>
          <a:ln w="9525">
            <a:noFill/>
          </a:ln>
        </p:spPr>
        <p:txBody>
          <a:bodyPr anchor="t"/>
          <a:p>
            <a:pPr eaLnBrk="0" hangingPunct="0"/>
            <a:endParaRPr lang="zh-CN" altLang="en-US" dirty="0">
              <a:latin typeface="等线" pitchFamily="2" charset="-122"/>
              <a:ea typeface="等线" pitchFamily="2" charset="-122"/>
            </a:endParaRPr>
          </a:p>
        </p:txBody>
      </p:sp>
      <p:sp>
        <p:nvSpPr>
          <p:cNvPr id="11275" name="文本框 10251"/>
          <p:cNvSpPr txBox="1"/>
          <p:nvPr/>
        </p:nvSpPr>
        <p:spPr>
          <a:xfrm>
            <a:off x="2409825" y="825500"/>
            <a:ext cx="1989138" cy="395288"/>
          </a:xfrm>
          <a:prstGeom prst="rect">
            <a:avLst/>
          </a:prstGeom>
          <a:noFill/>
          <a:ln w="9525">
            <a:noFill/>
          </a:ln>
        </p:spPr>
        <p:txBody>
          <a:bodyPr anchor="t">
            <a:spAutoFit/>
          </a:bodyPr>
          <a:p>
            <a:pPr eaLnBrk="0" hangingPunct="0"/>
            <a:r>
              <a:rPr lang="zh-CN" altLang="en-US" sz="2000" b="1" dirty="0">
                <a:solidFill>
                  <a:schemeClr val="bg1"/>
                </a:solidFill>
                <a:latin typeface="等线" pitchFamily="2" charset="-122"/>
                <a:ea typeface="微软雅黑" panose="020B0503020204020204" pitchFamily="34" charset="-122"/>
              </a:rPr>
              <a:t>承保风险</a:t>
            </a:r>
            <a:endParaRPr lang="zh-CN" altLang="en-US" sz="2000" b="1" dirty="0">
              <a:solidFill>
                <a:schemeClr val="bg1"/>
              </a:solidFill>
              <a:latin typeface="等线" pitchFamily="2" charset="-122"/>
              <a:ea typeface="微软雅黑" panose="020B0503020204020204" pitchFamily="34" charset="-122"/>
            </a:endParaRPr>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组合 31"/>
          <p:cNvGrpSpPr/>
          <p:nvPr/>
        </p:nvGrpSpPr>
        <p:grpSpPr>
          <a:xfrm>
            <a:off x="0" y="134938"/>
            <a:ext cx="5441950" cy="538162"/>
            <a:chOff x="0" y="0"/>
            <a:chExt cx="5441244" cy="538162"/>
          </a:xfrm>
        </p:grpSpPr>
        <p:sp>
          <p:nvSpPr>
            <p:cNvPr id="12290"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2291"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2292" name="文本框 1"/>
            <p:cNvSpPr txBox="1"/>
            <p:nvPr/>
          </p:nvSpPr>
          <p:spPr>
            <a:xfrm>
              <a:off x="777875" y="52387"/>
              <a:ext cx="4663369" cy="46166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信保易产品</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pic>
        <p:nvPicPr>
          <p:cNvPr id="12293" name="组合 47"/>
          <p:cNvPicPr/>
          <p:nvPr/>
        </p:nvPicPr>
        <p:blipFill>
          <a:blip r:embed="rId1"/>
          <a:stretch>
            <a:fillRect/>
          </a:stretch>
        </p:blipFill>
        <p:spPr>
          <a:xfrm>
            <a:off x="2306638" y="676275"/>
            <a:ext cx="7516812" cy="536575"/>
          </a:xfrm>
          <a:prstGeom prst="rect">
            <a:avLst/>
          </a:prstGeom>
          <a:noFill/>
          <a:ln w="9525">
            <a:noFill/>
          </a:ln>
        </p:spPr>
      </p:pic>
      <p:sp>
        <p:nvSpPr>
          <p:cNvPr id="12294" name="内容占位符 2"/>
          <p:cNvSpPr txBox="1"/>
          <p:nvPr/>
        </p:nvSpPr>
        <p:spPr>
          <a:xfrm>
            <a:off x="2170113" y="1157288"/>
            <a:ext cx="7696200" cy="1149350"/>
          </a:xfrm>
          <a:prstGeom prst="rect">
            <a:avLst/>
          </a:prstGeom>
          <a:noFill/>
          <a:ln w="9525">
            <a:noFill/>
          </a:ln>
        </p:spPr>
        <p:txBody>
          <a:bodyPr anchor="t"/>
          <a:p>
            <a:pPr marL="571500" indent="-342900">
              <a:lnSpc>
                <a:spcPct val="150000"/>
              </a:lnSpc>
              <a:buChar char="•"/>
            </a:pPr>
            <a:r>
              <a:rPr lang="zh-CN" altLang="en-US" sz="2000" dirty="0">
                <a:solidFill>
                  <a:srgbClr val="44546A"/>
                </a:solidFill>
                <a:latin typeface="微软雅黑" panose="020B0503020204020204" pitchFamily="34" charset="-122"/>
                <a:ea typeface="微软雅黑" panose="020B0503020204020204" pitchFamily="34" charset="-122"/>
              </a:rPr>
              <a:t>赔偿比例：80</a:t>
            </a:r>
            <a:r>
              <a:rPr lang="en-US" altLang="zh-CN" sz="2000" dirty="0">
                <a:solidFill>
                  <a:srgbClr val="44546A"/>
                </a:solidFill>
                <a:latin typeface="微软雅黑" panose="020B0503020204020204" pitchFamily="34" charset="-122"/>
                <a:ea typeface="微软雅黑" panose="020B0503020204020204" pitchFamily="34" charset="-122"/>
              </a:rPr>
              <a:t>%</a:t>
            </a:r>
            <a:endParaRPr lang="zh-CN" altLang="en-US" sz="2000" dirty="0">
              <a:solidFill>
                <a:srgbClr val="44546A"/>
              </a:solidFill>
              <a:latin typeface="微软雅黑" panose="020B0503020204020204" pitchFamily="34" charset="-122"/>
              <a:ea typeface="微软雅黑" panose="020B0503020204020204" pitchFamily="34" charset="-122"/>
            </a:endParaRPr>
          </a:p>
          <a:p>
            <a:pPr marL="571500" indent="-342900">
              <a:lnSpc>
                <a:spcPct val="150000"/>
              </a:lnSpc>
              <a:buChar char="•"/>
            </a:pPr>
            <a:r>
              <a:rPr lang="zh-CN" altLang="en-US" sz="2000" dirty="0">
                <a:solidFill>
                  <a:srgbClr val="44546A"/>
                </a:solidFill>
                <a:latin typeface="微软雅黑" panose="020B0503020204020204" pitchFamily="34" charset="-122"/>
                <a:ea typeface="微软雅黑" panose="020B0503020204020204" pitchFamily="34" charset="-122"/>
              </a:rPr>
              <a:t>单一买方</a:t>
            </a:r>
            <a:r>
              <a:rPr lang="en-US" altLang="zh-CN" sz="2000" dirty="0">
                <a:solidFill>
                  <a:srgbClr val="44546A"/>
                </a:solidFill>
                <a:latin typeface="微软雅黑" panose="020B0503020204020204" pitchFamily="34" charset="-122"/>
                <a:ea typeface="微软雅黑" panose="020B0503020204020204" pitchFamily="34" charset="-122"/>
              </a:rPr>
              <a:t>/</a:t>
            </a:r>
            <a:r>
              <a:rPr lang="zh-CN" altLang="en-US" sz="2000" dirty="0">
                <a:solidFill>
                  <a:srgbClr val="44546A"/>
                </a:solidFill>
                <a:latin typeface="微软雅黑" panose="020B0503020204020204" pitchFamily="34" charset="-122"/>
                <a:ea typeface="微软雅黑" panose="020B0503020204020204" pitchFamily="34" charset="-122"/>
              </a:rPr>
              <a:t>开证行赔付金额上限（万美元）：10</a:t>
            </a:r>
            <a:endParaRPr lang="zh-CN" altLang="en-US" sz="2000" dirty="0">
              <a:solidFill>
                <a:srgbClr val="44546A"/>
              </a:solidFill>
              <a:latin typeface="微软雅黑" panose="020B0503020204020204" pitchFamily="34" charset="-122"/>
              <a:ea typeface="微软雅黑" panose="020B0503020204020204" pitchFamily="34" charset="-122"/>
            </a:endParaRPr>
          </a:p>
          <a:p>
            <a:pPr marL="571500" indent="-342900">
              <a:lnSpc>
                <a:spcPct val="150000"/>
              </a:lnSpc>
              <a:buChar char="•"/>
            </a:pPr>
            <a:r>
              <a:rPr lang="zh-CN" altLang="en-US" sz="2000" dirty="0">
                <a:solidFill>
                  <a:srgbClr val="44546A"/>
                </a:solidFill>
                <a:latin typeface="微软雅黑" panose="020B0503020204020204" pitchFamily="34" charset="-122"/>
                <a:ea typeface="微软雅黑" panose="020B0503020204020204" pitchFamily="34" charset="-122"/>
              </a:rPr>
              <a:t>年度最高赔偿限额最高为保费的</a:t>
            </a:r>
            <a:r>
              <a:rPr lang="en-US" altLang="zh-CN" sz="2000" dirty="0">
                <a:solidFill>
                  <a:srgbClr val="44546A"/>
                </a:solidFill>
                <a:latin typeface="微软雅黑" panose="020B0503020204020204" pitchFamily="34" charset="-122"/>
                <a:ea typeface="微软雅黑" panose="020B0503020204020204" pitchFamily="34" charset="-122"/>
              </a:rPr>
              <a:t>60</a:t>
            </a:r>
            <a:r>
              <a:rPr lang="zh-CN" altLang="en-US" sz="2000" dirty="0">
                <a:solidFill>
                  <a:srgbClr val="44546A"/>
                </a:solidFill>
                <a:latin typeface="微软雅黑" panose="020B0503020204020204" pitchFamily="34" charset="-122"/>
                <a:ea typeface="微软雅黑" panose="020B0503020204020204" pitchFamily="34" charset="-122"/>
              </a:rPr>
              <a:t>倍</a:t>
            </a:r>
            <a:endParaRPr lang="zh-CN" altLang="en-US" sz="2000" dirty="0">
              <a:solidFill>
                <a:srgbClr val="44546A"/>
              </a:solidFill>
              <a:latin typeface="微软雅黑" panose="020B0503020204020204" pitchFamily="34" charset="-122"/>
              <a:ea typeface="微软雅黑" panose="020B0503020204020204" pitchFamily="34" charset="-122"/>
            </a:endParaRPr>
          </a:p>
          <a:p>
            <a:pPr marL="571500" indent="-342900">
              <a:lnSpc>
                <a:spcPct val="150000"/>
              </a:lnSpc>
              <a:buChar char="•"/>
            </a:pPr>
            <a:endParaRPr lang="zh-CN" altLang="en-US" dirty="0">
              <a:solidFill>
                <a:srgbClr val="44546A"/>
              </a:solidFill>
              <a:latin typeface="微软雅黑" panose="020B0503020204020204" pitchFamily="34" charset="-122"/>
              <a:ea typeface="微软雅黑" panose="020B0503020204020204" pitchFamily="34" charset="-122"/>
            </a:endParaRPr>
          </a:p>
          <a:p>
            <a:pPr marL="571500" indent="-342900">
              <a:lnSpc>
                <a:spcPct val="150000"/>
              </a:lnSpc>
              <a:buChar char="•"/>
            </a:pPr>
            <a:endParaRPr lang="zh-CN" altLang="en-US" sz="2000" dirty="0">
              <a:solidFill>
                <a:srgbClr val="44546A"/>
              </a:solidFill>
              <a:latin typeface="黑体" panose="02010609060101010101" pitchFamily="49" charset="-122"/>
              <a:ea typeface="黑体" panose="02010609060101010101" pitchFamily="49" charset="-122"/>
            </a:endParaRPr>
          </a:p>
        </p:txBody>
      </p:sp>
      <p:pic>
        <p:nvPicPr>
          <p:cNvPr id="12295" name="组合 47"/>
          <p:cNvPicPr/>
          <p:nvPr/>
        </p:nvPicPr>
        <p:blipFill>
          <a:blip r:embed="rId2"/>
          <a:stretch>
            <a:fillRect/>
          </a:stretch>
        </p:blipFill>
        <p:spPr>
          <a:xfrm>
            <a:off x="2312988" y="3035300"/>
            <a:ext cx="7510462" cy="536575"/>
          </a:xfrm>
          <a:prstGeom prst="rect">
            <a:avLst/>
          </a:prstGeom>
          <a:noFill/>
          <a:ln w="9525">
            <a:noFill/>
          </a:ln>
        </p:spPr>
      </p:pic>
      <p:sp>
        <p:nvSpPr>
          <p:cNvPr id="12296" name="文本框 42"/>
          <p:cNvSpPr txBox="1"/>
          <p:nvPr/>
        </p:nvSpPr>
        <p:spPr>
          <a:xfrm>
            <a:off x="4356100" y="4167188"/>
            <a:ext cx="1706563" cy="398462"/>
          </a:xfrm>
          <a:prstGeom prst="rect">
            <a:avLst/>
          </a:prstGeom>
          <a:noFill/>
          <a:ln w="9525">
            <a:noFill/>
          </a:ln>
        </p:spPr>
        <p:txBody>
          <a:bodyPr wrap="none" anchor="t">
            <a:spAutoFit/>
          </a:bodyPr>
          <a:p>
            <a:r>
              <a:rPr lang="zh-CN" altLang="en-US" sz="2000" dirty="0">
                <a:solidFill>
                  <a:srgbClr val="333F50"/>
                </a:solidFill>
                <a:latin typeface="微软雅黑" panose="020B0503020204020204" pitchFamily="34" charset="-122"/>
                <a:ea typeface="微软雅黑" panose="020B0503020204020204" pitchFamily="34" charset="-122"/>
              </a:rPr>
              <a:t>发生损失金额</a:t>
            </a:r>
            <a:endParaRPr lang="zh-CN" altLang="en-US" sz="2000" dirty="0">
              <a:solidFill>
                <a:srgbClr val="333F50"/>
              </a:solidFill>
              <a:latin typeface="微软雅黑" panose="020B0503020204020204" pitchFamily="34" charset="-122"/>
              <a:ea typeface="微软雅黑" panose="020B0503020204020204" pitchFamily="34" charset="-122"/>
            </a:endParaRPr>
          </a:p>
        </p:txBody>
      </p:sp>
      <p:sp>
        <p:nvSpPr>
          <p:cNvPr id="12297" name="圆角矩形 43"/>
          <p:cNvSpPr/>
          <p:nvPr/>
        </p:nvSpPr>
        <p:spPr>
          <a:xfrm>
            <a:off x="4392613" y="4075113"/>
            <a:ext cx="1670050" cy="515937"/>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298" name="文本框 44"/>
          <p:cNvSpPr txBox="1"/>
          <p:nvPr/>
        </p:nvSpPr>
        <p:spPr>
          <a:xfrm>
            <a:off x="6062663" y="4075113"/>
            <a:ext cx="396875" cy="554037"/>
          </a:xfrm>
          <a:prstGeom prst="rect">
            <a:avLst/>
          </a:prstGeom>
          <a:noFill/>
          <a:ln w="9525">
            <a:noFill/>
          </a:ln>
        </p:spPr>
        <p:txBody>
          <a:bodyPr anchor="t">
            <a:spAutoFit/>
          </a:bodyPr>
          <a:p>
            <a:r>
              <a:rPr lang="en-US" altLang="zh-CN" sz="3000" dirty="0">
                <a:solidFill>
                  <a:srgbClr val="333F50"/>
                </a:solidFill>
                <a:latin typeface="微软雅黑" panose="020B0503020204020204" pitchFamily="34" charset="-122"/>
                <a:ea typeface="微软雅黑" panose="020B0503020204020204" pitchFamily="34" charset="-122"/>
              </a:rPr>
              <a:t>X</a:t>
            </a:r>
            <a:endParaRPr lang="zh-CN" altLang="en-US" sz="3000" dirty="0">
              <a:solidFill>
                <a:srgbClr val="333F50"/>
              </a:solidFill>
              <a:latin typeface="微软雅黑" panose="020B0503020204020204" pitchFamily="34" charset="-122"/>
              <a:ea typeface="微软雅黑" panose="020B0503020204020204" pitchFamily="34" charset="-122"/>
            </a:endParaRPr>
          </a:p>
        </p:txBody>
      </p:sp>
      <p:sp>
        <p:nvSpPr>
          <p:cNvPr id="12299" name="文本框 45"/>
          <p:cNvSpPr txBox="1"/>
          <p:nvPr/>
        </p:nvSpPr>
        <p:spPr>
          <a:xfrm>
            <a:off x="6459538" y="4148138"/>
            <a:ext cx="1343025" cy="398462"/>
          </a:xfrm>
          <a:prstGeom prst="rect">
            <a:avLst/>
          </a:prstGeom>
          <a:noFill/>
          <a:ln w="9525">
            <a:noFill/>
          </a:ln>
        </p:spPr>
        <p:txBody>
          <a:bodyPr anchor="t">
            <a:spAutoFit/>
          </a:bodyPr>
          <a:p>
            <a:r>
              <a:rPr lang="zh-CN" altLang="en-US" sz="2000" dirty="0">
                <a:solidFill>
                  <a:srgbClr val="333F50"/>
                </a:solidFill>
                <a:latin typeface="微软雅黑" panose="020B0503020204020204" pitchFamily="34" charset="-122"/>
                <a:ea typeface="微软雅黑" panose="020B0503020204020204" pitchFamily="34" charset="-122"/>
              </a:rPr>
              <a:t>赔偿比例</a:t>
            </a:r>
            <a:endParaRPr lang="zh-CN" altLang="en-US" sz="2000" dirty="0">
              <a:solidFill>
                <a:srgbClr val="333F50"/>
              </a:solidFill>
              <a:latin typeface="微软雅黑" panose="020B0503020204020204" pitchFamily="34" charset="-122"/>
              <a:ea typeface="微软雅黑" panose="020B0503020204020204" pitchFamily="34" charset="-122"/>
            </a:endParaRPr>
          </a:p>
        </p:txBody>
      </p:sp>
      <p:sp>
        <p:nvSpPr>
          <p:cNvPr id="12300" name="圆角矩形 46"/>
          <p:cNvSpPr/>
          <p:nvPr/>
        </p:nvSpPr>
        <p:spPr>
          <a:xfrm>
            <a:off x="6461125" y="4098925"/>
            <a:ext cx="1098550" cy="506413"/>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01" name="圆角矩形 47"/>
          <p:cNvSpPr/>
          <p:nvPr/>
        </p:nvSpPr>
        <p:spPr>
          <a:xfrm>
            <a:off x="4356100" y="3930650"/>
            <a:ext cx="3294063" cy="817563"/>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02" name="圆角矩形 48"/>
          <p:cNvSpPr/>
          <p:nvPr/>
        </p:nvSpPr>
        <p:spPr>
          <a:xfrm>
            <a:off x="9175750" y="4005263"/>
            <a:ext cx="1974850" cy="960437"/>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03" name="文本框 49"/>
          <p:cNvSpPr txBox="1"/>
          <p:nvPr/>
        </p:nvSpPr>
        <p:spPr>
          <a:xfrm>
            <a:off x="9175750" y="4084638"/>
            <a:ext cx="1974850" cy="706437"/>
          </a:xfrm>
          <a:prstGeom prst="rect">
            <a:avLst/>
          </a:prstGeom>
          <a:noFill/>
          <a:ln w="9525">
            <a:noFill/>
          </a:ln>
        </p:spPr>
        <p:txBody>
          <a:bodyPr anchor="t">
            <a:spAutoFit/>
          </a:bodyPr>
          <a:p>
            <a:r>
              <a:rPr lang="zh-CN" altLang="en-US" sz="2000" dirty="0">
                <a:solidFill>
                  <a:srgbClr val="333F50"/>
                </a:solidFill>
                <a:latin typeface="微软雅黑" panose="020B0503020204020204" pitchFamily="34" charset="-122"/>
                <a:ea typeface="微软雅黑" panose="020B0503020204020204" pitchFamily="34" charset="-122"/>
              </a:rPr>
              <a:t>单一买方</a:t>
            </a:r>
            <a:r>
              <a:rPr lang="en-US" altLang="zh-CN" sz="2000" dirty="0">
                <a:solidFill>
                  <a:srgbClr val="333F50"/>
                </a:solidFill>
                <a:latin typeface="微软雅黑" panose="020B0503020204020204" pitchFamily="34" charset="-122"/>
                <a:ea typeface="微软雅黑" panose="020B0503020204020204" pitchFamily="34" charset="-122"/>
              </a:rPr>
              <a:t>/</a:t>
            </a:r>
            <a:r>
              <a:rPr lang="zh-CN" altLang="en-US" sz="2000" dirty="0">
                <a:solidFill>
                  <a:srgbClr val="333F50"/>
                </a:solidFill>
                <a:latin typeface="微软雅黑" panose="020B0503020204020204" pitchFamily="34" charset="-122"/>
                <a:ea typeface="微软雅黑" panose="020B0503020204020204" pitchFamily="34" charset="-122"/>
              </a:rPr>
              <a:t>开证行赔付金额上限</a:t>
            </a:r>
            <a:endParaRPr lang="zh-CN" altLang="en-US" sz="2000" dirty="0">
              <a:solidFill>
                <a:srgbClr val="333F50"/>
              </a:solidFill>
              <a:latin typeface="微软雅黑" panose="020B0503020204020204" pitchFamily="34" charset="-122"/>
              <a:ea typeface="微软雅黑" panose="020B0503020204020204" pitchFamily="34" charset="-122"/>
            </a:endParaRPr>
          </a:p>
        </p:txBody>
      </p:sp>
      <p:sp>
        <p:nvSpPr>
          <p:cNvPr id="12304" name="左右箭头 50"/>
          <p:cNvSpPr/>
          <p:nvPr/>
        </p:nvSpPr>
        <p:spPr>
          <a:xfrm>
            <a:off x="7648575" y="4130675"/>
            <a:ext cx="1285875" cy="460375"/>
          </a:xfrm>
          <a:prstGeom prst="leftRightArrow">
            <a:avLst>
              <a:gd name="adj1" fmla="val 50000"/>
              <a:gd name="adj2" fmla="val 49887"/>
            </a:avLst>
          </a:prstGeom>
          <a:solidFill>
            <a:schemeClr val="tx1"/>
          </a:solid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05" name="文本框 51"/>
          <p:cNvSpPr txBox="1"/>
          <p:nvPr/>
        </p:nvSpPr>
        <p:spPr>
          <a:xfrm>
            <a:off x="7802563" y="4176713"/>
            <a:ext cx="1373187" cy="368300"/>
          </a:xfrm>
          <a:prstGeom prst="rect">
            <a:avLst/>
          </a:prstGeom>
          <a:noFill/>
          <a:ln w="9525">
            <a:noFill/>
          </a:ln>
        </p:spPr>
        <p:txBody>
          <a:bodyPr anchor="t">
            <a:spAutoFit/>
          </a:bodyPr>
          <a:p>
            <a:r>
              <a:rPr lang="zh-CN" altLang="en-US" dirty="0">
                <a:solidFill>
                  <a:schemeClr val="bg1"/>
                </a:solidFill>
                <a:latin typeface="微软雅黑" panose="020B0503020204020204" pitchFamily="34" charset="-122"/>
                <a:ea typeface="微软雅黑" panose="020B0503020204020204" pitchFamily="34" charset="-122"/>
              </a:rPr>
              <a:t>取较低者</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2306" name="圆角矩形 52"/>
          <p:cNvSpPr/>
          <p:nvPr/>
        </p:nvSpPr>
        <p:spPr>
          <a:xfrm>
            <a:off x="3465513" y="5267325"/>
            <a:ext cx="2112962" cy="819150"/>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07" name="文本框 53"/>
          <p:cNvSpPr txBox="1"/>
          <p:nvPr/>
        </p:nvSpPr>
        <p:spPr>
          <a:xfrm>
            <a:off x="3529013" y="5508625"/>
            <a:ext cx="2049462" cy="398463"/>
          </a:xfrm>
          <a:prstGeom prst="rect">
            <a:avLst/>
          </a:prstGeom>
          <a:noFill/>
          <a:ln w="9525">
            <a:noFill/>
          </a:ln>
        </p:spPr>
        <p:txBody>
          <a:bodyPr anchor="t">
            <a:spAutoFit/>
          </a:bodyPr>
          <a:p>
            <a:r>
              <a:rPr lang="zh-CN" altLang="en-US" sz="2000" dirty="0">
                <a:solidFill>
                  <a:srgbClr val="333F50"/>
                </a:solidFill>
                <a:latin typeface="微软雅黑" panose="020B0503020204020204" pitchFamily="34" charset="-122"/>
                <a:ea typeface="微软雅黑" panose="020B0503020204020204" pitchFamily="34" charset="-122"/>
              </a:rPr>
              <a:t>保单最高赔偿额</a:t>
            </a:r>
            <a:endParaRPr lang="zh-CN" altLang="en-US" sz="2000" dirty="0">
              <a:solidFill>
                <a:srgbClr val="333F50"/>
              </a:solidFill>
              <a:latin typeface="微软雅黑" panose="020B0503020204020204" pitchFamily="34" charset="-122"/>
              <a:ea typeface="微软雅黑" panose="020B0503020204020204" pitchFamily="34" charset="-122"/>
            </a:endParaRPr>
          </a:p>
        </p:txBody>
      </p:sp>
      <p:sp>
        <p:nvSpPr>
          <p:cNvPr id="12308" name="圆角矩形 54"/>
          <p:cNvSpPr/>
          <p:nvPr/>
        </p:nvSpPr>
        <p:spPr>
          <a:xfrm>
            <a:off x="6635750" y="5245100"/>
            <a:ext cx="3289300" cy="869950"/>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09" name="文本框 55"/>
          <p:cNvSpPr txBox="1"/>
          <p:nvPr/>
        </p:nvSpPr>
        <p:spPr>
          <a:xfrm>
            <a:off x="6635750" y="5346700"/>
            <a:ext cx="3232150" cy="706438"/>
          </a:xfrm>
          <a:prstGeom prst="rect">
            <a:avLst/>
          </a:prstGeom>
          <a:noFill/>
          <a:ln w="9525">
            <a:noFill/>
          </a:ln>
        </p:spPr>
        <p:txBody>
          <a:bodyPr anchor="t">
            <a:spAutoFit/>
          </a:bodyPr>
          <a:p>
            <a:r>
              <a:rPr lang="zh-CN" altLang="en-US" sz="2000" dirty="0">
                <a:solidFill>
                  <a:srgbClr val="333F50"/>
                </a:solidFill>
                <a:latin typeface="微软雅黑" panose="020B0503020204020204" pitchFamily="34" charset="-122"/>
                <a:ea typeface="微软雅黑" panose="020B0503020204020204" pitchFamily="34" charset="-122"/>
              </a:rPr>
              <a:t>您在保单有效期内获得的所有赔款金额合计最高额度</a:t>
            </a:r>
            <a:endParaRPr lang="zh-CN" altLang="en-US" sz="2000" dirty="0">
              <a:solidFill>
                <a:srgbClr val="333F50"/>
              </a:solidFill>
              <a:latin typeface="微软雅黑" panose="020B0503020204020204" pitchFamily="34" charset="-122"/>
              <a:ea typeface="微软雅黑" panose="020B0503020204020204" pitchFamily="34" charset="-122"/>
            </a:endParaRPr>
          </a:p>
        </p:txBody>
      </p:sp>
      <p:sp>
        <p:nvSpPr>
          <p:cNvPr id="12310" name="文本框 56"/>
          <p:cNvSpPr txBox="1"/>
          <p:nvPr/>
        </p:nvSpPr>
        <p:spPr>
          <a:xfrm>
            <a:off x="5681663" y="4978400"/>
            <a:ext cx="896937" cy="1323975"/>
          </a:xfrm>
          <a:prstGeom prst="rect">
            <a:avLst/>
          </a:prstGeom>
          <a:noFill/>
          <a:ln w="9525">
            <a:noFill/>
          </a:ln>
        </p:spPr>
        <p:txBody>
          <a:bodyPr wrap="none" anchor="t">
            <a:spAutoFit/>
          </a:bodyPr>
          <a:p>
            <a:r>
              <a:rPr lang="en-US" altLang="zh-CN" sz="8000" b="1" dirty="0">
                <a:solidFill>
                  <a:srgbClr val="333F50"/>
                </a:solidFill>
                <a:latin typeface="等线" pitchFamily="2" charset="-122"/>
                <a:ea typeface="等线" pitchFamily="2" charset="-122"/>
              </a:rPr>
              <a:t>=</a:t>
            </a:r>
            <a:endParaRPr lang="zh-CN" altLang="en-US" sz="8000" b="1" dirty="0">
              <a:solidFill>
                <a:srgbClr val="333F50"/>
              </a:solidFill>
              <a:latin typeface="等线" pitchFamily="2" charset="-122"/>
              <a:ea typeface="等线" pitchFamily="2" charset="-122"/>
            </a:endParaRPr>
          </a:p>
        </p:txBody>
      </p:sp>
      <p:sp>
        <p:nvSpPr>
          <p:cNvPr id="12311" name="圆角矩形 28"/>
          <p:cNvSpPr/>
          <p:nvPr/>
        </p:nvSpPr>
        <p:spPr>
          <a:xfrm>
            <a:off x="1965325" y="3930650"/>
            <a:ext cx="1681163" cy="817563"/>
          </a:xfrm>
          <a:prstGeom prst="roundRect">
            <a:avLst>
              <a:gd name="adj" fmla="val 16667"/>
            </a:avLst>
          </a:prstGeom>
          <a:noFill/>
          <a:ln w="12700" cap="flat" cmpd="sng">
            <a:solidFill>
              <a:schemeClr val="tx1"/>
            </a:solidFill>
            <a:prstDash val="solid"/>
            <a:miter/>
            <a:headEnd type="none" w="med" len="med"/>
            <a:tailEnd type="none" w="med" len="med"/>
          </a:ln>
        </p:spPr>
        <p:txBody>
          <a:bodyPr anchor="ctr"/>
          <a:p>
            <a:pPr algn="ctr"/>
            <a:endParaRPr lang="zh-CN" altLang="en-US" dirty="0">
              <a:solidFill>
                <a:srgbClr val="333F50"/>
              </a:solidFill>
              <a:latin typeface="等线" pitchFamily="2" charset="-122"/>
              <a:ea typeface="等线" pitchFamily="2" charset="-122"/>
            </a:endParaRPr>
          </a:p>
        </p:txBody>
      </p:sp>
      <p:sp>
        <p:nvSpPr>
          <p:cNvPr id="12312" name="文本框 29"/>
          <p:cNvSpPr txBox="1"/>
          <p:nvPr/>
        </p:nvSpPr>
        <p:spPr>
          <a:xfrm>
            <a:off x="1854200" y="4171950"/>
            <a:ext cx="1865313" cy="398463"/>
          </a:xfrm>
          <a:prstGeom prst="rect">
            <a:avLst/>
          </a:prstGeom>
          <a:noFill/>
          <a:ln w="9525">
            <a:noFill/>
          </a:ln>
        </p:spPr>
        <p:txBody>
          <a:bodyPr anchor="t">
            <a:spAutoFit/>
          </a:bodyPr>
          <a:p>
            <a:pPr algn="ctr"/>
            <a:r>
              <a:rPr lang="zh-CN" altLang="en-US" sz="2000" dirty="0">
                <a:solidFill>
                  <a:srgbClr val="333F50"/>
                </a:solidFill>
                <a:latin typeface="微软雅黑" panose="020B0503020204020204" pitchFamily="34" charset="-122"/>
                <a:ea typeface="微软雅黑" panose="020B0503020204020204" pitchFamily="34" charset="-122"/>
              </a:rPr>
              <a:t>单笔赔偿金额</a:t>
            </a:r>
            <a:endParaRPr lang="zh-CN" altLang="en-US" sz="2000" dirty="0">
              <a:solidFill>
                <a:srgbClr val="333F50"/>
              </a:solidFill>
              <a:latin typeface="微软雅黑" panose="020B0503020204020204" pitchFamily="34" charset="-122"/>
              <a:ea typeface="微软雅黑" panose="020B0503020204020204" pitchFamily="34" charset="-122"/>
            </a:endParaRPr>
          </a:p>
        </p:txBody>
      </p:sp>
      <p:sp>
        <p:nvSpPr>
          <p:cNvPr id="12313" name="文本框 30"/>
          <p:cNvSpPr txBox="1"/>
          <p:nvPr/>
        </p:nvSpPr>
        <p:spPr>
          <a:xfrm>
            <a:off x="3562350" y="3641725"/>
            <a:ext cx="896938" cy="1323975"/>
          </a:xfrm>
          <a:prstGeom prst="rect">
            <a:avLst/>
          </a:prstGeom>
          <a:noFill/>
          <a:ln w="9525">
            <a:noFill/>
          </a:ln>
        </p:spPr>
        <p:txBody>
          <a:bodyPr wrap="none" anchor="t">
            <a:spAutoFit/>
          </a:bodyPr>
          <a:p>
            <a:r>
              <a:rPr lang="en-US" altLang="zh-CN" sz="8000" b="1" dirty="0">
                <a:solidFill>
                  <a:srgbClr val="333F50"/>
                </a:solidFill>
                <a:latin typeface="等线" pitchFamily="2" charset="-122"/>
                <a:ea typeface="等线" pitchFamily="2" charset="-122"/>
              </a:rPr>
              <a:t>=</a:t>
            </a:r>
            <a:endParaRPr lang="zh-CN" altLang="en-US" sz="8000" b="1" dirty="0">
              <a:solidFill>
                <a:srgbClr val="333F50"/>
              </a:solidFill>
              <a:latin typeface="等线" pitchFamily="2" charset="-122"/>
              <a:ea typeface="等线" pitchFamily="2" charset="-122"/>
            </a:endParaRPr>
          </a:p>
        </p:txBody>
      </p:sp>
      <p:pic>
        <p:nvPicPr>
          <p:cNvPr id="12314" name="图片 36"/>
          <p:cNvPicPr>
            <a:picLocks noChangeAspect="1"/>
          </p:cNvPicPr>
          <p:nvPr/>
        </p:nvPicPr>
        <p:blipFill>
          <a:blip r:embed="rId3"/>
          <a:stretch>
            <a:fillRect/>
          </a:stretch>
        </p:blipFill>
        <p:spPr>
          <a:xfrm>
            <a:off x="11420475" y="6105525"/>
            <a:ext cx="854075" cy="854075"/>
          </a:xfrm>
          <a:prstGeom prst="rect">
            <a:avLst/>
          </a:prstGeom>
          <a:noFill/>
          <a:ln w="9525">
            <a:noFill/>
          </a:ln>
        </p:spPr>
      </p:pic>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圆角矩形 12289"/>
          <p:cNvSpPr/>
          <p:nvPr/>
        </p:nvSpPr>
        <p:spPr>
          <a:xfrm>
            <a:off x="3408363" y="2638425"/>
            <a:ext cx="4224337" cy="936625"/>
          </a:xfrm>
          <a:prstGeom prst="roundRect">
            <a:avLst>
              <a:gd name="adj" fmla="val 16667"/>
            </a:avLst>
          </a:prstGeom>
          <a:solidFill>
            <a:srgbClr val="D9E5F5"/>
          </a:solidFill>
          <a:ln w="9525" cap="flat" cmpd="sng">
            <a:solidFill>
              <a:schemeClr val="tx1"/>
            </a:solidFill>
            <a:prstDash val="solid"/>
            <a:miter/>
            <a:headEnd type="none" w="med" len="med"/>
            <a:tailEnd type="none" w="med" len="med"/>
          </a:ln>
        </p:spPr>
        <p:txBody>
          <a:bodyPr anchor="t"/>
          <a:p>
            <a:pPr eaLnBrk="0" hangingPunct="0"/>
            <a:endParaRPr lang="zh-CN" altLang="en-US" dirty="0">
              <a:latin typeface="等线" pitchFamily="2" charset="-122"/>
              <a:ea typeface="等线" pitchFamily="2" charset="-122"/>
            </a:endParaRPr>
          </a:p>
        </p:txBody>
      </p:sp>
      <p:sp>
        <p:nvSpPr>
          <p:cNvPr id="13315" name="文本框 12290"/>
          <p:cNvSpPr txBox="1"/>
          <p:nvPr/>
        </p:nvSpPr>
        <p:spPr>
          <a:xfrm>
            <a:off x="3835400" y="2925763"/>
            <a:ext cx="3797300" cy="460375"/>
          </a:xfrm>
          <a:prstGeom prst="rect">
            <a:avLst/>
          </a:prstGeom>
          <a:noFill/>
          <a:ln w="9525">
            <a:noFill/>
          </a:ln>
        </p:spPr>
        <p:txBody>
          <a:bodyPr anchor="t">
            <a:spAutoFit/>
          </a:bodyPr>
          <a:p>
            <a:r>
              <a:rPr lang="zh-CN" altLang="en-US" sz="2400" b="1" dirty="0">
                <a:latin typeface="等线" pitchFamily="2" charset="-122"/>
                <a:ea typeface="微软雅黑" panose="020B0503020204020204" pitchFamily="34" charset="-122"/>
              </a:rPr>
              <a:t>  保费</a:t>
            </a:r>
            <a:r>
              <a:rPr lang="zh-CN" altLang="en-US" sz="2400" b="1" dirty="0">
                <a:latin typeface="微软雅黑" panose="020B0503020204020204" pitchFamily="34" charset="-122"/>
                <a:ea typeface="微软雅黑" panose="020B0503020204020204" pitchFamily="34" charset="-122"/>
              </a:rPr>
              <a:t>=</a:t>
            </a:r>
            <a:r>
              <a:rPr lang="zh-CN" altLang="en-US" sz="2400" b="1" dirty="0">
                <a:latin typeface="等线" pitchFamily="2" charset="-122"/>
                <a:ea typeface="微软雅黑" panose="020B0503020204020204" pitchFamily="34" charset="-122"/>
              </a:rPr>
              <a:t>费率*保额</a:t>
            </a:r>
            <a:endParaRPr lang="zh-CN" altLang="en-US" sz="2400" b="1" dirty="0">
              <a:latin typeface="等线" pitchFamily="2" charset="-122"/>
              <a:ea typeface="微软雅黑" panose="020B0503020204020204" pitchFamily="34" charset="-122"/>
            </a:endParaRPr>
          </a:p>
        </p:txBody>
      </p:sp>
      <p:sp>
        <p:nvSpPr>
          <p:cNvPr id="13316" name="弧形箭头8 390"/>
          <p:cNvSpPr/>
          <p:nvPr/>
        </p:nvSpPr>
        <p:spPr>
          <a:xfrm rot="-4920000" flipV="1">
            <a:off x="5951538" y="1881188"/>
            <a:ext cx="1633537" cy="865187"/>
          </a:xfrm>
          <a:custGeom>
            <a:avLst/>
            <a:gdLst/>
            <a:ahLst/>
            <a:cxnLst>
              <a:cxn ang="0">
                <a:pos x="3485" y="0"/>
              </a:cxn>
              <a:cxn ang="0">
                <a:pos x="4666" y="97"/>
              </a:cxn>
              <a:cxn ang="0">
                <a:pos x="4000" y="97"/>
              </a:cxn>
              <a:cxn ang="0">
                <a:pos x="3994" y="98"/>
              </a:cxn>
              <a:cxn ang="0">
                <a:pos x="2825" y="170"/>
              </a:cxn>
              <a:cxn ang="0">
                <a:pos x="0" y="153"/>
              </a:cxn>
              <a:cxn ang="0">
                <a:pos x="2941" y="106"/>
              </a:cxn>
              <a:cxn ang="0">
                <a:pos x="2973" y="97"/>
              </a:cxn>
              <a:cxn ang="0">
                <a:pos x="2305" y="97"/>
              </a:cxn>
              <a:cxn ang="0">
                <a:pos x="3485" y="0"/>
              </a:cxn>
            </a:cxnLst>
            <a:pathLst>
              <a:path w="4336651" h="3547393">
                <a:moveTo>
                  <a:pt x="3239249" y="0"/>
                </a:moveTo>
                <a:lnTo>
                  <a:pt x="4336651" y="1892072"/>
                </a:lnTo>
                <a:lnTo>
                  <a:pt x="3717068" y="1892072"/>
                </a:lnTo>
                <a:lnTo>
                  <a:pt x="3711644" y="1906388"/>
                </a:lnTo>
                <a:cubicBezTo>
                  <a:pt x="3538495" y="2360757"/>
                  <a:pt x="3267598" y="3005948"/>
                  <a:pt x="2625527" y="3322191"/>
                </a:cubicBezTo>
                <a:cubicBezTo>
                  <a:pt x="2153741" y="3544604"/>
                  <a:pt x="1380909" y="3814943"/>
                  <a:pt x="0" y="2973976"/>
                </a:cubicBezTo>
                <a:cubicBezTo>
                  <a:pt x="1506526" y="3527565"/>
                  <a:pt x="2462928" y="3298880"/>
                  <a:pt x="2732823" y="2066101"/>
                </a:cubicBezTo>
                <a:lnTo>
                  <a:pt x="2762800" y="1892072"/>
                </a:lnTo>
                <a:lnTo>
                  <a:pt x="2141847" y="1892072"/>
                </a:lnTo>
                <a:lnTo>
                  <a:pt x="3239249"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3317" name="圆角矩形 12292"/>
          <p:cNvSpPr/>
          <p:nvPr/>
        </p:nvSpPr>
        <p:spPr>
          <a:xfrm>
            <a:off x="7559675" y="1052513"/>
            <a:ext cx="3937000" cy="1524000"/>
          </a:xfrm>
          <a:prstGeom prst="roundRect">
            <a:avLst>
              <a:gd name="adj" fmla="val 16667"/>
            </a:avLst>
          </a:prstGeom>
          <a:solidFill>
            <a:schemeClr val="accent1"/>
          </a:solidFill>
          <a:ln w="9525" cap="flat" cmpd="sng">
            <a:solidFill>
              <a:schemeClr val="tx1"/>
            </a:solidFill>
            <a:prstDash val="solid"/>
            <a:miter/>
            <a:headEnd type="none" w="med" len="med"/>
            <a:tailEnd type="none" w="med" len="med"/>
          </a:ln>
        </p:spPr>
        <p:txBody>
          <a:bodyPr anchor="t"/>
          <a:p>
            <a:pPr eaLnBrk="0" hangingPunct="0"/>
            <a:endParaRPr lang="zh-CN" altLang="en-US" dirty="0">
              <a:latin typeface="等线" pitchFamily="2" charset="-122"/>
              <a:ea typeface="等线" pitchFamily="2" charset="-122"/>
            </a:endParaRPr>
          </a:p>
        </p:txBody>
      </p:sp>
      <p:sp>
        <p:nvSpPr>
          <p:cNvPr id="13318" name="文本框 12293"/>
          <p:cNvSpPr txBox="1"/>
          <p:nvPr/>
        </p:nvSpPr>
        <p:spPr>
          <a:xfrm>
            <a:off x="7988300" y="1284288"/>
            <a:ext cx="3294063" cy="1230312"/>
          </a:xfrm>
          <a:prstGeom prst="rect">
            <a:avLst/>
          </a:prstGeom>
          <a:noFill/>
          <a:ln w="9525">
            <a:noFill/>
          </a:ln>
        </p:spPr>
        <p:txBody>
          <a:bodyPr anchor="t">
            <a:spAutoFit/>
          </a:bodyPr>
          <a:p>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统计保额：</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以企业预估出口额</a:t>
            </a:r>
            <a:r>
              <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上一年度</a:t>
            </a:r>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海关数据为保额</a:t>
            </a:r>
            <a:endParaRPr lang="en-US" altLang="zh-CN"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19" name="弧形箭头8 395"/>
          <p:cNvSpPr/>
          <p:nvPr/>
        </p:nvSpPr>
        <p:spPr>
          <a:xfrm rot="6060000">
            <a:off x="4398963" y="3544888"/>
            <a:ext cx="1441450" cy="984250"/>
          </a:xfrm>
          <a:custGeom>
            <a:avLst/>
            <a:gdLst/>
            <a:ahLst/>
            <a:cxnLst>
              <a:cxn ang="0">
                <a:pos x="1452" y="0"/>
              </a:cxn>
              <a:cxn ang="0">
                <a:pos x="1944" y="239"/>
              </a:cxn>
              <a:cxn ang="0">
                <a:pos x="1666" y="239"/>
              </a:cxn>
              <a:cxn ang="0">
                <a:pos x="1664" y="241"/>
              </a:cxn>
              <a:cxn ang="0">
                <a:pos x="1177" y="421"/>
              </a:cxn>
              <a:cxn ang="0">
                <a:pos x="0" y="377"/>
              </a:cxn>
              <a:cxn ang="0">
                <a:pos x="1225" y="262"/>
              </a:cxn>
              <a:cxn ang="0">
                <a:pos x="1238" y="239"/>
              </a:cxn>
              <a:cxn ang="0">
                <a:pos x="960" y="239"/>
              </a:cxn>
              <a:cxn ang="0">
                <a:pos x="1452" y="0"/>
              </a:cxn>
            </a:cxnLst>
            <a:pathLst>
              <a:path w="4336651" h="3547393">
                <a:moveTo>
                  <a:pt x="3239249" y="0"/>
                </a:moveTo>
                <a:lnTo>
                  <a:pt x="4336651" y="1892072"/>
                </a:lnTo>
                <a:lnTo>
                  <a:pt x="3717068" y="1892072"/>
                </a:lnTo>
                <a:lnTo>
                  <a:pt x="3711644" y="1906388"/>
                </a:lnTo>
                <a:cubicBezTo>
                  <a:pt x="3538495" y="2360757"/>
                  <a:pt x="3267598" y="3005948"/>
                  <a:pt x="2625527" y="3322191"/>
                </a:cubicBezTo>
                <a:cubicBezTo>
                  <a:pt x="2153741" y="3544604"/>
                  <a:pt x="1380909" y="3814943"/>
                  <a:pt x="0" y="2973976"/>
                </a:cubicBezTo>
                <a:cubicBezTo>
                  <a:pt x="1506526" y="3527565"/>
                  <a:pt x="2462928" y="3298880"/>
                  <a:pt x="2732823" y="2066101"/>
                </a:cubicBezTo>
                <a:lnTo>
                  <a:pt x="2762800" y="1892072"/>
                </a:lnTo>
                <a:lnTo>
                  <a:pt x="2141847" y="1892072"/>
                </a:lnTo>
                <a:lnTo>
                  <a:pt x="3239249"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3321" name="尖尾箭头 400"/>
          <p:cNvSpPr/>
          <p:nvPr/>
        </p:nvSpPr>
        <p:spPr>
          <a:xfrm flipH="1" flipV="1">
            <a:off x="2736850" y="2924175"/>
            <a:ext cx="863600" cy="458788"/>
          </a:xfrm>
          <a:custGeom>
            <a:avLst/>
            <a:gdLst/>
            <a:ahLst/>
            <a:cxnLst>
              <a:cxn ang="0">
                <a:pos x="140618" y="0"/>
              </a:cxn>
              <a:cxn ang="0">
                <a:pos x="202179" y="1109348"/>
              </a:cxn>
              <a:cxn ang="0">
                <a:pos x="140618" y="2218697"/>
              </a:cxn>
              <a:cxn ang="0">
                <a:pos x="140618" y="1512452"/>
              </a:cxn>
              <a:cxn ang="0">
                <a:pos x="0" y="1109348"/>
              </a:cxn>
              <a:cxn ang="0">
                <a:pos x="140618" y="706247"/>
              </a:cxn>
              <a:cxn ang="0">
                <a:pos x="140618" y="0"/>
              </a:cxn>
            </a:cxnLst>
            <a:pathLst>
              <a:path w="1100040" h="352802">
                <a:moveTo>
                  <a:pt x="765086" y="0"/>
                </a:moveTo>
                <a:lnTo>
                  <a:pt x="1100040" y="176401"/>
                </a:lnTo>
                <a:lnTo>
                  <a:pt x="765086" y="352802"/>
                </a:lnTo>
                <a:lnTo>
                  <a:pt x="765086" y="240500"/>
                </a:lnTo>
                <a:lnTo>
                  <a:pt x="0" y="176401"/>
                </a:lnTo>
                <a:lnTo>
                  <a:pt x="765086" y="112302"/>
                </a:lnTo>
                <a:lnTo>
                  <a:pt x="765086"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3322" name="圆角矩形 12297"/>
          <p:cNvSpPr/>
          <p:nvPr/>
        </p:nvSpPr>
        <p:spPr>
          <a:xfrm>
            <a:off x="527050" y="2638425"/>
            <a:ext cx="1919288" cy="1511300"/>
          </a:xfrm>
          <a:prstGeom prst="roundRect">
            <a:avLst>
              <a:gd name="adj" fmla="val 16667"/>
            </a:avLst>
          </a:prstGeom>
          <a:solidFill>
            <a:schemeClr val="accent1"/>
          </a:solidFill>
          <a:ln w="9525" cap="flat" cmpd="sng">
            <a:solidFill>
              <a:schemeClr val="tx1"/>
            </a:solidFill>
            <a:prstDash val="solid"/>
            <a:miter/>
            <a:headEnd type="none" w="med" len="med"/>
            <a:tailEnd type="none" w="med" len="med"/>
          </a:ln>
        </p:spPr>
        <p:txBody>
          <a:bodyPr anchor="t"/>
          <a:p>
            <a:pPr eaLnBrk="0" hangingPunct="0"/>
            <a:endParaRPr lang="zh-CN" altLang="en-US" dirty="0">
              <a:latin typeface="等线" pitchFamily="2" charset="-122"/>
              <a:ea typeface="等线" pitchFamily="2" charset="-122"/>
            </a:endParaRPr>
          </a:p>
        </p:txBody>
      </p:sp>
      <p:sp>
        <p:nvSpPr>
          <p:cNvPr id="13323" name="文本框 12298"/>
          <p:cNvSpPr txBox="1"/>
          <p:nvPr/>
        </p:nvSpPr>
        <p:spPr>
          <a:xfrm>
            <a:off x="715963" y="2849563"/>
            <a:ext cx="1733550" cy="1198562"/>
          </a:xfrm>
          <a:prstGeom prst="rect">
            <a:avLst/>
          </a:prstGeom>
          <a:noFill/>
          <a:ln w="9525">
            <a:noFill/>
          </a:ln>
        </p:spPr>
        <p:txBody>
          <a:bodyPr anchor="t">
            <a:spAutoFit/>
          </a:bodyPr>
          <a:p>
            <a:r>
              <a:rPr lang="zh-CN" altLang="en-US"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年度最高赔偿限额：最高为年度保费的</a:t>
            </a:r>
            <a:r>
              <a:rPr lang="en-US" altLang="zh-CN"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60</a:t>
            </a:r>
            <a:r>
              <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倍</a:t>
            </a:r>
            <a:endParaRPr lang="zh-CN" altLang="en-US"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graphicFrame>
        <p:nvGraphicFramePr>
          <p:cNvPr id="13324" name="表格 13323"/>
          <p:cNvGraphicFramePr/>
          <p:nvPr/>
        </p:nvGraphicFramePr>
        <p:xfrm>
          <a:off x="5805488" y="4149725"/>
          <a:ext cx="4311650" cy="2025650"/>
        </p:xfrm>
        <a:graphic>
          <a:graphicData uri="http://schemas.openxmlformats.org/drawingml/2006/table">
            <a:tbl>
              <a:tblPr/>
              <a:tblGrid>
                <a:gridCol w="1872569"/>
                <a:gridCol w="1320800"/>
                <a:gridCol w="1117600"/>
              </a:tblGrid>
              <a:tr h="1316038">
                <a:tc>
                  <a:txBody>
                    <a:bodyPr/>
                    <a:lstStyle>
                      <a:lvl1pPr marL="228600" lvl="0" indent="-228600" algn="l" defTabSz="914400" eaLnBrk="0" fontAlgn="ctr" latinLnBrk="1" hangingPunct="0">
                        <a:lnSpc>
                          <a:spcPct val="90000"/>
                        </a:lnSpc>
                        <a:spcBef>
                          <a:spcPts val="1000"/>
                        </a:spcBef>
                        <a:spcAft>
                          <a:spcPct val="0"/>
                        </a:spcAft>
                        <a:buFont typeface="Arial" panose="020B0604020202020204" charset="-52"/>
                        <a:buChar char="•"/>
                        <a:defRPr sz="2800" u="sng" kern="1200"/>
                      </a:lvl1pPr>
                      <a:lvl2pPr marL="228600" lvl="1" indent="457200" algn="l" defTabSz="914400" eaLnBrk="0" fontAlgn="ctr" latinLnBrk="1" hangingPunct="0">
                        <a:lnSpc>
                          <a:spcPct val="90000"/>
                        </a:lnSpc>
                        <a:spcBef>
                          <a:spcPts val="1000"/>
                        </a:spcBef>
                        <a:spcAft>
                          <a:spcPct val="0"/>
                        </a:spcAft>
                        <a:buFont typeface="Arial" panose="020B0604020202020204" charset="-52"/>
                        <a:buChar char="•"/>
                        <a:defRPr sz="2400" b="0" i="0" u="sng" kern="1200"/>
                      </a:lvl2pPr>
                      <a:lvl3pPr marL="228600" lvl="2" indent="914400" algn="l" defTabSz="914400" eaLnBrk="0" fontAlgn="b" latinLnBrk="1" hangingPunct="0">
                        <a:lnSpc>
                          <a:spcPct val="90000"/>
                        </a:lnSpc>
                        <a:spcBef>
                          <a:spcPts val="1000"/>
                        </a:spcBef>
                        <a:spcAft>
                          <a:spcPct val="0"/>
                        </a:spcAft>
                        <a:buFont typeface="Arial" panose="020B0604020202020204" charset="-52"/>
                        <a:buNone/>
                        <a:defRPr sz="2000" b="0" i="0" u="sng" kern="1200" baseline="576000">
                          <a:sym typeface="Arial" panose="020B0604020202020204" charset="-52"/>
                        </a:defRPr>
                      </a:lvl3pPr>
                      <a:lvl4pPr marL="228600" lvl="3" indent="1371600" algn="l" defTabSz="914400" eaLnBrk="0"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4pPr>
                      <a:lvl5pPr marL="228600" lvl="4" indent="1828800" algn="l" defTabSz="914400" eaLnBrk="1"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5pPr>
                    </a:lstStyle>
                    <a:p>
                      <a:pPr marL="0" lvl="0" indent="0" eaLnBrk="0" fontAlgn="base" latinLnBrk="0" hangingPunct="0">
                        <a:lnSpc>
                          <a:spcPct val="90000"/>
                        </a:lnSpc>
                        <a:spcBef>
                          <a:spcPts val="1000"/>
                        </a:spcBef>
                        <a:buNone/>
                      </a:pPr>
                      <a:r>
                        <a:rPr lang="zh-CN" altLang="en-US" sz="2000" u="none" dirty="0">
                          <a:latin typeface="微软雅黑" panose="020B0503020204020204" pitchFamily="34" charset="-122"/>
                          <a:ea typeface="微软雅黑" panose="020B0503020204020204" pitchFamily="34" charset="-122"/>
                          <a:sym typeface="微软雅黑" panose="020B0503020204020204" pitchFamily="34" charset="-122"/>
                        </a:rPr>
                        <a:t>单一买方</a:t>
                      </a:r>
                      <a:r>
                        <a:rPr lang="en-US" altLang="zh-CN" sz="2000" u="none"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u="none" dirty="0">
                          <a:latin typeface="微软雅黑" panose="020B0503020204020204" pitchFamily="34" charset="-122"/>
                          <a:ea typeface="微软雅黑" panose="020B0503020204020204" pitchFamily="34" charset="-122"/>
                          <a:sym typeface="微软雅黑" panose="020B0503020204020204" pitchFamily="34" charset="-122"/>
                        </a:rPr>
                        <a:t>开证行赔付金额上限</a:t>
                      </a:r>
                      <a:endParaRPr lang="zh-CN" altLang="en-US" sz="2000" u="none" dirty="0">
                        <a:latin typeface="微软雅黑" panose="020B0503020204020204" pitchFamily="34" charset="-122"/>
                        <a:ea typeface="微软雅黑" panose="020B0503020204020204" pitchFamily="34" charset="-122"/>
                        <a:sym typeface="微软雅黑" panose="020B0503020204020204" pitchFamily="34" charset="-122"/>
                      </a:endParaRPr>
                    </a:p>
                    <a:p>
                      <a:pPr marL="0" lvl="0" indent="0" eaLnBrk="0" fontAlgn="base" latinLnBrk="0" hangingPunct="0">
                        <a:lnSpc>
                          <a:spcPct val="90000"/>
                        </a:lnSpc>
                        <a:spcBef>
                          <a:spcPts val="1000"/>
                        </a:spcBef>
                        <a:buNone/>
                      </a:pPr>
                      <a:r>
                        <a:rPr lang="zh-CN" altLang="en-US" sz="2000" u="none" dirty="0">
                          <a:latin typeface="微软雅黑" panose="020B0503020204020204" pitchFamily="34" charset="-122"/>
                          <a:ea typeface="微软雅黑" panose="020B0503020204020204" pitchFamily="34" charset="-122"/>
                          <a:sym typeface="微软雅黑" panose="020B0503020204020204" pitchFamily="34" charset="-122"/>
                        </a:rPr>
                        <a:t>（万美元）</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ctr" latinLnBrk="1" hangingPunct="0">
                        <a:lnSpc>
                          <a:spcPct val="90000"/>
                        </a:lnSpc>
                        <a:spcBef>
                          <a:spcPts val="1000"/>
                        </a:spcBef>
                        <a:spcAft>
                          <a:spcPct val="0"/>
                        </a:spcAft>
                        <a:buFont typeface="Arial" panose="020B0604020202020204" charset="-52"/>
                        <a:buChar char="•"/>
                        <a:defRPr sz="2800" u="sng" kern="1200"/>
                      </a:lvl1pPr>
                      <a:lvl2pPr marL="228600" lvl="1" indent="457200" algn="l" defTabSz="914400" eaLnBrk="0" fontAlgn="ctr" latinLnBrk="1" hangingPunct="0">
                        <a:lnSpc>
                          <a:spcPct val="90000"/>
                        </a:lnSpc>
                        <a:spcBef>
                          <a:spcPts val="1000"/>
                        </a:spcBef>
                        <a:spcAft>
                          <a:spcPct val="0"/>
                        </a:spcAft>
                        <a:buFont typeface="Arial" panose="020B0604020202020204" charset="-52"/>
                        <a:buChar char="•"/>
                        <a:defRPr sz="2400" b="0" i="0" u="sng" kern="1200"/>
                      </a:lvl2pPr>
                      <a:lvl3pPr marL="228600" lvl="2" indent="914400" algn="l" defTabSz="914400" eaLnBrk="0" fontAlgn="b" latinLnBrk="1" hangingPunct="0">
                        <a:lnSpc>
                          <a:spcPct val="90000"/>
                        </a:lnSpc>
                        <a:spcBef>
                          <a:spcPts val="1000"/>
                        </a:spcBef>
                        <a:spcAft>
                          <a:spcPct val="0"/>
                        </a:spcAft>
                        <a:buFont typeface="Arial" panose="020B0604020202020204" charset="-52"/>
                        <a:buNone/>
                        <a:defRPr sz="2000" b="0" i="0" u="sng" kern="1200" baseline="576000">
                          <a:sym typeface="Arial" panose="020B0604020202020204" charset="-52"/>
                        </a:defRPr>
                      </a:lvl3pPr>
                      <a:lvl4pPr marL="228600" lvl="3" indent="1371600" algn="l" defTabSz="914400" eaLnBrk="0"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4pPr>
                      <a:lvl5pPr marL="228600" lvl="4" indent="1828800" algn="l" defTabSz="914400" eaLnBrk="1"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5pPr>
                    </a:lstStyle>
                    <a:p>
                      <a:pPr marL="0" lvl="0" indent="0" algn="ctr" eaLnBrk="0" fontAlgn="base" latinLnBrk="0" hangingPunct="0">
                        <a:lnSpc>
                          <a:spcPct val="90000"/>
                        </a:lnSpc>
                        <a:spcBef>
                          <a:spcPts val="1000"/>
                        </a:spcBef>
                        <a:buNone/>
                      </a:pPr>
                      <a:r>
                        <a:rPr lang="zh-CN" altLang="en-US" sz="2000" u="none">
                          <a:latin typeface="微软雅黑" panose="020B0503020204020204" pitchFamily="34" charset="-122"/>
                          <a:ea typeface="微软雅黑" panose="020B0503020204020204" pitchFamily="34" charset="-122"/>
                        </a:rPr>
                        <a:t>赔偿比例</a:t>
                      </a:r>
                      <a:endParaRPr lang="zh-CN" altLang="en-US" sz="2000">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ctr" latinLnBrk="1" hangingPunct="0">
                        <a:lnSpc>
                          <a:spcPct val="90000"/>
                        </a:lnSpc>
                        <a:spcBef>
                          <a:spcPts val="1000"/>
                        </a:spcBef>
                        <a:spcAft>
                          <a:spcPct val="0"/>
                        </a:spcAft>
                        <a:buFont typeface="Arial" panose="020B0604020202020204" charset="-52"/>
                        <a:buChar char="•"/>
                        <a:defRPr sz="2800" u="sng" kern="1200"/>
                      </a:lvl1pPr>
                      <a:lvl2pPr marL="228600" lvl="1" indent="457200" algn="l" defTabSz="914400" eaLnBrk="0" fontAlgn="ctr" latinLnBrk="1" hangingPunct="0">
                        <a:lnSpc>
                          <a:spcPct val="90000"/>
                        </a:lnSpc>
                        <a:spcBef>
                          <a:spcPts val="1000"/>
                        </a:spcBef>
                        <a:spcAft>
                          <a:spcPct val="0"/>
                        </a:spcAft>
                        <a:buFont typeface="Arial" panose="020B0604020202020204" charset="-52"/>
                        <a:buChar char="•"/>
                        <a:defRPr sz="2400" b="0" i="0" u="sng" kern="1200"/>
                      </a:lvl2pPr>
                      <a:lvl3pPr marL="228600" lvl="2" indent="914400" algn="l" defTabSz="914400" eaLnBrk="0" fontAlgn="b" latinLnBrk="1" hangingPunct="0">
                        <a:lnSpc>
                          <a:spcPct val="90000"/>
                        </a:lnSpc>
                        <a:spcBef>
                          <a:spcPts val="1000"/>
                        </a:spcBef>
                        <a:spcAft>
                          <a:spcPct val="0"/>
                        </a:spcAft>
                        <a:buFont typeface="Arial" panose="020B0604020202020204" charset="-52"/>
                        <a:buNone/>
                        <a:defRPr sz="2000" b="0" i="0" u="sng" kern="1200" baseline="576000">
                          <a:sym typeface="Arial" panose="020B0604020202020204" charset="-52"/>
                        </a:defRPr>
                      </a:lvl3pPr>
                      <a:lvl4pPr marL="228600" lvl="3" indent="1371600" algn="l" defTabSz="914400" eaLnBrk="0"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4pPr>
                      <a:lvl5pPr marL="228600" lvl="4" indent="1828800" algn="l" defTabSz="914400" eaLnBrk="1"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5pPr>
                    </a:lstStyle>
                    <a:p>
                      <a:pPr marL="0" lvl="0" indent="0" algn="ctr" eaLnBrk="0" fontAlgn="base" latinLnBrk="0" hangingPunct="0">
                        <a:lnSpc>
                          <a:spcPct val="90000"/>
                        </a:lnSpc>
                        <a:spcBef>
                          <a:spcPts val="1000"/>
                        </a:spcBef>
                        <a:buNone/>
                      </a:pPr>
                      <a:r>
                        <a:rPr lang="zh-CN" altLang="en-US" sz="2000" u="none">
                          <a:latin typeface="微软雅黑" panose="020B0503020204020204" pitchFamily="34" charset="-122"/>
                          <a:ea typeface="微软雅黑" panose="020B0503020204020204" pitchFamily="34" charset="-122"/>
                        </a:rPr>
                        <a:t>费率</a:t>
                      </a:r>
                      <a:endParaRPr lang="zh-CN" altLang="en-US" sz="2000">
                        <a:latin typeface="微软雅黑" panose="020B0503020204020204" pitchFamily="34" charset="-122"/>
                        <a:ea typeface="微软雅黑" panose="020B0503020204020204" pitchFamily="34"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709612">
                <a:tc>
                  <a:txBody>
                    <a:bodyPr/>
                    <a:lstStyle>
                      <a:lvl1pPr marL="228600" lvl="0" indent="-228600" algn="l" defTabSz="914400" eaLnBrk="0" fontAlgn="ctr" latinLnBrk="1" hangingPunct="0">
                        <a:lnSpc>
                          <a:spcPct val="90000"/>
                        </a:lnSpc>
                        <a:spcBef>
                          <a:spcPts val="1000"/>
                        </a:spcBef>
                        <a:spcAft>
                          <a:spcPct val="0"/>
                        </a:spcAft>
                        <a:buFont typeface="Arial" panose="020B0604020202020204" charset="-52"/>
                        <a:buChar char="•"/>
                        <a:defRPr sz="2800" u="sng" kern="1200"/>
                      </a:lvl1pPr>
                      <a:lvl2pPr marL="228600" lvl="1" indent="457200" algn="l" defTabSz="914400" eaLnBrk="0" fontAlgn="ctr" latinLnBrk="1" hangingPunct="0">
                        <a:lnSpc>
                          <a:spcPct val="90000"/>
                        </a:lnSpc>
                        <a:spcBef>
                          <a:spcPts val="1000"/>
                        </a:spcBef>
                        <a:spcAft>
                          <a:spcPct val="0"/>
                        </a:spcAft>
                        <a:buFont typeface="Arial" panose="020B0604020202020204" charset="-52"/>
                        <a:buChar char="•"/>
                        <a:defRPr sz="2400" b="0" i="0" u="sng" kern="1200"/>
                      </a:lvl2pPr>
                      <a:lvl3pPr marL="228600" lvl="2" indent="914400" algn="l" defTabSz="914400" eaLnBrk="0" fontAlgn="b" latinLnBrk="1" hangingPunct="0">
                        <a:lnSpc>
                          <a:spcPct val="90000"/>
                        </a:lnSpc>
                        <a:spcBef>
                          <a:spcPts val="1000"/>
                        </a:spcBef>
                        <a:spcAft>
                          <a:spcPct val="0"/>
                        </a:spcAft>
                        <a:buFont typeface="Arial" panose="020B0604020202020204" charset="-52"/>
                        <a:buNone/>
                        <a:defRPr sz="2000" b="0" i="0" u="sng" kern="1200" baseline="576000">
                          <a:sym typeface="Arial" panose="020B0604020202020204" charset="-52"/>
                        </a:defRPr>
                      </a:lvl3pPr>
                      <a:lvl4pPr marL="228600" lvl="3" indent="1371600" algn="l" defTabSz="914400" eaLnBrk="0"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4pPr>
                      <a:lvl5pPr marL="228600" lvl="4" indent="1828800" algn="l" defTabSz="914400" eaLnBrk="1"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5pPr>
                    </a:lstStyle>
                    <a:p>
                      <a:pPr marL="0" lvl="0" indent="0" eaLnBrk="0" fontAlgn="base" latinLnBrk="0" hangingPunct="0">
                        <a:lnSpc>
                          <a:spcPct val="90000"/>
                        </a:lnSpc>
                        <a:spcBef>
                          <a:spcPts val="1000"/>
                        </a:spcBef>
                        <a:buNone/>
                      </a:pPr>
                      <a:r>
                        <a:rPr lang="en-US" altLang="zh-CN" sz="2000" u="none" dirty="0">
                          <a:latin typeface="微软雅黑" panose="020B0503020204020204" pitchFamily="34" charset="-122"/>
                          <a:ea typeface="微软雅黑" panose="020B0503020204020204" pitchFamily="34" charset="-122"/>
                          <a:sym typeface="微软雅黑" panose="020B0503020204020204" pitchFamily="34" charset="-122"/>
                        </a:rPr>
                        <a:t>10</a:t>
                      </a:r>
                      <a:endParaRPr lang="zh-CN" altLang="en-US" sz="2000" dirty="0">
                        <a:latin typeface="微软雅黑" panose="020B0503020204020204" pitchFamily="34" charset="-122"/>
                        <a:ea typeface="微软雅黑" panose="020B0503020204020204" pitchFamily="34" charset="-122"/>
                        <a:sym typeface="微软雅黑" panose="020B0503020204020204" pitchFamily="34" charset="-122"/>
                      </a:endParaRPr>
                    </a:p>
                  </a:txBody>
                  <a:tcPr anchor="ctr">
                    <a:lnL w="127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228600" lvl="0" indent="-228600" algn="l" defTabSz="914400" eaLnBrk="0" fontAlgn="ctr" latinLnBrk="1" hangingPunct="0">
                        <a:lnSpc>
                          <a:spcPct val="90000"/>
                        </a:lnSpc>
                        <a:spcBef>
                          <a:spcPts val="1000"/>
                        </a:spcBef>
                        <a:spcAft>
                          <a:spcPct val="0"/>
                        </a:spcAft>
                        <a:buFont typeface="Arial" panose="020B0604020202020204" charset="-52"/>
                        <a:buChar char="•"/>
                        <a:defRPr sz="2800" u="sng" kern="1200"/>
                      </a:lvl1pPr>
                      <a:lvl2pPr marL="228600" lvl="1" indent="457200" algn="l" defTabSz="914400" eaLnBrk="0" fontAlgn="ctr" latinLnBrk="1" hangingPunct="0">
                        <a:lnSpc>
                          <a:spcPct val="90000"/>
                        </a:lnSpc>
                        <a:spcBef>
                          <a:spcPts val="1000"/>
                        </a:spcBef>
                        <a:spcAft>
                          <a:spcPct val="0"/>
                        </a:spcAft>
                        <a:buFont typeface="Arial" panose="020B0604020202020204" charset="-52"/>
                        <a:buChar char="•"/>
                        <a:defRPr sz="2400" b="0" i="0" u="sng" kern="1200"/>
                      </a:lvl2pPr>
                      <a:lvl3pPr marL="228600" lvl="2" indent="914400" algn="l" defTabSz="914400" eaLnBrk="0" fontAlgn="b" latinLnBrk="1" hangingPunct="0">
                        <a:lnSpc>
                          <a:spcPct val="90000"/>
                        </a:lnSpc>
                        <a:spcBef>
                          <a:spcPts val="1000"/>
                        </a:spcBef>
                        <a:spcAft>
                          <a:spcPct val="0"/>
                        </a:spcAft>
                        <a:buFont typeface="Arial" panose="020B0604020202020204" charset="-52"/>
                        <a:buNone/>
                        <a:defRPr sz="2000" b="0" i="0" u="sng" kern="1200" baseline="576000">
                          <a:sym typeface="Arial" panose="020B0604020202020204" charset="-52"/>
                        </a:defRPr>
                      </a:lvl3pPr>
                      <a:lvl4pPr marL="228600" lvl="3" indent="1371600" algn="l" defTabSz="914400" eaLnBrk="0"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4pPr>
                      <a:lvl5pPr marL="228600" lvl="4" indent="1828800" algn="l" defTabSz="914400" eaLnBrk="1"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5pPr>
                    </a:lstStyle>
                    <a:p>
                      <a:pPr marL="0" lvl="0" indent="0" eaLnBrk="0" fontAlgn="base" latinLnBrk="0" hangingPunct="0">
                        <a:lnSpc>
                          <a:spcPct val="90000"/>
                        </a:lnSpc>
                        <a:spcBef>
                          <a:spcPts val="1000"/>
                        </a:spcBef>
                        <a:buNone/>
                      </a:pPr>
                      <a:r>
                        <a:rPr lang="en-US" altLang="zh-CN" sz="2000" u="none">
                          <a:latin typeface="微软雅黑" panose="020B0503020204020204" pitchFamily="34" charset="-122"/>
                          <a:ea typeface="微软雅黑" panose="020B0503020204020204" pitchFamily="34" charset="-122"/>
                        </a:rPr>
                        <a:t>80%</a:t>
                      </a:r>
                      <a:endParaRPr lang="zh-CN" altLang="en-US" sz="2000">
                        <a:latin typeface="微软雅黑" panose="020B0503020204020204" pitchFamily="34" charset="-122"/>
                        <a:ea typeface="微软雅黑" panose="020B0503020204020204" pitchFamily="34" charset="-122"/>
                      </a:endParaRPr>
                    </a:p>
                  </a:txBody>
                  <a:tcPr anchor="ctr">
                    <a:lnL w="38100" cap="flat" cmpd="sng">
                      <a:solidFill>
                        <a:srgbClr val="FFFFFF"/>
                      </a:solidFill>
                      <a:prstDash val="solid"/>
                      <a:headEnd type="none" w="med" len="med"/>
                      <a:tailEnd type="none" w="med" len="med"/>
                    </a:lnL>
                    <a:lnR w="381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c>
                  <a:txBody>
                    <a:bodyPr/>
                    <a:lstStyle>
                      <a:lvl1pPr marL="228600" lvl="0" indent="-228600" algn="l" defTabSz="914400" eaLnBrk="0" fontAlgn="ctr" latinLnBrk="1" hangingPunct="0">
                        <a:lnSpc>
                          <a:spcPct val="90000"/>
                        </a:lnSpc>
                        <a:spcBef>
                          <a:spcPts val="1000"/>
                        </a:spcBef>
                        <a:spcAft>
                          <a:spcPct val="0"/>
                        </a:spcAft>
                        <a:buFont typeface="Arial" panose="020B0604020202020204" charset="-52"/>
                        <a:buChar char="•"/>
                        <a:defRPr sz="2800" u="sng" kern="1200"/>
                      </a:lvl1pPr>
                      <a:lvl2pPr marL="228600" lvl="1" indent="457200" algn="l" defTabSz="914400" eaLnBrk="0" fontAlgn="ctr" latinLnBrk="1" hangingPunct="0">
                        <a:lnSpc>
                          <a:spcPct val="90000"/>
                        </a:lnSpc>
                        <a:spcBef>
                          <a:spcPts val="1000"/>
                        </a:spcBef>
                        <a:spcAft>
                          <a:spcPct val="0"/>
                        </a:spcAft>
                        <a:buFont typeface="Arial" panose="020B0604020202020204" charset="-52"/>
                        <a:buChar char="•"/>
                        <a:defRPr sz="2400" b="0" i="0" u="sng" kern="1200"/>
                      </a:lvl2pPr>
                      <a:lvl3pPr marL="228600" lvl="2" indent="914400" algn="l" defTabSz="914400" eaLnBrk="0" fontAlgn="b" latinLnBrk="1" hangingPunct="0">
                        <a:lnSpc>
                          <a:spcPct val="90000"/>
                        </a:lnSpc>
                        <a:spcBef>
                          <a:spcPts val="1000"/>
                        </a:spcBef>
                        <a:spcAft>
                          <a:spcPct val="0"/>
                        </a:spcAft>
                        <a:buFont typeface="Arial" panose="020B0604020202020204" charset="-52"/>
                        <a:buNone/>
                        <a:defRPr sz="2000" b="0" i="0" u="sng" kern="1200" baseline="576000">
                          <a:sym typeface="Arial" panose="020B0604020202020204" charset="-52"/>
                        </a:defRPr>
                      </a:lvl3pPr>
                      <a:lvl4pPr marL="228600" lvl="3" indent="1371600" algn="l" defTabSz="914400" eaLnBrk="0"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4pPr>
                      <a:lvl5pPr marL="228600" lvl="4" indent="1828800" algn="l" defTabSz="914400" eaLnBrk="1" fontAlgn="b" latinLnBrk="1" hangingPunct="0">
                        <a:lnSpc>
                          <a:spcPct val="90000"/>
                        </a:lnSpc>
                        <a:spcBef>
                          <a:spcPts val="1000"/>
                        </a:spcBef>
                        <a:spcAft>
                          <a:spcPct val="0"/>
                        </a:spcAft>
                        <a:buFont typeface="Arial" panose="020B0604020202020204" charset="-52"/>
                        <a:buNone/>
                        <a:defRPr sz="1800" b="0" i="0" u="sng" kern="1200" baseline="576000">
                          <a:latin typeface="Verdana" panose="020B0604030504040204" pitchFamily="34" charset="0"/>
                          <a:sym typeface="Arial" panose="020B0604020202020204" charset="-52"/>
                        </a:defRPr>
                      </a:lvl5pPr>
                    </a:lstStyle>
                    <a:p>
                      <a:pPr marL="0" lvl="0" indent="0" eaLnBrk="0" fontAlgn="base" latinLnBrk="0" hangingPunct="0">
                        <a:lnSpc>
                          <a:spcPct val="90000"/>
                        </a:lnSpc>
                        <a:spcBef>
                          <a:spcPts val="1000"/>
                        </a:spcBef>
                        <a:buNone/>
                      </a:pPr>
                      <a:r>
                        <a:rPr lang="en-US" altLang="zh-CN" sz="2000" u="none" dirty="0">
                          <a:solidFill>
                            <a:srgbClr val="FF0000"/>
                          </a:solidFill>
                          <a:latin typeface="微软雅黑" panose="020B0503020204020204" pitchFamily="34" charset="-122"/>
                          <a:ea typeface="微软雅黑" panose="020B0503020204020204" pitchFamily="34" charset="-122"/>
                        </a:rPr>
                        <a:t>x.xx%</a:t>
                      </a:r>
                      <a:endParaRPr lang="en-US" altLang="zh-CN" sz="2000" u="none" dirty="0">
                        <a:solidFill>
                          <a:srgbClr val="FF0000"/>
                        </a:solidFill>
                        <a:latin typeface="微软雅黑" panose="020B0503020204020204" pitchFamily="34" charset="-122"/>
                        <a:ea typeface="微软雅黑" panose="020B0503020204020204" pitchFamily="34" charset="-122"/>
                      </a:endParaRPr>
                    </a:p>
                  </a:txBody>
                  <a:tcPr anchor="ctr">
                    <a:lnL w="381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D0D8E8">
                        <a:alpha val="100000"/>
                      </a:srgbClr>
                    </a:solidFill>
                  </a:tcPr>
                </a:tc>
              </a:tr>
            </a:tbl>
          </a:graphicData>
        </a:graphic>
      </p:graphicFrame>
      <p:grpSp>
        <p:nvGrpSpPr>
          <p:cNvPr id="13338" name="组合 31"/>
          <p:cNvGrpSpPr/>
          <p:nvPr/>
        </p:nvGrpSpPr>
        <p:grpSpPr>
          <a:xfrm>
            <a:off x="0" y="134938"/>
            <a:ext cx="5441950" cy="538162"/>
            <a:chOff x="0" y="0"/>
            <a:chExt cx="5441244" cy="538162"/>
          </a:xfrm>
        </p:grpSpPr>
        <p:sp>
          <p:nvSpPr>
            <p:cNvPr id="13339"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3340"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3341" name="文本框 1"/>
            <p:cNvSpPr txBox="1"/>
            <p:nvPr/>
          </p:nvSpPr>
          <p:spPr>
            <a:xfrm>
              <a:off x="777875" y="52387"/>
              <a:ext cx="4663369" cy="46166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保障方案</a:t>
              </a:r>
              <a:endParaRPr lang="zh-CN" altLang="en-US" sz="2400" b="1" dirty="0">
                <a:solidFill>
                  <a:srgbClr val="000000"/>
                </a:solidFill>
                <a:latin typeface="微软雅黑" panose="020B0503020204020204" pitchFamily="34" charset="-122"/>
                <a:ea typeface="微软雅黑" panose="020B0503020204020204" pitchFamily="34" charset="-122"/>
              </a:endParaRPr>
            </a:p>
          </p:txBody>
        </p:sp>
      </p:grpSp>
      <p:pic>
        <p:nvPicPr>
          <p:cNvPr id="13342" name="图片 16"/>
          <p:cNvPicPr>
            <a:picLocks noChangeAspect="1"/>
          </p:cNvPicPr>
          <p:nvPr/>
        </p:nvPicPr>
        <p:blipFill>
          <a:blip r:embed="rId1"/>
          <a:stretch>
            <a:fillRect/>
          </a:stretch>
        </p:blipFill>
        <p:spPr>
          <a:xfrm>
            <a:off x="11420475" y="6105525"/>
            <a:ext cx="854075" cy="8540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blinds(horizontal)">
                                      <p:cBhvr>
                                        <p:cTn id="7" dur="500"/>
                                        <p:tgtEl>
                                          <p:spTgt spid="13322"/>
                                        </p:tgtEl>
                                      </p:cBhvr>
                                    </p:animEffect>
                                  </p:childTnLst>
                                </p:cTn>
                              </p:par>
                              <p:par>
                                <p:cTn id="8" presetID="3" presetClass="entr" presetSubtype="10" fill="hold" nodeType="withEffect">
                                  <p:stCondLst>
                                    <p:cond delay="0"/>
                                  </p:stCondLst>
                                  <p:childTnLst>
                                    <p:set>
                                      <p:cBhvr>
                                        <p:cTn id="9" dur="1" fill="hold">
                                          <p:stCondLst>
                                            <p:cond delay="0"/>
                                          </p:stCondLst>
                                        </p:cTn>
                                        <p:tgtEl>
                                          <p:spTgt spid="13323">
                                            <p:txEl>
                                              <p:charRg st="0" end="19"/>
                                            </p:txEl>
                                          </p:spTgt>
                                        </p:tgtEl>
                                        <p:attrNameLst>
                                          <p:attrName>style.visibility</p:attrName>
                                        </p:attrNameLst>
                                      </p:cBhvr>
                                      <p:to>
                                        <p:strVal val="visible"/>
                                      </p:to>
                                    </p:set>
                                    <p:animEffect transition="in" filter="blinds(horizontal)">
                                      <p:cBhvr>
                                        <p:cTn id="10" dur="500"/>
                                        <p:tgtEl>
                                          <p:spTgt spid="13323">
                                            <p:txEl>
                                              <p:charRg st="0" end="1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3321"/>
                                        </p:tgtEl>
                                        <p:attrNameLst>
                                          <p:attrName>style.visibility</p:attrName>
                                        </p:attrNameLst>
                                      </p:cBhvr>
                                      <p:to>
                                        <p:strVal val="visible"/>
                                      </p:to>
                                    </p:set>
                                    <p:animEffect transition="in" filter="blinds(horizontal)">
                                      <p:cBhvr>
                                        <p:cTn id="15" dur="500"/>
                                        <p:tgtEl>
                                          <p:spTgt spid="1332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3314"/>
                                        </p:tgtEl>
                                        <p:attrNameLst>
                                          <p:attrName>style.visibility</p:attrName>
                                        </p:attrNameLst>
                                      </p:cBhvr>
                                      <p:to>
                                        <p:strVal val="visible"/>
                                      </p:to>
                                    </p:set>
                                    <p:animEffect transition="in" filter="blinds(horizontal)">
                                      <p:cBhvr>
                                        <p:cTn id="20" dur="500"/>
                                        <p:tgtEl>
                                          <p:spTgt spid="13314"/>
                                        </p:tgtEl>
                                      </p:cBhvr>
                                    </p:animEffect>
                                  </p:childTnLst>
                                </p:cTn>
                              </p:par>
                              <p:par>
                                <p:cTn id="21" presetID="3" presetClass="entr" presetSubtype="10" fill="hold" nodeType="withEffect">
                                  <p:stCondLst>
                                    <p:cond delay="0"/>
                                  </p:stCondLst>
                                  <p:childTnLst>
                                    <p:set>
                                      <p:cBhvr>
                                        <p:cTn id="22" dur="1" fill="hold">
                                          <p:stCondLst>
                                            <p:cond delay="0"/>
                                          </p:stCondLst>
                                        </p:cTn>
                                        <p:tgtEl>
                                          <p:spTgt spid="13315">
                                            <p:txEl>
                                              <p:charRg st="0" end="11"/>
                                            </p:txEl>
                                          </p:spTgt>
                                        </p:tgtEl>
                                        <p:attrNameLst>
                                          <p:attrName>style.visibility</p:attrName>
                                        </p:attrNameLst>
                                      </p:cBhvr>
                                      <p:to>
                                        <p:strVal val="visible"/>
                                      </p:to>
                                    </p:set>
                                    <p:animEffect transition="in" filter="blinds(horizontal)">
                                      <p:cBhvr>
                                        <p:cTn id="23" dur="500"/>
                                        <p:tgtEl>
                                          <p:spTgt spid="13315">
                                            <p:txEl>
                                              <p:charRg st="0"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316"/>
                                        </p:tgtEl>
                                        <p:attrNameLst>
                                          <p:attrName>style.visibility</p:attrName>
                                        </p:attrNameLst>
                                      </p:cBhvr>
                                      <p:to>
                                        <p:strVal val="visible"/>
                                      </p:to>
                                    </p:set>
                                    <p:animEffect transition="in" filter="blinds(horizontal)">
                                      <p:cBhvr>
                                        <p:cTn id="28" dur="500"/>
                                        <p:tgtEl>
                                          <p:spTgt spid="13316"/>
                                        </p:tgtEl>
                                      </p:cBhvr>
                                    </p:animEffect>
                                  </p:childTnLst>
                                </p:cTn>
                              </p:par>
                              <p:par>
                                <p:cTn id="29" presetID="3" presetClass="entr" presetSubtype="10" fill="hold" nodeType="withEffect">
                                  <p:stCondLst>
                                    <p:cond delay="0"/>
                                  </p:stCondLst>
                                  <p:childTnLst>
                                    <p:set>
                                      <p:cBhvr>
                                        <p:cTn id="30" dur="1" fill="hold">
                                          <p:stCondLst>
                                            <p:cond delay="0"/>
                                          </p:stCondLst>
                                        </p:cTn>
                                        <p:tgtEl>
                                          <p:spTgt spid="13317"/>
                                        </p:tgtEl>
                                        <p:attrNameLst>
                                          <p:attrName>style.visibility</p:attrName>
                                        </p:attrNameLst>
                                      </p:cBhvr>
                                      <p:to>
                                        <p:strVal val="visible"/>
                                      </p:to>
                                    </p:set>
                                    <p:animEffect transition="in" filter="blinds(horizontal)">
                                      <p:cBhvr>
                                        <p:cTn id="31" dur="500"/>
                                        <p:tgtEl>
                                          <p:spTgt spid="13317"/>
                                        </p:tgtEl>
                                      </p:cBhvr>
                                    </p:animEffect>
                                  </p:childTnLst>
                                </p:cTn>
                              </p:par>
                              <p:par>
                                <p:cTn id="32" presetID="3" presetClass="entr" presetSubtype="10" fill="hold" nodeType="withEffect">
                                  <p:stCondLst>
                                    <p:cond delay="0"/>
                                  </p:stCondLst>
                                  <p:childTnLst>
                                    <p:set>
                                      <p:cBhvr>
                                        <p:cTn id="33" dur="1" fill="hold">
                                          <p:stCondLst>
                                            <p:cond delay="0"/>
                                          </p:stCondLst>
                                        </p:cTn>
                                        <p:tgtEl>
                                          <p:spTgt spid="13318">
                                            <p:txEl>
                                              <p:charRg st="0" end="6"/>
                                            </p:txEl>
                                          </p:spTgt>
                                        </p:tgtEl>
                                        <p:attrNameLst>
                                          <p:attrName>style.visibility</p:attrName>
                                        </p:attrNameLst>
                                      </p:cBhvr>
                                      <p:to>
                                        <p:strVal val="visible"/>
                                      </p:to>
                                    </p:set>
                                    <p:animEffect transition="in" filter="blinds(horizontal)">
                                      <p:cBhvr>
                                        <p:cTn id="34" dur="500"/>
                                        <p:tgtEl>
                                          <p:spTgt spid="13318">
                                            <p:txEl>
                                              <p:charRg st="0" end="6"/>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3318">
                                            <p:txEl>
                                              <p:charRg st="6" end="19"/>
                                            </p:txEl>
                                          </p:spTgt>
                                        </p:tgtEl>
                                        <p:attrNameLst>
                                          <p:attrName>style.visibility</p:attrName>
                                        </p:attrNameLst>
                                      </p:cBhvr>
                                      <p:to>
                                        <p:strVal val="visible"/>
                                      </p:to>
                                    </p:set>
                                    <p:animEffect transition="in" filter="blinds(horizontal)">
                                      <p:cBhvr>
                                        <p:cTn id="37" dur="500"/>
                                        <p:tgtEl>
                                          <p:spTgt spid="13318">
                                            <p:txEl>
                                              <p:charRg st="6" end="1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319"/>
                                        </p:tgtEl>
                                        <p:attrNameLst>
                                          <p:attrName>style.visibility</p:attrName>
                                        </p:attrNameLst>
                                      </p:cBhvr>
                                      <p:to>
                                        <p:strVal val="visible"/>
                                      </p:to>
                                    </p:set>
                                    <p:animEffect transition="in" filter="blinds(horizontal)">
                                      <p:cBhvr>
                                        <p:cTn id="42" dur="500"/>
                                        <p:tgtEl>
                                          <p:spTgt spid="13319"/>
                                        </p:tgtEl>
                                      </p:cBhvr>
                                    </p:animEffect>
                                  </p:childTnLst>
                                </p:cTn>
                              </p:par>
                              <p:par>
                                <p:cTn id="43" presetID="3" presetClass="entr" presetSubtype="10" fill="hold" nodeType="withEffect">
                                  <p:stCondLst>
                                    <p:cond delay="0"/>
                                  </p:stCondLst>
                                  <p:childTnLst>
                                    <p:set>
                                      <p:cBhvr>
                                        <p:cTn id="44" dur="1" fill="hold">
                                          <p:stCondLst>
                                            <p:cond delay="0"/>
                                          </p:stCondLst>
                                        </p:cTn>
                                        <p:tgtEl>
                                          <p:spTgt spid="13324"/>
                                        </p:tgtEl>
                                        <p:attrNameLst>
                                          <p:attrName>style.visibility</p:attrName>
                                        </p:attrNameLst>
                                      </p:cBhvr>
                                      <p:to>
                                        <p:strVal val="visible"/>
                                      </p:to>
                                    </p:set>
                                    <p:animEffect transition="in" filter="blinds(horizontal)">
                                      <p:cBhvr>
                                        <p:cTn id="45"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987425" y="965200"/>
            <a:ext cx="10866438" cy="4707890"/>
          </a:xfrm>
          <a:prstGeom prst="rect">
            <a:avLst/>
          </a:prstGeom>
          <a:solidFill>
            <a:srgbClr val="F2F2F2"/>
          </a:solidFill>
          <a:ln w="9525">
            <a:noFill/>
          </a:ln>
        </p:spPr>
        <p:txBody>
          <a:bodyPr anchor="t">
            <a:spAutoFit/>
          </a:bodyPr>
          <a:p>
            <a:pPr eaLnBrk="0" hangingPunct="0"/>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基本案情</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被保险人于2020年4月19日至21日向阿联酋买方MASEERA TRADING (L.L.C) 出运两票货物（柠檬），实际发票金额为USD48,000.00，实际支付方式为20%预付款+50%货款OA8天+30%货款OA22天。因买方收货后拖欠货款，被保险人于2020年6月19日向我公司索赔，索赔金额为USD14,528.00</a:t>
            </a:r>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理赔勘查</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公司发函介入调查，买方称货物存在质量问题，并提供照片。对此，被保险人抗辩买方未提供第三方检测机构出具的检测报告。针对被保险人抗辩，买方表示被保险人未告知需要提供检测报告，而被保险人反馈该事项明确约定在合同中。</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定损核赔</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公司经审理后认为，本案贸易真实、单证齐全、限额有效，致损原因为买方拖欠，属我公司保险责任。买方未书面确认债务，我公司在被保险人提供《保证函》的前提下进行定损核赔。我公司核定损失金额为USD48,000.00-USD33,472.00（买方已付款）=USD14,528.00。考虑到本案贸易关系属实，但存在贸易纠纷，本案拟在保单约定赔偿比例（70%）基础上进一步降至50%一次性赔付结案，计算公式如下：USD14,528.00×50%=USD7,264.00。</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38" name="图片 36"/>
          <p:cNvPicPr>
            <a:picLocks noChangeAspect="1"/>
          </p:cNvPicPr>
          <p:nvPr/>
        </p:nvPicPr>
        <p:blipFill>
          <a:blip r:embed="rId1"/>
          <a:stretch>
            <a:fillRect/>
          </a:stretch>
        </p:blipFill>
        <p:spPr>
          <a:xfrm>
            <a:off x="11383963" y="6008688"/>
            <a:ext cx="854075" cy="854075"/>
          </a:xfrm>
          <a:prstGeom prst="rect">
            <a:avLst/>
          </a:prstGeom>
          <a:noFill/>
          <a:ln w="9525">
            <a:noFill/>
          </a:ln>
        </p:spPr>
      </p:pic>
      <p:grpSp>
        <p:nvGrpSpPr>
          <p:cNvPr id="14339" name="组合 31"/>
          <p:cNvGrpSpPr/>
          <p:nvPr/>
        </p:nvGrpSpPr>
        <p:grpSpPr>
          <a:xfrm>
            <a:off x="15875" y="134938"/>
            <a:ext cx="5441950" cy="538162"/>
            <a:chOff x="0" y="0"/>
            <a:chExt cx="5441244" cy="538162"/>
          </a:xfrm>
        </p:grpSpPr>
        <p:sp>
          <p:nvSpPr>
            <p:cNvPr id="14340"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1"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2" name="文本框 1"/>
            <p:cNvSpPr txBox="1"/>
            <p:nvPr/>
          </p:nvSpPr>
          <p:spPr>
            <a:xfrm>
              <a:off x="777875" y="52387"/>
              <a:ext cx="4663369" cy="46037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理赔案例</a:t>
              </a:r>
              <a:r>
                <a:rPr lang="en-US" altLang="zh-CN" sz="2400" b="1" dirty="0">
                  <a:solidFill>
                    <a:srgbClr val="000000"/>
                  </a:solidFill>
                  <a:latin typeface="微软雅黑" panose="020B0503020204020204" pitchFamily="34" charset="-122"/>
                  <a:ea typeface="微软雅黑" panose="020B0503020204020204" pitchFamily="34" charset="-122"/>
                </a:rPr>
                <a:t>1</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filter="diamond(in)">
                                      <p:cBhvr>
                                        <p:cTn id="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矩形 1"/>
          <p:cNvSpPr/>
          <p:nvPr/>
        </p:nvSpPr>
        <p:spPr>
          <a:xfrm>
            <a:off x="987425" y="965200"/>
            <a:ext cx="10866438" cy="5939155"/>
          </a:xfrm>
          <a:prstGeom prst="rect">
            <a:avLst/>
          </a:prstGeom>
          <a:solidFill>
            <a:srgbClr val="F2F2F2"/>
          </a:solidFill>
          <a:ln w="9525">
            <a:noFill/>
          </a:ln>
        </p:spPr>
        <p:txBody>
          <a:bodyPr anchor="t">
            <a:spAutoFit/>
          </a:bodyPr>
          <a:p>
            <a:pPr eaLnBrk="0" hangingPunct="0"/>
            <a:r>
              <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一、</a:t>
            </a:r>
            <a:r>
              <a:rPr lang="zh-CN" altLang="en-US"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基本案情</a:t>
            </a:r>
            <a:endParaRPr lang="zh-CN" altLang="en-US"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被保险人于2020年4月12日向沙特阿拉伯买方MUBARAK SAAD OBEID AL DOSSARI出运一票货物（柠檬），实际发票金额为USD23,545.00，实际支付方式为提单日后30天。因买方收货后拖欠货款，被保险人于2020年6月19日向我公司索赔，索赔金额为USD23,545.00。</a:t>
            </a:r>
            <a:endParaRPr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二、</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理赔勘查</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我公司发函介入调查，买方逃避追讨。</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三、</a:t>
            </a:r>
            <a:r>
              <a:rPr lang="zh-CN" sz="2000"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定损核赔</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eaLnBrk="0" hangingPunct="0"/>
            <a:r>
              <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我公司经审理后认为，本案贸易真实、单证齐全、限额有效，致损原因为买方拖欠，属我公司保险责任。买方未书面确认债务，我公司在被保险人提供《保证函》的前提下进行定损核赔。我公司核定损失金额为USD23,545.00。根据被保险人提供的资料，买方曾提出货物存在质量问题，并提供了第三方检测报告，报告显示货损率32%，损失金额USD7,534.40。对此，被保险人作出如下抗辩：1、买方未提供卸集装箱的视频及图片，无法确认货物到港时的状态；2、检测报告中的图片无法体现货损的真实状况；3、农产品运输有货损属正常现象；4、发出货物均为检验合格的产品，并提供植物检疫证书；5、中东地区近期柠檬出口出现爆发式增长，远超过实际需求量，市场价格波动大，故进口商存在以各种理由拒收货物或强行要求降价的情况。考虑到本案贸易关系属实，但存在贸易纠纷，且买方逃避我公司追讨，本案拟对债务金额清晰部分定损核赔。我公司核定损失金额为：USD23,545.00-USD7,534.40（货损）=USD16,010.60，因损失金额低于被保险人索赔金额，按孰低原则，拟以核定损失金额作为赔付基数，按保单约定赔偿比例（70%）进行赔付，计算公式如下：USD16,010.60×70%=USD11,207.42。</a:t>
            </a:r>
            <a:endParaRPr lang="zh-CN" sz="20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14338" name="图片 36"/>
          <p:cNvPicPr>
            <a:picLocks noChangeAspect="1"/>
          </p:cNvPicPr>
          <p:nvPr/>
        </p:nvPicPr>
        <p:blipFill>
          <a:blip r:embed="rId1"/>
          <a:stretch>
            <a:fillRect/>
          </a:stretch>
        </p:blipFill>
        <p:spPr>
          <a:xfrm>
            <a:off x="11383963" y="6008688"/>
            <a:ext cx="854075" cy="854075"/>
          </a:xfrm>
          <a:prstGeom prst="rect">
            <a:avLst/>
          </a:prstGeom>
          <a:noFill/>
          <a:ln w="9525">
            <a:noFill/>
          </a:ln>
        </p:spPr>
      </p:pic>
      <p:grpSp>
        <p:nvGrpSpPr>
          <p:cNvPr id="14339" name="组合 31"/>
          <p:cNvGrpSpPr/>
          <p:nvPr/>
        </p:nvGrpSpPr>
        <p:grpSpPr>
          <a:xfrm>
            <a:off x="15875" y="134938"/>
            <a:ext cx="5441950" cy="538162"/>
            <a:chOff x="0" y="0"/>
            <a:chExt cx="5441244" cy="538162"/>
          </a:xfrm>
        </p:grpSpPr>
        <p:sp>
          <p:nvSpPr>
            <p:cNvPr id="14340" name="矩形 16"/>
            <p:cNvSpPr/>
            <p:nvPr/>
          </p:nvSpPr>
          <p:spPr>
            <a:xfrm>
              <a:off x="0" y="0"/>
              <a:ext cx="503238"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1" name="矩形 7"/>
            <p:cNvSpPr/>
            <p:nvPr/>
          </p:nvSpPr>
          <p:spPr>
            <a:xfrm>
              <a:off x="563563" y="0"/>
              <a:ext cx="152400" cy="538162"/>
            </a:xfrm>
            <a:prstGeom prst="rect">
              <a:avLst/>
            </a:prstGeom>
            <a:gradFill rotWithShape="1">
              <a:gsLst>
                <a:gs pos="0">
                  <a:srgbClr val="004FA0">
                    <a:alpha val="100000"/>
                  </a:srgbClr>
                </a:gs>
                <a:gs pos="100000">
                  <a:srgbClr val="004FA0">
                    <a:alpha val="100000"/>
                  </a:srgbClr>
                </a:gs>
                <a:gs pos="100000">
                  <a:srgbClr val="004FA0">
                    <a:alpha val="100000"/>
                  </a:srgbClr>
                </a:gs>
                <a:gs pos="100000">
                  <a:srgbClr val="004FA0">
                    <a:alpha val="100000"/>
                  </a:srgbClr>
                </a:gs>
              </a:gsLst>
              <a:lin ang="0" scaled="1"/>
              <a:tileRect/>
            </a:gradFill>
            <a:ln w="9525">
              <a:noFill/>
            </a:ln>
          </p:spPr>
          <p:txBody>
            <a:bodyPr anchor="ctr"/>
            <a:p>
              <a:pPr algn="ctr"/>
              <a:endParaRPr lang="zh-CN" altLang="en-US" dirty="0">
                <a:solidFill>
                  <a:srgbClr val="F0564E"/>
                </a:solidFill>
                <a:latin typeface="Calibri" panose="020F0502020204030204" pitchFamily="34" charset="0"/>
                <a:ea typeface="宋体" panose="02010600030101010101" pitchFamily="2" charset="-122"/>
              </a:endParaRPr>
            </a:p>
          </p:txBody>
        </p:sp>
        <p:sp>
          <p:nvSpPr>
            <p:cNvPr id="14342" name="文本框 1"/>
            <p:cNvSpPr txBox="1"/>
            <p:nvPr/>
          </p:nvSpPr>
          <p:spPr>
            <a:xfrm>
              <a:off x="777875" y="52387"/>
              <a:ext cx="4663369" cy="460375"/>
            </a:xfrm>
            <a:prstGeom prst="rect">
              <a:avLst/>
            </a:prstGeom>
            <a:noFill/>
            <a:ln w="9525">
              <a:noFill/>
            </a:ln>
          </p:spPr>
          <p:txBody>
            <a:bodyPr anchor="t">
              <a:spAutoFit/>
            </a:bodyPr>
            <a:p>
              <a:r>
                <a:rPr lang="zh-CN" altLang="en-US" sz="2400" b="1" dirty="0">
                  <a:solidFill>
                    <a:srgbClr val="000000"/>
                  </a:solidFill>
                  <a:latin typeface="微软雅黑" panose="020B0503020204020204" pitchFamily="34" charset="-122"/>
                  <a:ea typeface="微软雅黑" panose="020B0503020204020204" pitchFamily="34" charset="-122"/>
                </a:rPr>
                <a:t>理赔案例</a:t>
              </a:r>
              <a:r>
                <a:rPr lang="en-US" altLang="zh-CN" sz="2400" b="1" dirty="0">
                  <a:solidFill>
                    <a:srgbClr val="000000"/>
                  </a:solidFill>
                  <a:latin typeface="微软雅黑" panose="020B0503020204020204" pitchFamily="34" charset="-122"/>
                  <a:ea typeface="微软雅黑" panose="020B0503020204020204" pitchFamily="34" charset="-122"/>
                </a:rPr>
                <a:t>2</a:t>
              </a:r>
              <a:endParaRPr lang="en-US" altLang="zh-CN" sz="2400" b="1"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filter="diamond(in)">
                                      <p:cBhvr>
                                        <p:cTn id="7" dur="20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ldLvl="0" animBg="1"/>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3270</Words>
  <Application>WPS 演示</Application>
  <PresentationFormat/>
  <Paragraphs>161</Paragraphs>
  <Slides>12</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12</vt:i4>
      </vt:variant>
    </vt:vector>
  </HeadingPairs>
  <TitlesOfParts>
    <vt:vector size="23" baseType="lpstr">
      <vt:lpstr>Arial</vt:lpstr>
      <vt:lpstr>宋体</vt:lpstr>
      <vt:lpstr>Wingdings</vt:lpstr>
      <vt:lpstr>等线</vt:lpstr>
      <vt:lpstr>Verdana</vt:lpstr>
      <vt:lpstr>微软雅黑</vt:lpstr>
      <vt:lpstr>Calibri</vt:lpstr>
      <vt:lpstr>黑体</vt:lpstr>
      <vt:lpstr>Arial</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牛振东</dc:creator>
  <cp:lastModifiedBy>lenovo</cp:lastModifiedBy>
  <cp:revision>585</cp:revision>
  <dcterms:created xsi:type="dcterms:W3CDTF">2016-08-24T08:37:00Z</dcterms:created>
  <dcterms:modified xsi:type="dcterms:W3CDTF">2021-06-08T09:12:53Z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ies>
</file>