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522" r:id="rId3"/>
    <p:sldId id="406" r:id="rId4"/>
    <p:sldId id="526" r:id="rId5"/>
    <p:sldId id="760" r:id="rId6"/>
    <p:sldId id="525" r:id="rId7"/>
    <p:sldId id="667" r:id="rId8"/>
    <p:sldId id="789" r:id="rId9"/>
    <p:sldId id="790" r:id="rId10"/>
    <p:sldId id="802" r:id="rId11"/>
    <p:sldId id="670" r:id="rId12"/>
    <p:sldId id="669" r:id="rId13"/>
    <p:sldId id="745" r:id="rId14"/>
    <p:sldId id="795" r:id="rId15"/>
    <p:sldId id="794" r:id="rId16"/>
    <p:sldId id="814" r:id="rId17"/>
    <p:sldId id="604" r:id="rId18"/>
    <p:sldId id="821" r:id="rId19"/>
    <p:sldId id="818" r:id="rId20"/>
    <p:sldId id="819" r:id="rId21"/>
    <p:sldId id="541" r:id="rId22"/>
    <p:sldId id="714" r:id="rId23"/>
  </p:sldIdLst>
  <p:sldSz cx="1219708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charset="-122"/>
      <a:buNone/>
      <a:defRPr kern="1200" baseline="0">
        <a:solidFill>
          <a:schemeClr val="tx1"/>
        </a:solidFill>
        <a:latin typeface="Arial" panose="020B0604020202020204" charset="-122"/>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95A3C6"/>
    <a:srgbClr val="160B11"/>
    <a:srgbClr val="F9FBFA"/>
    <a:srgbClr val="E41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38" y="-102"/>
      </p:cViewPr>
      <p:guideLst>
        <p:guide pos="3728"/>
        <p:guide orient="horz" pos="2217"/>
      </p:guideLst>
    </p:cSldViewPr>
  </p:slide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Rectangle 2"/>
          <p:cNvSpPr>
            <a:spLocks noGrp="1"/>
          </p:cNvSpPr>
          <p:nvPr>
            <p:ph type="hdr" sz="quarter"/>
          </p:nvPr>
        </p:nvSpPr>
        <p:spPr>
          <a:xfrm>
            <a:off x="0" y="0"/>
            <a:ext cx="2971800" cy="457200"/>
          </a:xfrm>
          <a:prstGeom prst="rect">
            <a:avLst/>
          </a:prstGeom>
          <a:noFill/>
          <a:ln w="9525">
            <a:noFill/>
          </a:ln>
        </p:spPr>
        <p:txBody>
          <a:bodyPr wrap="square" anchor="t"/>
          <a:p>
            <a:pPr lvl="0" indent="0" eaLnBrk="0" hangingPunct="0"/>
            <a:endParaRPr lang="zh-CN" altLang="en-US" dirty="0"/>
          </a:p>
        </p:txBody>
      </p:sp>
      <p:sp>
        <p:nvSpPr>
          <p:cNvPr id="2051" name="Rectangle 3"/>
          <p:cNvSpPr>
            <a:spLocks noGrp="1"/>
          </p:cNvSpPr>
          <p:nvPr>
            <p:ph type="dt"/>
          </p:nvPr>
        </p:nvSpPr>
        <p:spPr>
          <a:xfrm>
            <a:off x="3884613" y="0"/>
            <a:ext cx="2971800" cy="457200"/>
          </a:xfrm>
          <a:prstGeom prst="rect">
            <a:avLst/>
          </a:prstGeom>
          <a:noFill/>
          <a:ln w="9525">
            <a:noFill/>
          </a:ln>
        </p:spPr>
        <p:txBody>
          <a:bodyPr wrap="square" anchor="t"/>
          <a:p>
            <a:pPr lvl="0" indent="0" algn="r" eaLnBrk="0" hangingPunct="0"/>
            <a:fld id="{BB962C8B-B14F-4D97-AF65-F5344CB8AC3E}" type="datetime1">
              <a:rPr lang="zh-CN" altLang="en-US" dirty="0"/>
            </a:fld>
            <a:endParaRPr lang="zh-CN" altLang="en-US" sz="1200" dirty="0"/>
          </a:p>
        </p:txBody>
      </p:sp>
      <p:sp>
        <p:nvSpPr>
          <p:cNvPr id="2052" name="Rectangle 4"/>
          <p:cNvSpPr>
            <a:spLocks noGrp="1" noRot="1" noChangeAspect="1"/>
          </p:cNvSpPr>
          <p:nvPr>
            <p:ph type="sldImg"/>
          </p:nvPr>
        </p:nvSpPr>
        <p:spPr>
          <a:xfrm>
            <a:off x="1143000" y="685800"/>
            <a:ext cx="4572000" cy="3429000"/>
          </a:xfrm>
          <a:prstGeom prst="rect">
            <a:avLst/>
          </a:prstGeom>
          <a:noFill/>
          <a:ln w="9525">
            <a:noFill/>
          </a:ln>
        </p:spPr>
      </p:sp>
      <p:sp>
        <p:nvSpPr>
          <p:cNvPr id="2053" name="Rectangle 5"/>
          <p:cNvSpPr>
            <a:spLocks noGrp="1" noRot="1" noChangeAspect="1"/>
          </p:cNvSpPr>
          <p:nvPr/>
        </p:nvSpPr>
        <p:spPr>
          <a:xfrm>
            <a:off x="685800" y="4343400"/>
            <a:ext cx="5486400" cy="4114800"/>
          </a:xfrm>
          <a:prstGeom prst="rect">
            <a:avLst/>
          </a:prstGeom>
          <a:noFill/>
          <a:ln w="9525">
            <a:noFill/>
          </a:ln>
        </p:spPr>
        <p:txBody>
          <a:bodyPr wrap="square" anchor="ctr"/>
          <a:p>
            <a:pPr lvl="0" indent="0"/>
            <a:r>
              <a:rPr lang="zh-CN" altLang="en-US" dirty="0">
                <a:solidFill>
                  <a:srgbClr val="080808"/>
                </a:solidFill>
              </a:rPr>
              <a:t>单击此处编辑母版文本样式</a:t>
            </a:r>
            <a:endParaRPr lang="zh-CN" altLang="en-US" dirty="0">
              <a:solidFill>
                <a:srgbClr val="080808"/>
              </a:solidFill>
            </a:endParaRPr>
          </a:p>
          <a:p>
            <a:pPr marL="0" lvl="1" indent="0"/>
            <a:r>
              <a:rPr lang="zh-CN" altLang="en-US" dirty="0">
                <a:solidFill>
                  <a:srgbClr val="080808"/>
                </a:solidFill>
              </a:rPr>
              <a:t>第二级</a:t>
            </a:r>
            <a:endParaRPr lang="zh-CN" altLang="en-US" dirty="0">
              <a:solidFill>
                <a:srgbClr val="080808"/>
              </a:solidFill>
            </a:endParaRPr>
          </a:p>
          <a:p>
            <a:pPr marL="0" lvl="2" indent="0"/>
            <a:r>
              <a:rPr lang="zh-CN" altLang="en-US" dirty="0">
                <a:solidFill>
                  <a:srgbClr val="080808"/>
                </a:solidFill>
              </a:rPr>
              <a:t>第三级</a:t>
            </a:r>
            <a:endParaRPr lang="zh-CN" altLang="en-US" dirty="0">
              <a:solidFill>
                <a:srgbClr val="080808"/>
              </a:solidFill>
            </a:endParaRPr>
          </a:p>
          <a:p>
            <a:pPr marL="0" lvl="3" indent="0"/>
            <a:r>
              <a:rPr lang="zh-CN" altLang="en-US" dirty="0">
                <a:solidFill>
                  <a:srgbClr val="080808"/>
                </a:solidFill>
              </a:rPr>
              <a:t>第四级</a:t>
            </a:r>
            <a:endParaRPr lang="zh-CN" altLang="en-US" dirty="0">
              <a:solidFill>
                <a:srgbClr val="080808"/>
              </a:solidFill>
            </a:endParaRPr>
          </a:p>
          <a:p>
            <a:pPr marL="0" lvl="4" indent="0"/>
            <a:r>
              <a:rPr lang="zh-CN" altLang="en-US" dirty="0">
                <a:solidFill>
                  <a:srgbClr val="080808"/>
                </a:solidFill>
              </a:rPr>
              <a:t>第五级</a:t>
            </a:r>
            <a:endParaRPr lang="zh-CN" altLang="en-US" dirty="0">
              <a:solidFill>
                <a:srgbClr val="080808"/>
              </a:solidFill>
            </a:endParaRPr>
          </a:p>
        </p:txBody>
      </p:sp>
      <p:sp>
        <p:nvSpPr>
          <p:cNvPr id="2054" name="Rectangle 6"/>
          <p:cNvSpPr>
            <a:spLocks noGrp="1"/>
          </p:cNvSpPr>
          <p:nvPr>
            <p:ph type="ftr" sz="quarter"/>
          </p:nvPr>
        </p:nvSpPr>
        <p:spPr>
          <a:xfrm>
            <a:off x="0" y="8685213"/>
            <a:ext cx="2971800" cy="457200"/>
          </a:xfrm>
          <a:prstGeom prst="rect">
            <a:avLst/>
          </a:prstGeom>
          <a:noFill/>
          <a:ln w="9525">
            <a:noFill/>
          </a:ln>
        </p:spPr>
        <p:txBody>
          <a:bodyPr wrap="square" anchor="b"/>
          <a:p>
            <a:pPr lvl="0" indent="0" eaLnBrk="0" hangingPunct="0"/>
            <a:endParaRPr lang="zh-CN" altLang="en-US" sz="1200" dirty="0"/>
          </a:p>
        </p:txBody>
      </p:sp>
      <p:sp>
        <p:nvSpPr>
          <p:cNvPr id="2055" name="Rectangle 7"/>
          <p:cNvSpPr>
            <a:spLocks noGrp="1"/>
          </p:cNvSpPr>
          <p:nvPr>
            <p:ph type="sldNum" sz="quarter"/>
          </p:nvPr>
        </p:nvSpPr>
        <p:spPr>
          <a:xfrm>
            <a:off x="3884613" y="8685213"/>
            <a:ext cx="2971800" cy="457200"/>
          </a:xfrm>
          <a:prstGeom prst="rect">
            <a:avLst/>
          </a:prstGeom>
          <a:noFill/>
          <a:ln w="9525">
            <a:noFill/>
          </a:ln>
        </p:spPr>
        <p:txBody>
          <a:bodyPr wrap="square" anchor="b"/>
          <a:p>
            <a:pPr lvl="0" indent="0" algn="r" eaLnBrk="0" hangingPunct="0"/>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0" eaLnBrk="1" fontAlgn="base" latinLnBrk="0" hangingPunct="1">
      <a:lnSpc>
        <a:spcPct val="100000"/>
      </a:lnSpc>
      <a:spcBef>
        <a:spcPct val="0"/>
      </a:spcBef>
      <a:spcAft>
        <a:spcPct val="0"/>
      </a:spcAft>
      <a:buNone/>
      <a:defRPr sz="1200" kern="1200"/>
    </a:lvl1pPr>
    <a:lvl2pPr marL="0" lvl="1" indent="0" algn="l" defTabSz="0" eaLnBrk="1" fontAlgn="base" latinLnBrk="0" hangingPunct="1">
      <a:lnSpc>
        <a:spcPct val="100000"/>
      </a:lnSpc>
      <a:spcBef>
        <a:spcPct val="0"/>
      </a:spcBef>
      <a:spcAft>
        <a:spcPct val="0"/>
      </a:spcAft>
      <a:buNone/>
      <a:defRPr sz="1200" kern="1200"/>
    </a:lvl2pPr>
    <a:lvl3pPr marL="0" lvl="2" indent="0" algn="l" defTabSz="0" eaLnBrk="1" fontAlgn="base" latinLnBrk="0" hangingPunct="1">
      <a:lnSpc>
        <a:spcPct val="100000"/>
      </a:lnSpc>
      <a:spcBef>
        <a:spcPct val="0"/>
      </a:spcBef>
      <a:spcAft>
        <a:spcPct val="0"/>
      </a:spcAft>
      <a:buNone/>
      <a:defRPr sz="1200" kern="1200"/>
    </a:lvl3pPr>
    <a:lvl4pPr marL="0" lvl="3" indent="0" algn="l" defTabSz="0" eaLnBrk="1" fontAlgn="base" latinLnBrk="0" hangingPunct="1">
      <a:lnSpc>
        <a:spcPct val="100000"/>
      </a:lnSpc>
      <a:spcBef>
        <a:spcPct val="0"/>
      </a:spcBef>
      <a:spcAft>
        <a:spcPct val="0"/>
      </a:spcAft>
      <a:buNone/>
      <a:defRPr sz="1200" kern="1200"/>
    </a:lvl4pPr>
    <a:lvl5pPr marL="0" lvl="4" indent="0" algn="l" defTabSz="0" eaLnBrk="1" fontAlgn="base" latinLnBrk="0" hangingPunct="1">
      <a:lnSpc>
        <a:spcPct val="100000"/>
      </a:lnSpc>
      <a:spcBef>
        <a:spcPct val="0"/>
      </a:spcBef>
      <a:spcAft>
        <a:spcPct val="0"/>
      </a:spcAft>
      <a:buNone/>
      <a:defRPr sz="1200" kern="1200"/>
    </a:lvl5pPr>
    <a:lvl6pPr marL="2286000" lvl="5" indent="0" algn="l" defTabSz="0" eaLnBrk="1" fontAlgn="base" latinLnBrk="0" hangingPunct="1">
      <a:lnSpc>
        <a:spcPct val="100000"/>
      </a:lnSpc>
      <a:spcBef>
        <a:spcPct val="0"/>
      </a:spcBef>
      <a:spcAft>
        <a:spcPct val="0"/>
      </a:spcAft>
      <a:buNone/>
      <a:defRPr sz="1200" kern="1200"/>
    </a:lvl6pPr>
    <a:lvl7pPr marL="2743200" lvl="6" indent="0" algn="l" defTabSz="0" eaLnBrk="1" fontAlgn="base" latinLnBrk="0" hangingPunct="1">
      <a:lnSpc>
        <a:spcPct val="100000"/>
      </a:lnSpc>
      <a:spcBef>
        <a:spcPct val="0"/>
      </a:spcBef>
      <a:spcAft>
        <a:spcPct val="0"/>
      </a:spcAft>
      <a:buNone/>
      <a:defRPr sz="1200" kern="1200"/>
    </a:lvl7pPr>
    <a:lvl8pPr marL="3200400" lvl="7" indent="0" algn="l" defTabSz="0" eaLnBrk="1" fontAlgn="base" latinLnBrk="0" hangingPunct="1">
      <a:lnSpc>
        <a:spcPct val="100000"/>
      </a:lnSpc>
      <a:spcBef>
        <a:spcPct val="0"/>
      </a:spcBef>
      <a:spcAft>
        <a:spcPct val="0"/>
      </a:spcAft>
      <a:buNone/>
      <a:defRPr sz="1200" kern="1200"/>
    </a:lvl8pPr>
    <a:lvl9pPr marL="3657600" lvl="8" indent="0" algn="l" defTabSz="0" eaLnBrk="1" fontAlgn="base" latinLnBrk="0" hangingPunct="1">
      <a:lnSpc>
        <a:spcPct val="100000"/>
      </a:lnSpc>
      <a:spcBef>
        <a:spcPct val="0"/>
      </a:spcBef>
      <a:spcAft>
        <a:spcPct val="0"/>
      </a:spcAft>
      <a:buNon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908050"/>
            <a:ext cx="10977563" cy="52181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wrap="square" anchor="ctr"/>
          <a:p>
            <a:pPr lvl="0"/>
            <a:r>
              <a:rPr lang="zh-CN" altLang="en-US"/>
              <a:t>单击此处编辑母版标题样式</a:t>
            </a:r>
            <a:endParaRPr lang="zh-CN" altLang="en-US"/>
          </a:p>
        </p:txBody>
      </p:sp>
      <p:sp>
        <p:nvSpPr>
          <p:cNvPr id="1027" name="Rectangle 3"/>
          <p:cNvSpPr>
            <a:spLocks noGrp="1"/>
          </p:cNvSpPr>
          <p:nvPr>
            <p:ph type="body"/>
          </p:nvPr>
        </p:nvSpPr>
        <p:spPr>
          <a:xfrm>
            <a:off x="609600" y="1600200"/>
            <a:ext cx="10977563" cy="4525963"/>
          </a:xfrm>
          <a:prstGeom prst="rect">
            <a:avLst/>
          </a:prstGeom>
          <a:noFill/>
          <a:ln w="9525">
            <a:noFill/>
          </a:ln>
        </p:spPr>
        <p:txBody>
          <a:bodyPr wrap="square" anchor="t"/>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eaLnBrk="1" fontAlgn="base" latinLnBrk="0" hangingPunct="1">
        <a:lnSpc>
          <a:spcPct val="100000"/>
        </a:lnSpc>
        <a:spcBef>
          <a:spcPct val="0"/>
        </a:spcBef>
        <a:spcAft>
          <a:spcPct val="0"/>
        </a:spcAft>
        <a:buNone/>
        <a:defRPr sz="2400" kern="1200">
          <a:solidFill>
            <a:schemeClr val="accent1"/>
          </a:solidFill>
          <a:latin typeface="+mj-lt"/>
          <a:ea typeface="+mj-ea"/>
          <a:cs typeface="+mj-cs"/>
          <a:sym typeface="Arial" panose="020B0604020202020204" charset="-122"/>
        </a:defRPr>
      </a:lvl1pPr>
    </p:titleStyle>
    <p:bodyStyle>
      <a:lvl1pPr marL="0" lvl="0" indent="0" algn="l" defTabSz="0" eaLnBrk="1" fontAlgn="base" latinLnBrk="0" hangingPunct="1">
        <a:lnSpc>
          <a:spcPct val="100000"/>
        </a:lnSpc>
        <a:spcBef>
          <a:spcPct val="20000"/>
        </a:spcBef>
        <a:spcAft>
          <a:spcPct val="0"/>
        </a:spcAft>
        <a:buChar char="•"/>
        <a:defRPr sz="2000" kern="1200">
          <a:solidFill>
            <a:schemeClr val="tx1"/>
          </a:solidFill>
          <a:latin typeface="+mn-lt"/>
          <a:ea typeface="+mn-ea"/>
          <a:cs typeface="+mn-cs"/>
          <a:sym typeface="Arial" panose="020B0604020202020204" charset="-122"/>
        </a:defRPr>
      </a:lvl1pPr>
      <a:lvl2pPr marL="0" lvl="1" indent="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Arial" panose="020B0604020202020204" charset="-122"/>
          <a:ea typeface="微软雅黑" panose="020B0503020204020204" charset="-122"/>
          <a:cs typeface="+mn-cs"/>
          <a:sym typeface="Arial" panose="020B0604020202020204" charset="-122"/>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charset="-122"/>
          <a:ea typeface="微软雅黑" panose="020B0503020204020204" charset="-122"/>
          <a:cs typeface="+mn-cs"/>
          <a:sym typeface="Arial" panose="020B0604020202020204" charset="-122"/>
        </a:defRPr>
      </a:lvl9pPr>
    </p:bodyStyle>
    <p:otherStyle>
      <a:lvl1pPr marL="0" lvl="0"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latin typeface="Arial" panose="020B0604020202020204" charset="-122"/>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Rectangle 3"/>
          <p:cNvSpPr>
            <a:spLocks noGrp="1"/>
          </p:cNvSpPr>
          <p:nvPr>
            <p:ph type="ctrTitle" idx="4294967295"/>
          </p:nvPr>
        </p:nvSpPr>
        <p:spPr>
          <a:xfrm>
            <a:off x="1641475" y="2706688"/>
            <a:ext cx="8851900" cy="1568450"/>
          </a:xfrm>
          <a:ln/>
        </p:spPr>
        <p:txBody>
          <a:bodyPr wrap="square" anchor="ctr"/>
          <a:lstStyle>
            <a:lvl1pPr lvl="0">
              <a:buClrTx/>
              <a:buSzTx/>
              <a:buFontTx/>
              <a:defRPr/>
            </a:lvl1pPr>
          </a:lstStyle>
          <a:p>
            <a:pPr lvl="0" indent="0" algn="ctr" defTabSz="914400"/>
            <a:r>
              <a:rPr lang="zh-CN" altLang="en-US" sz="4800" b="1" dirty="0">
                <a:solidFill>
                  <a:schemeClr val="bg1"/>
                </a:solidFill>
                <a:latin typeface="Arial" panose="020B0604020202020204" charset="-122"/>
              </a:rPr>
              <a:t> 工商银行普惠金融服务简介</a:t>
            </a:r>
            <a:endParaRPr lang="zh-CN" altLang="en-US" sz="4800" b="1" dirty="0">
              <a:solidFill>
                <a:schemeClr val="bg1"/>
              </a:solidFill>
              <a:latin typeface="Arial" panose="020B0604020202020204" charset="-122"/>
            </a:endParaRPr>
          </a:p>
        </p:txBody>
      </p:sp>
      <p:sp>
        <p:nvSpPr>
          <p:cNvPr id="3075" name="Rectangle 3"/>
          <p:cNvSpPr>
            <a:spLocks noGrp="1"/>
          </p:cNvSpPr>
          <p:nvPr/>
        </p:nvSpPr>
        <p:spPr>
          <a:xfrm>
            <a:off x="2863850" y="4797425"/>
            <a:ext cx="6461125" cy="792163"/>
          </a:xfrm>
          <a:prstGeom prst="rect">
            <a:avLst/>
          </a:prstGeom>
          <a:noFill/>
          <a:ln w="9525">
            <a:noFill/>
          </a:ln>
        </p:spPr>
        <p:txBody>
          <a:bodyPr wrap="square" anchor="ctr"/>
          <a:p>
            <a:pPr algn="ctr"/>
            <a:r>
              <a:rPr lang="zh-CN" altLang="en-US" sz="2400" dirty="0">
                <a:solidFill>
                  <a:schemeClr val="tx2"/>
                </a:solidFill>
                <a:latin typeface="微软雅黑" panose="020B0503020204020204" charset="-122"/>
                <a:ea typeface="微软雅黑" panose="020B0503020204020204" charset="-122"/>
                <a:sym typeface="微软雅黑" panose="020B0503020204020204" charset="-122"/>
              </a:rPr>
              <a:t>中国工商银行重庆朝天门支行</a:t>
            </a:r>
            <a:br>
              <a:rPr lang="zh-CN" altLang="en-US" sz="2400" dirty="0">
                <a:solidFill>
                  <a:schemeClr val="tx2"/>
                </a:solidFill>
                <a:latin typeface="微软雅黑" panose="020B0503020204020204" charset="-122"/>
                <a:ea typeface="微软雅黑" panose="020B0503020204020204" charset="-122"/>
                <a:sym typeface="微软雅黑" panose="020B0503020204020204" charset="-122"/>
              </a:rPr>
            </a:br>
            <a:r>
              <a:rPr lang="zh-CN" altLang="en-US" sz="2400" dirty="0">
                <a:solidFill>
                  <a:schemeClr val="tx2"/>
                </a:solidFill>
                <a:latin typeface="微软雅黑" panose="020B0503020204020204" charset="-122"/>
                <a:ea typeface="微软雅黑" panose="020B0503020204020204" charset="-122"/>
                <a:sym typeface="微软雅黑" panose="020B0503020204020204" charset="-122"/>
              </a:rPr>
              <a:t>2021年4月</a:t>
            </a:r>
            <a:endParaRPr lang="zh-CN" altLang="en-US" sz="2400" dirty="0">
              <a:solidFill>
                <a:schemeClr val="tx2"/>
              </a:solidFill>
              <a:latin typeface="微软雅黑" panose="020B0503020204020204" charset="-122"/>
              <a:ea typeface="微软雅黑" panose="020B0503020204020204" charset="-122"/>
              <a:sym typeface="微软雅黑" panose="020B0503020204020204" charset="-122"/>
            </a:endParaRPr>
          </a:p>
        </p:txBody>
      </p:sp>
      <p:sp>
        <p:nvSpPr>
          <p:cNvPr id="3076" name="Rectangle 3"/>
          <p:cNvSpPr>
            <a:spLocks noGrp="1"/>
          </p:cNvSpPr>
          <p:nvPr/>
        </p:nvSpPr>
        <p:spPr>
          <a:xfrm>
            <a:off x="1641475" y="908050"/>
            <a:ext cx="8851900" cy="1568450"/>
          </a:xfrm>
          <a:prstGeom prst="rect">
            <a:avLst/>
          </a:prstGeom>
          <a:noFill/>
          <a:ln w="9525">
            <a:noFill/>
          </a:ln>
        </p:spPr>
        <p:txBody>
          <a:bodyPr wrap="square" anchor="ctr"/>
          <a:p>
            <a:pPr algn="ctr"/>
            <a:r>
              <a:rPr lang="zh-CN" altLang="en-US" sz="6000" b="1" dirty="0">
                <a:solidFill>
                  <a:schemeClr val="tx2"/>
                </a:solidFill>
                <a:latin typeface="Arial" panose="020B0604020202020204" charset="-122"/>
                <a:ea typeface="微软雅黑" panose="020B0503020204020204" charset="-122"/>
                <a:sym typeface="Arial" panose="020B0604020202020204" charset="-122"/>
              </a:rPr>
              <a:t>携手共进        普惠民生</a:t>
            </a:r>
            <a:endParaRPr lang="zh-CN" altLang="en-US" sz="6000" b="1" dirty="0">
              <a:solidFill>
                <a:schemeClr val="tx2"/>
              </a:solidFill>
              <a:latin typeface="Arial" panose="020B0604020202020204" charset="-122"/>
              <a:ea typeface="微软雅黑" panose="020B0503020204020204" charset="-122"/>
              <a:sym typeface="Arial" panose="020B0604020202020204" charset="-122"/>
            </a:endParaRPr>
          </a:p>
        </p:txBody>
      </p:sp>
    </p:spTree>
  </p:cSld>
  <p:clrMapOvr>
    <a:masterClrMapping/>
  </p:clrMapOvr>
  <p:transition spd="slow" advTm="57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6"/>
                                        </p:tgtEl>
                                        <p:attrNameLst>
                                          <p:attrName>ppt_y</p:attrName>
                                        </p:attrNameLst>
                                      </p:cBhvr>
                                      <p:tavLst>
                                        <p:tav tm="0">
                                          <p:val>
                                            <p:strVal val="#ppt_y"/>
                                          </p:val>
                                        </p:tav>
                                        <p:tav tm="100000">
                                          <p:val>
                                            <p:strVal val="#ppt_y"/>
                                          </p:val>
                                        </p:tav>
                                      </p:tavLst>
                                    </p:anim>
                                    <p:anim calcmode="lin" valueType="num">
                                      <p:cBhvr>
                                        <p:cTn id="9"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6"/>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3076"/>
                                        </p:tgtEl>
                                      </p:cBhvr>
                                    </p:animEffect>
                                  </p:childTnLst>
                                </p:cTn>
                              </p:par>
                            </p:childTnLst>
                          </p:cTn>
                        </p:par>
                        <p:par>
                          <p:cTn id="12" fill="hold">
                            <p:stCondLst>
                              <p:cond delay="12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074"/>
                                        </p:tgtEl>
                                        <p:attrNameLst>
                                          <p:attrName>ppt_y</p:attrName>
                                        </p:attrNameLst>
                                      </p:cBhvr>
                                      <p:tavLst>
                                        <p:tav tm="0">
                                          <p:val>
                                            <p:strVal val="#ppt_y"/>
                                          </p:val>
                                        </p:tav>
                                        <p:tav tm="100000">
                                          <p:val>
                                            <p:strVal val="#ppt_y"/>
                                          </p:val>
                                        </p:tav>
                                      </p:tavLst>
                                    </p:anim>
                                    <p:anim calcmode="lin" valueType="num">
                                      <p:cBhvr>
                                        <p:cTn id="17"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074"/>
                                        </p:tgtEl>
                                        <p:attrNameLst>
                                          <p:attrName>ppt_w</p:attrName>
                                        </p:attrNameLst>
                                      </p:cBhvr>
                                      <p:tavLst>
                                        <p:tav tm="0">
                                          <p:val>
                                            <p:strVal val="#ppt_w/10"/>
                                          </p:val>
                                        </p:tav>
                                        <p:tav tm="50000">
                                          <p:val>
                                            <p:strVal val="#ppt_w+.01"/>
                                          </p:val>
                                        </p:tav>
                                        <p:tav tm="100000">
                                          <p:val>
                                            <p:strVal val="#ppt_w"/>
                                          </p:val>
                                        </p:tav>
                                      </p:tavLst>
                                    </p:anim>
                                    <p:animEffect filter="fade">
                                      <p:cBhvr>
                                        <p:cTn id="19" dur="500" tmFilter="0,0; .5, 1; 1, 1"/>
                                        <p:tgtEl>
                                          <p:spTgt spid="3074"/>
                                        </p:tgtEl>
                                      </p:cBhvr>
                                    </p:animEffect>
                                  </p:childTnLst>
                                </p:cTn>
                              </p:par>
                            </p:childTnLst>
                          </p:cTn>
                        </p:par>
                        <p:par>
                          <p:cTn id="20" fill="hold">
                            <p:stCondLst>
                              <p:cond delay="23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075"/>
                                        </p:tgtEl>
                                        <p:attrNameLst>
                                          <p:attrName>style.visibility</p:attrName>
                                        </p:attrNameLst>
                                      </p:cBhvr>
                                      <p:to>
                                        <p:strVal val="visible"/>
                                      </p:to>
                                    </p:set>
                                    <p:anim calcmode="lin" valueType="num">
                                      <p:cBhvr>
                                        <p:cTn id="23" dur="5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075"/>
                                        </p:tgtEl>
                                        <p:attrNameLst>
                                          <p:attrName>ppt_y</p:attrName>
                                        </p:attrNameLst>
                                      </p:cBhvr>
                                      <p:tavLst>
                                        <p:tav tm="0">
                                          <p:val>
                                            <p:strVal val="#ppt_y"/>
                                          </p:val>
                                        </p:tav>
                                        <p:tav tm="100000">
                                          <p:val>
                                            <p:strVal val="#ppt_y"/>
                                          </p:val>
                                        </p:tav>
                                      </p:tavLst>
                                    </p:anim>
                                    <p:anim calcmode="lin" valueType="num">
                                      <p:cBhvr>
                                        <p:cTn id="25" dur="5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075"/>
                                        </p:tgtEl>
                                        <p:attrNameLst>
                                          <p:attrName>ppt_w</p:attrName>
                                        </p:attrNameLst>
                                      </p:cBhvr>
                                      <p:tavLst>
                                        <p:tav tm="0">
                                          <p:val>
                                            <p:strVal val="#ppt_w/10"/>
                                          </p:val>
                                        </p:tav>
                                        <p:tav tm="50000">
                                          <p:val>
                                            <p:strVal val="#ppt_w+.01"/>
                                          </p:val>
                                        </p:tav>
                                        <p:tav tm="100000">
                                          <p:val>
                                            <p:strVal val="#ppt_w"/>
                                          </p:val>
                                        </p:tav>
                                      </p:tavLst>
                                    </p:anim>
                                    <p:animEffect filter="fade">
                                      <p:cBhvr>
                                        <p:cTn id="27" dur="500" tmFilter="0,0; .5, 1; 1, 1"/>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p:bldP spid="3075" grpId="0" bldLvl="0"/>
      <p:bldP spid="3076"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29"/>
          <p:cNvSpPr/>
          <p:nvPr/>
        </p:nvSpPr>
        <p:spPr>
          <a:xfrm>
            <a:off x="4833938" y="2128838"/>
            <a:ext cx="6129337" cy="1189037"/>
          </a:xfrm>
          <a:prstGeom prst="rect">
            <a:avLst/>
          </a:prstGeom>
          <a:noFill/>
          <a:ln w="9525">
            <a:noFill/>
          </a:ln>
        </p:spPr>
        <p:txBody>
          <a:bodyPr wrap="square" anchor="t">
            <a:spAutoFit/>
          </a:bodyPr>
          <a:p>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定义：</a:t>
            </a:r>
            <a:r>
              <a:rPr lang="zh-CN" altLang="en-US" dirty="0">
                <a:solidFill>
                  <a:srgbClr val="080808"/>
                </a:solidFill>
                <a:latin typeface="微软雅黑" panose="020B0503020204020204" charset="-122"/>
                <a:ea typeface="微软雅黑" panose="020B0503020204020204" charset="-122"/>
                <a:sym typeface="微软雅黑" panose="020B0503020204020204" charset="-122"/>
              </a:rPr>
              <a:t>”</a:t>
            </a:r>
            <a:r>
              <a:rPr lang="zh-CN" altLang="en-US" dirty="0">
                <a:latin typeface="微软雅黑" panose="020B0503020204020204" charset="-122"/>
                <a:ea typeface="微软雅黑" panose="020B0503020204020204" charset="-122"/>
                <a:sym typeface="微软雅黑" panose="020B0503020204020204" charset="-122"/>
              </a:rPr>
              <a:t>工银发票贷“是我行以客户近12个月所开立的增值税发票金额的一定百分比作为授信依据的一款全线上信用贷款产品，客户通过合作大数据平台申请及我行筛选之后，仅需提供少量的资料，即可办理。 </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2291" name="TextBox 30"/>
          <p:cNvSpPr/>
          <p:nvPr/>
        </p:nvSpPr>
        <p:spPr>
          <a:xfrm>
            <a:off x="4864100" y="3876675"/>
            <a:ext cx="6099175" cy="1736725"/>
          </a:xfrm>
          <a:prstGeom prst="rect">
            <a:avLst/>
          </a:prstGeom>
          <a:noFill/>
          <a:ln w="9525">
            <a:noFill/>
          </a:ln>
        </p:spPr>
        <p:txBody>
          <a:bodyPr wrap="square" anchor="t">
            <a:spAutoFit/>
          </a:bodyPr>
          <a:p>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主要条件</a:t>
            </a:r>
            <a:endParaRPr lang="en-US" altLang="zh-CN" b="1" dirty="0">
              <a:solidFill>
                <a:srgbClr val="080808"/>
              </a:solidFill>
              <a:latin typeface="微软雅黑" panose="020B0503020204020204" charset="-122"/>
              <a:ea typeface="微软雅黑" panose="020B0503020204020204" charset="-122"/>
              <a:sym typeface="微软雅黑" panose="020B0503020204020204" charset="-122"/>
            </a:endParaRPr>
          </a:p>
          <a:p>
            <a:pPr algn="just"/>
            <a:r>
              <a:rPr lang="zh-CN" altLang="en-US" dirty="0">
                <a:solidFill>
                  <a:srgbClr val="080808"/>
                </a:solidFill>
                <a:latin typeface="微软雅黑" panose="020B0503020204020204" charset="-122"/>
                <a:ea typeface="微软雅黑" panose="020B0503020204020204" charset="-122"/>
                <a:sym typeface="微软雅黑" panose="020B0503020204020204" charset="-122"/>
              </a:rPr>
              <a:t>具有合法的经营资格、固定的经营场所。</a:t>
            </a:r>
            <a:r>
              <a:rPr lang="zh-CN" altLang="en-US" dirty="0">
                <a:solidFill>
                  <a:schemeClr val="tx2"/>
                </a:solidFill>
                <a:latin typeface="微软雅黑" panose="020B0503020204020204" charset="-122"/>
                <a:ea typeface="微软雅黑" panose="020B0503020204020204" charset="-122"/>
                <a:sym typeface="微软雅黑" panose="020B0503020204020204" charset="-122"/>
              </a:rPr>
              <a:t>持续经营时间满2年</a:t>
            </a:r>
            <a:r>
              <a:rPr lang="zh-CN" altLang="en-US" dirty="0">
                <a:solidFill>
                  <a:srgbClr val="080808"/>
                </a:solidFill>
                <a:latin typeface="微软雅黑" panose="020B0503020204020204" charset="-122"/>
                <a:ea typeface="微软雅黑" panose="020B0503020204020204" charset="-122"/>
                <a:sym typeface="微软雅黑" panose="020B0503020204020204" charset="-122"/>
              </a:rPr>
              <a:t>。在我行开立企业或个人结算账户，有持续、稳定的销售回笼款项或承诺将销售收入归集我行。借款人、企业主其配偶在我行及其他已查知的金融机构无不良信用记录，不涉及诉讼。</a:t>
            </a:r>
            <a:endParaRPr lang="en-US" altLang="zh-CN"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2292" name="直接连接符 31"/>
          <p:cNvSpPr/>
          <p:nvPr/>
        </p:nvSpPr>
        <p:spPr>
          <a:xfrm flipV="1">
            <a:off x="4776788" y="1847850"/>
            <a:ext cx="5932487" cy="26988"/>
          </a:xfrm>
          <a:prstGeom prst="line">
            <a:avLst/>
          </a:prstGeom>
          <a:ln w="9525" cap="flat" cmpd="sng">
            <a:solidFill>
              <a:srgbClr val="C00000"/>
            </a:solidFill>
            <a:prstDash val="dash"/>
            <a:headEnd type="none" w="med" len="med"/>
            <a:tailEnd type="none" w="med" len="med"/>
          </a:ln>
        </p:spPr>
      </p:sp>
      <p:sp>
        <p:nvSpPr>
          <p:cNvPr id="12293" name="直接连接符 32"/>
          <p:cNvSpPr/>
          <p:nvPr/>
        </p:nvSpPr>
        <p:spPr>
          <a:xfrm flipV="1">
            <a:off x="4859338" y="3763963"/>
            <a:ext cx="5994400" cy="6350"/>
          </a:xfrm>
          <a:prstGeom prst="line">
            <a:avLst/>
          </a:prstGeom>
          <a:ln w="9525" cap="flat" cmpd="sng">
            <a:solidFill>
              <a:srgbClr val="C00000"/>
            </a:solidFill>
            <a:prstDash val="dash"/>
            <a:headEnd type="none" w="med" len="med"/>
            <a:tailEnd type="none" w="med" len="med"/>
          </a:ln>
        </p:spPr>
      </p:sp>
      <p:grpSp>
        <p:nvGrpSpPr>
          <p:cNvPr id="12294" name="组合 33"/>
          <p:cNvGrpSpPr/>
          <p:nvPr/>
        </p:nvGrpSpPr>
        <p:grpSpPr>
          <a:xfrm>
            <a:off x="3724275" y="827088"/>
            <a:ext cx="874713" cy="873125"/>
            <a:chOff x="0" y="0"/>
            <a:chExt cx="555066" cy="555066"/>
          </a:xfrm>
        </p:grpSpPr>
        <p:sp>
          <p:nvSpPr>
            <p:cNvPr id="12295" name="椭圆 34"/>
            <p:cNvSpPr/>
            <p:nvPr/>
          </p:nvSpPr>
          <p:spPr>
            <a:xfrm>
              <a:off x="0" y="0"/>
              <a:ext cx="555066" cy="555066"/>
            </a:xfrm>
            <a:prstGeom prst="ellipse">
              <a:avLst/>
            </a:prstGeom>
            <a:solidFill>
              <a:schemeClr val="tx2"/>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12296" name="Freeform 70"/>
            <p:cNvSpPr>
              <a:spLocks noEditPoints="1"/>
            </p:cNvSpPr>
            <p:nvPr/>
          </p:nvSpPr>
          <p:spPr>
            <a:xfrm>
              <a:off x="166520" y="131988"/>
              <a:ext cx="242524" cy="290241"/>
            </a:xfrm>
            <a:custGeom>
              <a:avLst/>
              <a:gdLst/>
              <a:ahLst/>
              <a:cxnLst>
                <a:cxn ang="0">
                  <a:pos x="242524" y="53982"/>
                </a:cxn>
                <a:cxn ang="0">
                  <a:pos x="241823" y="52579"/>
                </a:cxn>
                <a:cxn ang="0">
                  <a:pos x="241823" y="51878"/>
                </a:cxn>
                <a:cxn ang="0">
                  <a:pos x="240421" y="50476"/>
                </a:cxn>
                <a:cxn ang="0">
                  <a:pos x="191355" y="1402"/>
                </a:cxn>
                <a:cxn ang="0">
                  <a:pos x="189953" y="0"/>
                </a:cxn>
                <a:cxn ang="0">
                  <a:pos x="189252" y="0"/>
                </a:cxn>
                <a:cxn ang="0">
                  <a:pos x="187850" y="0"/>
                </a:cxn>
                <a:cxn ang="0">
                  <a:pos x="187850" y="0"/>
                </a:cxn>
                <a:cxn ang="0">
                  <a:pos x="4906" y="0"/>
                </a:cxn>
                <a:cxn ang="0">
                  <a:pos x="0" y="4907"/>
                </a:cxn>
                <a:cxn ang="0">
                  <a:pos x="0" y="285333"/>
                </a:cxn>
                <a:cxn ang="0">
                  <a:pos x="4906" y="290241"/>
                </a:cxn>
                <a:cxn ang="0">
                  <a:pos x="236916" y="290241"/>
                </a:cxn>
                <a:cxn ang="0">
                  <a:pos x="242524" y="285333"/>
                </a:cxn>
                <a:cxn ang="0">
                  <a:pos x="242524" y="53982"/>
                </a:cxn>
                <a:cxn ang="0">
                  <a:pos x="242524" y="53982"/>
                </a:cxn>
                <a:cxn ang="0">
                  <a:pos x="192757" y="17526"/>
                </a:cxn>
                <a:cxn ang="0">
                  <a:pos x="224299" y="49074"/>
                </a:cxn>
                <a:cxn ang="0">
                  <a:pos x="192757" y="49074"/>
                </a:cxn>
                <a:cxn ang="0">
                  <a:pos x="192757" y="17526"/>
                </a:cxn>
                <a:cxn ang="0">
                  <a:pos x="9813" y="280426"/>
                </a:cxn>
                <a:cxn ang="0">
                  <a:pos x="9813" y="9814"/>
                </a:cxn>
                <a:cxn ang="0">
                  <a:pos x="182243" y="9814"/>
                </a:cxn>
                <a:cxn ang="0">
                  <a:pos x="182243" y="53982"/>
                </a:cxn>
                <a:cxn ang="0">
                  <a:pos x="187850" y="59590"/>
                </a:cxn>
                <a:cxn ang="0">
                  <a:pos x="232009" y="59590"/>
                </a:cxn>
                <a:cxn ang="0">
                  <a:pos x="232009" y="280426"/>
                </a:cxn>
                <a:cxn ang="0">
                  <a:pos x="9813" y="280426"/>
                </a:cxn>
              </a:cxnLst>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w="9525">
              <a:noFill/>
            </a:ln>
          </p:spPr>
          <p:txBody>
            <a:bodyPr/>
            <a:p>
              <a:endParaRPr lang="zh-CN" altLang="en-US"/>
            </a:p>
          </p:txBody>
        </p:sp>
      </p:grpSp>
      <p:grpSp>
        <p:nvGrpSpPr>
          <p:cNvPr id="12297" name="组合 36"/>
          <p:cNvGrpSpPr/>
          <p:nvPr/>
        </p:nvGrpSpPr>
        <p:grpSpPr>
          <a:xfrm>
            <a:off x="3724275" y="2430463"/>
            <a:ext cx="873125" cy="874712"/>
            <a:chOff x="0" y="0"/>
            <a:chExt cx="554400" cy="554400"/>
          </a:xfrm>
        </p:grpSpPr>
        <p:sp>
          <p:nvSpPr>
            <p:cNvPr id="12298" name="椭圆 37"/>
            <p:cNvSpPr/>
            <p:nvPr/>
          </p:nvSpPr>
          <p:spPr>
            <a:xfrm>
              <a:off x="0" y="0"/>
              <a:ext cx="554400" cy="554400"/>
            </a:xfrm>
            <a:prstGeom prst="ellipse">
              <a:avLst/>
            </a:prstGeom>
            <a:solidFill>
              <a:srgbClr val="DCAAAA"/>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12299" name="Freeform 72"/>
            <p:cNvSpPr>
              <a:spLocks noEditPoints="1"/>
            </p:cNvSpPr>
            <p:nvPr/>
          </p:nvSpPr>
          <p:spPr>
            <a:xfrm>
              <a:off x="111814" y="92106"/>
              <a:ext cx="369521" cy="370187"/>
            </a:xfrm>
            <a:custGeom>
              <a:avLst/>
              <a:gdLst/>
              <a:ahLst/>
              <a:cxnLst>
                <a:cxn ang="0">
                  <a:pos x="302989" y="177905"/>
                </a:cxn>
                <a:cxn ang="0">
                  <a:pos x="255338" y="197672"/>
                </a:cxn>
                <a:cxn ang="0">
                  <a:pos x="223870" y="166224"/>
                </a:cxn>
                <a:cxn ang="0">
                  <a:pos x="254439" y="96140"/>
                </a:cxn>
                <a:cxn ang="0">
                  <a:pos x="158237" y="0"/>
                </a:cxn>
                <a:cxn ang="0">
                  <a:pos x="61137" y="96140"/>
                </a:cxn>
                <a:cxn ang="0">
                  <a:pos x="104293" y="176108"/>
                </a:cxn>
                <a:cxn ang="0">
                  <a:pos x="86311" y="239004"/>
                </a:cxn>
                <a:cxn ang="0">
                  <a:pos x="66531" y="236308"/>
                </a:cxn>
                <a:cxn ang="0">
                  <a:pos x="0" y="302798"/>
                </a:cxn>
                <a:cxn ang="0">
                  <a:pos x="66531" y="370187"/>
                </a:cxn>
                <a:cxn ang="0">
                  <a:pos x="133962" y="302798"/>
                </a:cxn>
                <a:cxn ang="0">
                  <a:pos x="98898" y="244395"/>
                </a:cxn>
                <a:cxn ang="0">
                  <a:pos x="116880" y="183296"/>
                </a:cxn>
                <a:cxn ang="0">
                  <a:pos x="158237" y="192281"/>
                </a:cxn>
                <a:cxn ang="0">
                  <a:pos x="213980" y="175209"/>
                </a:cxn>
                <a:cxn ang="0">
                  <a:pos x="247246" y="208454"/>
                </a:cxn>
                <a:cxn ang="0">
                  <a:pos x="235558" y="245293"/>
                </a:cxn>
                <a:cxn ang="0">
                  <a:pos x="302989" y="311783"/>
                </a:cxn>
                <a:cxn ang="0">
                  <a:pos x="369521" y="245293"/>
                </a:cxn>
                <a:cxn ang="0">
                  <a:pos x="302989" y="177905"/>
                </a:cxn>
                <a:cxn ang="0">
                  <a:pos x="120476" y="302798"/>
                </a:cxn>
                <a:cxn ang="0">
                  <a:pos x="66531" y="356709"/>
                </a:cxn>
                <a:cxn ang="0">
                  <a:pos x="12587" y="302798"/>
                </a:cxn>
                <a:cxn ang="0">
                  <a:pos x="66531" y="249786"/>
                </a:cxn>
                <a:cxn ang="0">
                  <a:pos x="120476" y="302798"/>
                </a:cxn>
                <a:cxn ang="0">
                  <a:pos x="74623" y="96140"/>
                </a:cxn>
                <a:cxn ang="0">
                  <a:pos x="158237" y="12579"/>
                </a:cxn>
                <a:cxn ang="0">
                  <a:pos x="240952" y="96140"/>
                </a:cxn>
                <a:cxn ang="0">
                  <a:pos x="158237" y="179702"/>
                </a:cxn>
                <a:cxn ang="0">
                  <a:pos x="74623" y="96140"/>
                </a:cxn>
                <a:cxn ang="0">
                  <a:pos x="302989" y="298306"/>
                </a:cxn>
                <a:cxn ang="0">
                  <a:pos x="249044" y="245293"/>
                </a:cxn>
                <a:cxn ang="0">
                  <a:pos x="302989" y="191383"/>
                </a:cxn>
                <a:cxn ang="0">
                  <a:pos x="356933" y="245293"/>
                </a:cxn>
                <a:cxn ang="0">
                  <a:pos x="302989" y="298306"/>
                </a:cxn>
              </a:cxnLst>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p>
              <a:endParaRPr lang="zh-CN" altLang="en-US"/>
            </a:p>
          </p:txBody>
        </p:sp>
      </p:grpSp>
      <p:grpSp>
        <p:nvGrpSpPr>
          <p:cNvPr id="12300" name="组合 39"/>
          <p:cNvGrpSpPr/>
          <p:nvPr/>
        </p:nvGrpSpPr>
        <p:grpSpPr>
          <a:xfrm>
            <a:off x="3725863" y="3914775"/>
            <a:ext cx="873125" cy="873125"/>
            <a:chOff x="0" y="0"/>
            <a:chExt cx="554400" cy="554400"/>
          </a:xfrm>
        </p:grpSpPr>
        <p:sp>
          <p:nvSpPr>
            <p:cNvPr id="12301" name="椭圆 40"/>
            <p:cNvSpPr/>
            <p:nvPr/>
          </p:nvSpPr>
          <p:spPr>
            <a:xfrm>
              <a:off x="0" y="0"/>
              <a:ext cx="554400" cy="554400"/>
            </a:xfrm>
            <a:prstGeom prst="ellipse">
              <a:avLst/>
            </a:prstGeom>
            <a:solidFill>
              <a:srgbClr val="050505"/>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12302" name="Freeform 13"/>
            <p:cNvSpPr>
              <a:spLocks noEditPoints="1"/>
            </p:cNvSpPr>
            <p:nvPr/>
          </p:nvSpPr>
          <p:spPr>
            <a:xfrm>
              <a:off x="160876" y="78998"/>
              <a:ext cx="217568" cy="401036"/>
            </a:xfrm>
            <a:custGeom>
              <a:avLst/>
              <a:gdLst/>
              <a:ahLst/>
              <a:cxnLst>
                <a:cxn ang="0">
                  <a:pos x="3566" y="115854"/>
                </a:cxn>
                <a:cxn ang="0">
                  <a:pos x="24966" y="137243"/>
                </a:cxn>
                <a:cxn ang="0">
                  <a:pos x="30316" y="135461"/>
                </a:cxn>
                <a:cxn ang="0">
                  <a:pos x="212217" y="74860"/>
                </a:cxn>
                <a:cxn ang="0">
                  <a:pos x="212217" y="53471"/>
                </a:cxn>
                <a:cxn ang="0">
                  <a:pos x="187251" y="40994"/>
                </a:cxn>
                <a:cxn ang="0">
                  <a:pos x="5350" y="101595"/>
                </a:cxn>
                <a:cxn ang="0">
                  <a:pos x="192601" y="49906"/>
                </a:cxn>
                <a:cxn ang="0">
                  <a:pos x="203301" y="62383"/>
                </a:cxn>
                <a:cxn ang="0">
                  <a:pos x="197951" y="74860"/>
                </a:cxn>
                <a:cxn ang="0">
                  <a:pos x="24966" y="126549"/>
                </a:cxn>
                <a:cxn ang="0">
                  <a:pos x="16050" y="119419"/>
                </a:cxn>
                <a:cxn ang="0">
                  <a:pos x="14266" y="105160"/>
                </a:cxn>
                <a:cxn ang="0">
                  <a:pos x="189034" y="49906"/>
                </a:cxn>
                <a:cxn ang="0">
                  <a:pos x="24966" y="76642"/>
                </a:cxn>
                <a:cxn ang="0">
                  <a:pos x="117700" y="49906"/>
                </a:cxn>
                <a:cxn ang="0">
                  <a:pos x="130184" y="17823"/>
                </a:cxn>
                <a:cxn ang="0">
                  <a:pos x="16050" y="30300"/>
                </a:cxn>
                <a:cxn ang="0">
                  <a:pos x="5350" y="62383"/>
                </a:cxn>
                <a:cxn ang="0">
                  <a:pos x="108784" y="14259"/>
                </a:cxn>
                <a:cxn ang="0">
                  <a:pos x="119484" y="21388"/>
                </a:cxn>
                <a:cxn ang="0">
                  <a:pos x="115917" y="39212"/>
                </a:cxn>
                <a:cxn ang="0">
                  <a:pos x="24966" y="65948"/>
                </a:cxn>
                <a:cxn ang="0">
                  <a:pos x="14266" y="53471"/>
                </a:cxn>
                <a:cxn ang="0">
                  <a:pos x="214001" y="180020"/>
                </a:cxn>
                <a:cxn ang="0">
                  <a:pos x="187251" y="160414"/>
                </a:cxn>
                <a:cxn ang="0">
                  <a:pos x="128400" y="196062"/>
                </a:cxn>
                <a:cxn ang="0">
                  <a:pos x="98083" y="245968"/>
                </a:cxn>
                <a:cxn ang="0">
                  <a:pos x="94517" y="176455"/>
                </a:cxn>
                <a:cxn ang="0">
                  <a:pos x="212217" y="135461"/>
                </a:cxn>
                <a:cxn ang="0">
                  <a:pos x="212217" y="114072"/>
                </a:cxn>
                <a:cxn ang="0">
                  <a:pos x="16050" y="151502"/>
                </a:cxn>
                <a:cxn ang="0">
                  <a:pos x="1783" y="172891"/>
                </a:cxn>
                <a:cxn ang="0">
                  <a:pos x="5350" y="181802"/>
                </a:cxn>
                <a:cxn ang="0">
                  <a:pos x="19616" y="196062"/>
                </a:cxn>
                <a:cxn ang="0">
                  <a:pos x="49933" y="215668"/>
                </a:cxn>
                <a:cxn ang="0">
                  <a:pos x="30316" y="245968"/>
                </a:cxn>
                <a:cxn ang="0">
                  <a:pos x="71333" y="372517"/>
                </a:cxn>
                <a:cxn ang="0">
                  <a:pos x="94517" y="401036"/>
                </a:cxn>
                <a:cxn ang="0">
                  <a:pos x="155150" y="381429"/>
                </a:cxn>
                <a:cxn ang="0">
                  <a:pos x="196167" y="333305"/>
                </a:cxn>
                <a:cxn ang="0">
                  <a:pos x="176551" y="245968"/>
                </a:cxn>
                <a:cxn ang="0">
                  <a:pos x="185467" y="208538"/>
                </a:cxn>
                <a:cxn ang="0">
                  <a:pos x="214001" y="180020"/>
                </a:cxn>
                <a:cxn ang="0">
                  <a:pos x="83817" y="180020"/>
                </a:cxn>
                <a:cxn ang="0">
                  <a:pos x="87383" y="245968"/>
                </a:cxn>
                <a:cxn ang="0">
                  <a:pos x="62417" y="215668"/>
                </a:cxn>
                <a:cxn ang="0">
                  <a:pos x="42800" y="192497"/>
                </a:cxn>
                <a:cxn ang="0">
                  <a:pos x="21400" y="185367"/>
                </a:cxn>
                <a:cxn ang="0">
                  <a:pos x="14266" y="172891"/>
                </a:cxn>
                <a:cxn ang="0">
                  <a:pos x="14266" y="165761"/>
                </a:cxn>
                <a:cxn ang="0">
                  <a:pos x="21400" y="160414"/>
                </a:cxn>
                <a:cxn ang="0">
                  <a:pos x="42800" y="153284"/>
                </a:cxn>
                <a:cxn ang="0">
                  <a:pos x="192601" y="110507"/>
                </a:cxn>
                <a:cxn ang="0">
                  <a:pos x="203301" y="122984"/>
                </a:cxn>
                <a:cxn ang="0">
                  <a:pos x="197951" y="135461"/>
                </a:cxn>
                <a:cxn ang="0">
                  <a:pos x="76683" y="174673"/>
                </a:cxn>
                <a:cxn ang="0">
                  <a:pos x="183684" y="197844"/>
                </a:cxn>
                <a:cxn ang="0">
                  <a:pos x="164067" y="245968"/>
                </a:cxn>
                <a:cxn ang="0">
                  <a:pos x="139100" y="196062"/>
                </a:cxn>
                <a:cxn ang="0">
                  <a:pos x="189034" y="171108"/>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w="9525">
              <a:noFill/>
            </a:ln>
          </p:spPr>
          <p:txBody>
            <a:bodyPr/>
            <a:p>
              <a:endParaRPr lang="zh-CN" altLang="en-US"/>
            </a:p>
          </p:txBody>
        </p:sp>
      </p:grpSp>
      <p:sp>
        <p:nvSpPr>
          <p:cNvPr id="12303" name="TextBox 27"/>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2304" name="组合 48"/>
          <p:cNvGrpSpPr/>
          <p:nvPr/>
        </p:nvGrpSpPr>
        <p:grpSpPr>
          <a:xfrm>
            <a:off x="300038" y="142875"/>
            <a:ext cx="11236325" cy="525463"/>
            <a:chOff x="0" y="0"/>
            <a:chExt cx="11236203" cy="525463"/>
          </a:xfrm>
        </p:grpSpPr>
        <p:grpSp>
          <p:nvGrpSpPr>
            <p:cNvPr id="12305" name="组合 49"/>
            <p:cNvGrpSpPr/>
            <p:nvPr/>
          </p:nvGrpSpPr>
          <p:grpSpPr>
            <a:xfrm flipH="1" flipV="1">
              <a:off x="0" y="0"/>
              <a:ext cx="584200" cy="525463"/>
              <a:chOff x="0" y="0"/>
              <a:chExt cx="584200" cy="525463"/>
            </a:xfrm>
          </p:grpSpPr>
          <p:sp>
            <p:nvSpPr>
              <p:cNvPr id="12306"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2307"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2308" name="直接连接符 50"/>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grpSp>
        <p:nvGrpSpPr>
          <p:cNvPr id="12309" name="组合 26"/>
          <p:cNvGrpSpPr/>
          <p:nvPr/>
        </p:nvGrpSpPr>
        <p:grpSpPr>
          <a:xfrm>
            <a:off x="1146175" y="1504950"/>
            <a:ext cx="1704975" cy="4178300"/>
            <a:chOff x="0" y="0"/>
            <a:chExt cx="1163638" cy="2852737"/>
          </a:xfrm>
        </p:grpSpPr>
        <p:sp>
          <p:nvSpPr>
            <p:cNvPr id="12310" name="Freeform 33"/>
            <p:cNvSpPr/>
            <p:nvPr/>
          </p:nvSpPr>
          <p:spPr>
            <a:xfrm>
              <a:off x="334963" y="252412"/>
              <a:ext cx="188913" cy="273050"/>
            </a:xfrm>
            <a:custGeom>
              <a:avLst/>
              <a:gdLst/>
              <a:ahLst/>
              <a:cxnLst>
                <a:cxn ang="0">
                  <a:pos x="0" y="119279"/>
                </a:cxn>
                <a:cxn ang="0">
                  <a:pos x="7155" y="10059"/>
                </a:cxn>
                <a:cxn ang="0">
                  <a:pos x="128804" y="63232"/>
                </a:cxn>
                <a:cxn ang="0">
                  <a:pos x="177463" y="188260"/>
                </a:cxn>
                <a:cxn ang="0">
                  <a:pos x="88731" y="273050"/>
                </a:cxn>
                <a:cxn ang="0">
                  <a:pos x="0" y="119279"/>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w="9525">
              <a:noFill/>
            </a:ln>
          </p:spPr>
          <p:txBody>
            <a:bodyPr/>
            <a:p>
              <a:endParaRPr lang="zh-CN" altLang="en-US"/>
            </a:p>
          </p:txBody>
        </p:sp>
        <p:sp>
          <p:nvSpPr>
            <p:cNvPr id="12311" name="Freeform 34"/>
            <p:cNvSpPr/>
            <p:nvPr/>
          </p:nvSpPr>
          <p:spPr>
            <a:xfrm>
              <a:off x="200025" y="2590800"/>
              <a:ext cx="282575" cy="261937"/>
            </a:xfrm>
            <a:custGeom>
              <a:avLst/>
              <a:gdLst/>
              <a:ahLst/>
              <a:cxnLst>
                <a:cxn ang="0">
                  <a:pos x="38926" y="23027"/>
                </a:cxn>
                <a:cxn ang="0">
                  <a:pos x="23067" y="146799"/>
                </a:cxn>
                <a:cxn ang="0">
                  <a:pos x="15858" y="181341"/>
                </a:cxn>
                <a:cxn ang="0">
                  <a:pos x="54784" y="181341"/>
                </a:cxn>
                <a:cxn ang="0">
                  <a:pos x="185980" y="250423"/>
                </a:cxn>
                <a:cxn ang="0">
                  <a:pos x="282575" y="220199"/>
                </a:cxn>
                <a:cxn ang="0">
                  <a:pos x="232115" y="138164"/>
                </a:cxn>
                <a:cxn ang="0">
                  <a:pos x="174446"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w="9525">
              <a:noFill/>
            </a:ln>
          </p:spPr>
          <p:txBody>
            <a:bodyPr/>
            <a:p>
              <a:endParaRPr lang="zh-CN" altLang="en-US"/>
            </a:p>
          </p:txBody>
        </p:sp>
        <p:sp>
          <p:nvSpPr>
            <p:cNvPr id="12312" name="Freeform 35"/>
            <p:cNvSpPr/>
            <p:nvPr/>
          </p:nvSpPr>
          <p:spPr>
            <a:xfrm>
              <a:off x="928688" y="730250"/>
              <a:ext cx="234950" cy="152400"/>
            </a:xfrm>
            <a:custGeom>
              <a:avLst/>
              <a:gdLst/>
              <a:ahLst/>
              <a:cxnLst>
                <a:cxn ang="0">
                  <a:pos x="41800" y="145211"/>
                </a:cxn>
                <a:cxn ang="0">
                  <a:pos x="131168" y="145211"/>
                </a:cxn>
                <a:cxn ang="0">
                  <a:pos x="234950" y="87701"/>
                </a:cxn>
                <a:cxn ang="0">
                  <a:pos x="234950" y="57509"/>
                </a:cxn>
                <a:cxn ang="0">
                  <a:pos x="172969" y="57509"/>
                </a:cxn>
                <a:cxn ang="0">
                  <a:pos x="89367" y="69011"/>
                </a:cxn>
                <a:cxn ang="0">
                  <a:pos x="69187" y="50320"/>
                </a:cxn>
                <a:cxn ang="0">
                  <a:pos x="80719" y="10064"/>
                </a:cxn>
                <a:cxn ang="0">
                  <a:pos x="41800" y="60384"/>
                </a:cxn>
                <a:cxn ang="0">
                  <a:pos x="0" y="99203"/>
                </a:cxn>
                <a:cxn ang="0">
                  <a:pos x="41800"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w="9525">
              <a:noFill/>
            </a:ln>
          </p:spPr>
          <p:txBody>
            <a:bodyPr/>
            <a:p>
              <a:endParaRPr lang="zh-CN" altLang="en-US"/>
            </a:p>
          </p:txBody>
        </p:sp>
        <p:sp>
          <p:nvSpPr>
            <p:cNvPr id="12313" name="Freeform 36"/>
            <p:cNvSpPr/>
            <p:nvPr/>
          </p:nvSpPr>
          <p:spPr>
            <a:xfrm>
              <a:off x="342900" y="2543175"/>
              <a:ext cx="347663" cy="182562"/>
            </a:xfrm>
            <a:custGeom>
              <a:avLst/>
              <a:gdLst/>
              <a:ahLst/>
              <a:cxnLst>
                <a:cxn ang="0">
                  <a:pos x="31736" y="142312"/>
                </a:cxn>
                <a:cxn ang="0">
                  <a:pos x="170225" y="181124"/>
                </a:cxn>
                <a:cxn ang="0">
                  <a:pos x="328909" y="181124"/>
                </a:cxn>
                <a:cxn ang="0">
                  <a:pos x="289959" y="142312"/>
                </a:cxn>
                <a:cxn ang="0">
                  <a:pos x="181765" y="103499"/>
                </a:cxn>
                <a:cxn ang="0">
                  <a:pos x="82227" y="0"/>
                </a:cxn>
                <a:cxn ang="0">
                  <a:pos x="7212" y="14374"/>
                </a:cxn>
                <a:cxn ang="0">
                  <a:pos x="31736"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w="9525">
              <a:noFill/>
            </a:ln>
          </p:spPr>
          <p:txBody>
            <a:bodyPr/>
            <a:p>
              <a:endParaRPr lang="zh-CN" altLang="en-US"/>
            </a:p>
          </p:txBody>
        </p:sp>
        <p:sp>
          <p:nvSpPr>
            <p:cNvPr id="12314" name="Freeform 37"/>
            <p:cNvSpPr/>
            <p:nvPr/>
          </p:nvSpPr>
          <p:spPr>
            <a:xfrm>
              <a:off x="306388" y="1219200"/>
              <a:ext cx="322263" cy="1371600"/>
            </a:xfrm>
            <a:custGeom>
              <a:avLst/>
              <a:gdLst/>
              <a:ahLst/>
              <a:cxnLst>
                <a:cxn ang="0">
                  <a:pos x="28773" y="1371600"/>
                </a:cxn>
                <a:cxn ang="0">
                  <a:pos x="130919" y="1341407"/>
                </a:cxn>
                <a:cxn ang="0">
                  <a:pos x="130919" y="1295400"/>
                </a:cxn>
                <a:cxn ang="0">
                  <a:pos x="107900" y="1255143"/>
                </a:cxn>
                <a:cxn ang="0">
                  <a:pos x="120848" y="1210573"/>
                </a:cxn>
                <a:cxn ang="0">
                  <a:pos x="100707" y="1173192"/>
                </a:cxn>
                <a:cxn ang="0">
                  <a:pos x="135235" y="1144437"/>
                </a:cxn>
                <a:cxn ang="0">
                  <a:pos x="116532" y="1078301"/>
                </a:cxn>
                <a:cxn ang="0">
                  <a:pos x="135235" y="960407"/>
                </a:cxn>
                <a:cxn ang="0">
                  <a:pos x="148183" y="881332"/>
                </a:cxn>
                <a:cxn ang="0">
                  <a:pos x="145306" y="869830"/>
                </a:cxn>
                <a:cxn ang="0">
                  <a:pos x="189904" y="833886"/>
                </a:cxn>
                <a:cxn ang="0">
                  <a:pos x="176956" y="783566"/>
                </a:cxn>
                <a:cxn ang="0">
                  <a:pos x="205730" y="723181"/>
                </a:cxn>
                <a:cxn ang="0">
                  <a:pos x="306437" y="224286"/>
                </a:cxn>
                <a:cxn ang="0">
                  <a:pos x="307876" y="0"/>
                </a:cxn>
                <a:cxn ang="0">
                  <a:pos x="205730" y="25879"/>
                </a:cxn>
                <a:cxn ang="0">
                  <a:pos x="145306" y="94890"/>
                </a:cxn>
                <a:cxn ang="0">
                  <a:pos x="44598" y="401128"/>
                </a:cxn>
                <a:cxn ang="0">
                  <a:pos x="57546" y="685800"/>
                </a:cxn>
                <a:cxn ang="0">
                  <a:pos x="10070" y="920150"/>
                </a:cxn>
                <a:cxn ang="0">
                  <a:pos x="10070" y="1263769"/>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w="9525">
              <a:noFill/>
            </a:ln>
          </p:spPr>
          <p:txBody>
            <a:bodyPr/>
            <a:p>
              <a:endParaRPr lang="zh-CN" altLang="en-US"/>
            </a:p>
          </p:txBody>
        </p:sp>
        <p:sp>
          <p:nvSpPr>
            <p:cNvPr id="12315" name="Freeform 38"/>
            <p:cNvSpPr/>
            <p:nvPr/>
          </p:nvSpPr>
          <p:spPr>
            <a:xfrm>
              <a:off x="306388" y="1219200"/>
              <a:ext cx="307975" cy="1371600"/>
            </a:xfrm>
            <a:custGeom>
              <a:avLst/>
              <a:gdLst/>
              <a:ahLst/>
              <a:cxnLst>
                <a:cxn ang="0">
                  <a:pos x="307975" y="0"/>
                </a:cxn>
                <a:cxn ang="0">
                  <a:pos x="205796" y="25879"/>
                </a:cxn>
                <a:cxn ang="0">
                  <a:pos x="145352" y="94890"/>
                </a:cxn>
                <a:cxn ang="0">
                  <a:pos x="44613" y="401128"/>
                </a:cxn>
                <a:cxn ang="0">
                  <a:pos x="57565" y="685800"/>
                </a:cxn>
                <a:cxn ang="0">
                  <a:pos x="10073" y="920150"/>
                </a:cxn>
                <a:cxn ang="0">
                  <a:pos x="10073" y="1263769"/>
                </a:cxn>
                <a:cxn ang="0">
                  <a:pos x="28782" y="1371600"/>
                </a:cxn>
                <a:cxn ang="0">
                  <a:pos x="130961" y="1341407"/>
                </a:cxn>
                <a:cxn ang="0">
                  <a:pos x="133839" y="1321279"/>
                </a:cxn>
                <a:cxn ang="0">
                  <a:pos x="89226" y="1275271"/>
                </a:cxn>
                <a:cxn ang="0">
                  <a:pos x="109374" y="1258018"/>
                </a:cxn>
                <a:cxn ang="0">
                  <a:pos x="107935" y="1255143"/>
                </a:cxn>
                <a:cxn ang="0">
                  <a:pos x="122326" y="1227826"/>
                </a:cxn>
                <a:cxn ang="0">
                  <a:pos x="79152" y="1164566"/>
                </a:cxn>
                <a:cxn ang="0">
                  <a:pos x="105056" y="1170316"/>
                </a:cxn>
                <a:cxn ang="0">
                  <a:pos x="135278" y="1144437"/>
                </a:cxn>
                <a:cxn ang="0">
                  <a:pos x="133839" y="1141562"/>
                </a:cxn>
                <a:cxn ang="0">
                  <a:pos x="79152" y="1111369"/>
                </a:cxn>
                <a:cxn ang="0">
                  <a:pos x="57565" y="1029418"/>
                </a:cxn>
                <a:cxn ang="0">
                  <a:pos x="118009" y="1088366"/>
                </a:cxn>
                <a:cxn ang="0">
                  <a:pos x="94982" y="970471"/>
                </a:cxn>
                <a:cxn ang="0">
                  <a:pos x="125204" y="1026543"/>
                </a:cxn>
                <a:cxn ang="0">
                  <a:pos x="133839" y="964720"/>
                </a:cxn>
                <a:cxn ang="0">
                  <a:pos x="94982" y="874143"/>
                </a:cxn>
                <a:cxn ang="0">
                  <a:pos x="112252" y="802256"/>
                </a:cxn>
                <a:cxn ang="0">
                  <a:pos x="152548" y="862641"/>
                </a:cxn>
                <a:cxn ang="0">
                  <a:pos x="189965" y="833886"/>
                </a:cxn>
                <a:cxn ang="0">
                  <a:pos x="112252" y="746184"/>
                </a:cxn>
                <a:cxn ang="0">
                  <a:pos x="133839" y="705928"/>
                </a:cxn>
                <a:cxn ang="0">
                  <a:pos x="201478" y="733245"/>
                </a:cxn>
                <a:cxn ang="0">
                  <a:pos x="205796" y="724618"/>
                </a:cxn>
                <a:cxn ang="0">
                  <a:pos x="135278" y="644105"/>
                </a:cxn>
                <a:cxn ang="0">
                  <a:pos x="205796" y="424132"/>
                </a:cxn>
                <a:cxn ang="0">
                  <a:pos x="305096" y="219973"/>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w="9525">
              <a:noFill/>
            </a:ln>
          </p:spPr>
          <p:txBody>
            <a:bodyPr/>
            <a:p>
              <a:endParaRPr lang="zh-CN" altLang="en-US"/>
            </a:p>
          </p:txBody>
        </p:sp>
        <p:sp>
          <p:nvSpPr>
            <p:cNvPr id="12316" name="Freeform 39"/>
            <p:cNvSpPr/>
            <p:nvPr/>
          </p:nvSpPr>
          <p:spPr>
            <a:xfrm>
              <a:off x="138113" y="1192212"/>
              <a:ext cx="438150" cy="1462087"/>
            </a:xfrm>
            <a:custGeom>
              <a:avLst/>
              <a:gdLst/>
              <a:ahLst/>
              <a:cxnLst>
                <a:cxn ang="0">
                  <a:pos x="50444" y="1244788"/>
                </a:cxn>
                <a:cxn ang="0">
                  <a:pos x="87918" y="1462087"/>
                </a:cxn>
                <a:cxn ang="0">
                  <a:pos x="174395" y="1462087"/>
                </a:cxn>
                <a:cxn ang="0">
                  <a:pos x="236370" y="1421793"/>
                </a:cxn>
                <a:cxn ang="0">
                  <a:pos x="236370" y="1316741"/>
                </a:cxn>
                <a:cxn ang="0">
                  <a:pos x="211868" y="1231837"/>
                </a:cxn>
                <a:cxn ang="0">
                  <a:pos x="211868" y="1086491"/>
                </a:cxn>
                <a:cxn ang="0">
                  <a:pos x="230605" y="844729"/>
                </a:cxn>
                <a:cxn ang="0">
                  <a:pos x="265196" y="712335"/>
                </a:cxn>
                <a:cxn ang="0">
                  <a:pos x="265196" y="554038"/>
                </a:cxn>
                <a:cxn ang="0">
                  <a:pos x="325729" y="418767"/>
                </a:cxn>
                <a:cxn ang="0">
                  <a:pos x="407883" y="155418"/>
                </a:cxn>
                <a:cxn ang="0">
                  <a:pos x="438150" y="35976"/>
                </a:cxn>
                <a:cxn ang="0">
                  <a:pos x="255107" y="7195"/>
                </a:cxn>
                <a:cxn ang="0">
                  <a:pos x="72064" y="7195"/>
                </a:cxn>
                <a:cxn ang="0">
                  <a:pos x="18736" y="233128"/>
                </a:cxn>
                <a:cxn ang="0">
                  <a:pos x="37473" y="405815"/>
                </a:cxn>
                <a:cxn ang="0">
                  <a:pos x="43238" y="497915"/>
                </a:cxn>
                <a:cxn ang="0">
                  <a:pos x="56210" y="646138"/>
                </a:cxn>
                <a:cxn ang="0">
                  <a:pos x="17295" y="749751"/>
                </a:cxn>
                <a:cxn ang="0">
                  <a:pos x="14412" y="1060588"/>
                </a:cxn>
                <a:cxn ang="0">
                  <a:pos x="50444" y="1244788"/>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w="9525">
              <a:noFill/>
            </a:ln>
          </p:spPr>
          <p:txBody>
            <a:bodyPr/>
            <a:p>
              <a:endParaRPr lang="zh-CN" altLang="en-US"/>
            </a:p>
          </p:txBody>
        </p:sp>
        <p:sp>
          <p:nvSpPr>
            <p:cNvPr id="12317" name="Freeform 40"/>
            <p:cNvSpPr/>
            <p:nvPr/>
          </p:nvSpPr>
          <p:spPr>
            <a:xfrm>
              <a:off x="139700" y="1843087"/>
              <a:ext cx="238125" cy="811212"/>
            </a:xfrm>
            <a:custGeom>
              <a:avLst/>
              <a:gdLst/>
              <a:ahLst/>
              <a:cxnLst>
                <a:cxn ang="0">
                  <a:pos x="238125" y="81984"/>
                </a:cxn>
                <a:cxn ang="0">
                  <a:pos x="54840" y="0"/>
                </a:cxn>
                <a:cxn ang="0">
                  <a:pos x="15875" y="99244"/>
                </a:cxn>
                <a:cxn ang="0">
                  <a:pos x="11545" y="401291"/>
                </a:cxn>
                <a:cxn ang="0">
                  <a:pos x="11545" y="404167"/>
                </a:cxn>
                <a:cxn ang="0">
                  <a:pos x="11545" y="405606"/>
                </a:cxn>
                <a:cxn ang="0">
                  <a:pos x="11545" y="407044"/>
                </a:cxn>
                <a:cxn ang="0">
                  <a:pos x="12988" y="409920"/>
                </a:cxn>
                <a:cxn ang="0">
                  <a:pos x="49068" y="594025"/>
                </a:cxn>
                <a:cxn ang="0">
                  <a:pos x="80818" y="806897"/>
                </a:cxn>
                <a:cxn ang="0">
                  <a:pos x="82261" y="805458"/>
                </a:cxn>
                <a:cxn ang="0">
                  <a:pos x="86590" y="811212"/>
                </a:cxn>
                <a:cxn ang="0">
                  <a:pos x="173181" y="811212"/>
                </a:cxn>
                <a:cxn ang="0">
                  <a:pos x="229465" y="775254"/>
                </a:cxn>
                <a:cxn ang="0">
                  <a:pos x="199159" y="724912"/>
                </a:cxn>
                <a:cxn ang="0">
                  <a:pos x="106795" y="724912"/>
                </a:cxn>
                <a:cxn ang="0">
                  <a:pos x="235238" y="665941"/>
                </a:cxn>
                <a:cxn ang="0">
                  <a:pos x="72159" y="688954"/>
                </a:cxn>
                <a:cxn ang="0">
                  <a:pos x="73602" y="595464"/>
                </a:cxn>
                <a:cxn ang="0">
                  <a:pos x="134215" y="632860"/>
                </a:cxn>
                <a:cxn ang="0">
                  <a:pos x="76488" y="533616"/>
                </a:cxn>
                <a:cxn ang="0">
                  <a:pos x="134215" y="546561"/>
                </a:cxn>
                <a:cxn ang="0">
                  <a:pos x="73602" y="487590"/>
                </a:cxn>
                <a:cxn ang="0">
                  <a:pos x="134215" y="425742"/>
                </a:cxn>
                <a:cxn ang="0">
                  <a:pos x="114011" y="349511"/>
                </a:cxn>
                <a:cxn ang="0">
                  <a:pos x="57727" y="336566"/>
                </a:cxn>
                <a:cxn ang="0">
                  <a:pos x="60613" y="323621"/>
                </a:cxn>
                <a:cxn ang="0">
                  <a:pos x="134215" y="221501"/>
                </a:cxn>
                <a:cxn ang="0">
                  <a:pos x="53397" y="221501"/>
                </a:cxn>
                <a:cxn ang="0">
                  <a:pos x="155863" y="158215"/>
                </a:cxn>
                <a:cxn ang="0">
                  <a:pos x="129886" y="142393"/>
                </a:cxn>
                <a:cxn ang="0">
                  <a:pos x="53397" y="129448"/>
                </a:cxn>
                <a:cxn ang="0">
                  <a:pos x="106795" y="116503"/>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w="9525">
              <a:noFill/>
            </a:ln>
          </p:spPr>
          <p:txBody>
            <a:bodyPr/>
            <a:p>
              <a:endParaRPr lang="zh-CN" altLang="en-US"/>
            </a:p>
          </p:txBody>
        </p:sp>
        <p:sp>
          <p:nvSpPr>
            <p:cNvPr id="12318" name="Freeform 41"/>
            <p:cNvSpPr/>
            <p:nvPr/>
          </p:nvSpPr>
          <p:spPr>
            <a:xfrm>
              <a:off x="123825" y="1193800"/>
              <a:ext cx="452438" cy="608012"/>
            </a:xfrm>
            <a:custGeom>
              <a:avLst/>
              <a:gdLst/>
              <a:ahLst/>
              <a:cxnLst>
                <a:cxn ang="0">
                  <a:pos x="269445" y="5763"/>
                </a:cxn>
                <a:cxn ang="0">
                  <a:pos x="86453" y="5763"/>
                </a:cxn>
                <a:cxn ang="0">
                  <a:pos x="10086" y="210354"/>
                </a:cxn>
                <a:cxn ang="0">
                  <a:pos x="12967" y="384690"/>
                </a:cxn>
                <a:cxn ang="0">
                  <a:pos x="25935" y="502834"/>
                </a:cxn>
                <a:cxn ang="0">
                  <a:pos x="66280" y="608012"/>
                </a:cxn>
                <a:cxn ang="0">
                  <a:pos x="149852" y="485545"/>
                </a:cxn>
                <a:cxn ang="0">
                  <a:pos x="89334" y="508597"/>
                </a:cxn>
                <a:cxn ang="0">
                  <a:pos x="128238" y="301124"/>
                </a:cxn>
                <a:cxn ang="0">
                  <a:pos x="149852" y="142637"/>
                </a:cxn>
                <a:cxn ang="0">
                  <a:pos x="340048" y="142637"/>
                </a:cxn>
                <a:cxn ang="0">
                  <a:pos x="414974" y="171453"/>
                </a:cxn>
                <a:cxn ang="0">
                  <a:pos x="422179" y="154164"/>
                </a:cxn>
                <a:cxn ang="0">
                  <a:pos x="452438" y="34578"/>
                </a:cxn>
                <a:cxn ang="0">
                  <a:pos x="269445"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w="9525">
              <a:noFill/>
            </a:ln>
          </p:spPr>
          <p:txBody>
            <a:bodyPr/>
            <a:p>
              <a:endParaRPr lang="zh-CN" altLang="en-US"/>
            </a:p>
          </p:txBody>
        </p:sp>
        <p:sp>
          <p:nvSpPr>
            <p:cNvPr id="12319" name="Freeform 42"/>
            <p:cNvSpPr/>
            <p:nvPr/>
          </p:nvSpPr>
          <p:spPr>
            <a:xfrm>
              <a:off x="274638" y="1130300"/>
              <a:ext cx="339725" cy="120650"/>
            </a:xfrm>
            <a:custGeom>
              <a:avLst/>
              <a:gdLst/>
              <a:ahLst/>
              <a:cxnLst>
                <a:cxn ang="0">
                  <a:pos x="0" y="56690"/>
                </a:cxn>
                <a:cxn ang="0">
                  <a:pos x="274946" y="117742"/>
                </a:cxn>
                <a:cxn ang="0">
                  <a:pos x="339725" y="88670"/>
                </a:cxn>
                <a:cxn ang="0">
                  <a:pos x="331087" y="24711"/>
                </a:cxn>
                <a:cxn ang="0">
                  <a:pos x="12955" y="0"/>
                </a:cxn>
                <a:cxn ang="0">
                  <a:pos x="0" y="56690"/>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w="9525">
              <a:noFill/>
            </a:ln>
          </p:spPr>
          <p:txBody>
            <a:bodyPr/>
            <a:p>
              <a:endParaRPr lang="zh-CN" altLang="en-US"/>
            </a:p>
          </p:txBody>
        </p:sp>
        <p:sp>
          <p:nvSpPr>
            <p:cNvPr id="12320" name="Freeform 43"/>
            <p:cNvSpPr/>
            <p:nvPr/>
          </p:nvSpPr>
          <p:spPr>
            <a:xfrm>
              <a:off x="298450" y="344487"/>
              <a:ext cx="309563" cy="857250"/>
            </a:xfrm>
            <a:custGeom>
              <a:avLst/>
              <a:gdLst/>
              <a:ahLst/>
              <a:cxnLst>
                <a:cxn ang="0">
                  <a:pos x="2879" y="768072"/>
                </a:cxn>
                <a:cxn ang="0">
                  <a:pos x="102227" y="842866"/>
                </a:cxn>
                <a:cxn ang="0">
                  <a:pos x="309563" y="828483"/>
                </a:cxn>
                <a:cxn ang="0">
                  <a:pos x="277886" y="558075"/>
                </a:cxn>
                <a:cxn ang="0">
                  <a:pos x="293724" y="384036"/>
                </a:cxn>
                <a:cxn ang="0">
                  <a:pos x="214534" y="159655"/>
                </a:cxn>
                <a:cxn ang="0">
                  <a:pos x="203015" y="46026"/>
                </a:cxn>
                <a:cxn ang="0">
                  <a:pos x="177098" y="113628"/>
                </a:cxn>
                <a:cxn ang="0">
                  <a:pos x="35995" y="0"/>
                </a:cxn>
                <a:cxn ang="0">
                  <a:pos x="2879" y="40273"/>
                </a:cxn>
                <a:cxn ang="0">
                  <a:pos x="2879" y="768072"/>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w="9525">
              <a:noFill/>
            </a:ln>
          </p:spPr>
          <p:txBody>
            <a:bodyPr/>
            <a:p>
              <a:endParaRPr lang="zh-CN" altLang="en-US"/>
            </a:p>
          </p:txBody>
        </p:sp>
        <p:sp>
          <p:nvSpPr>
            <p:cNvPr id="12321" name="Freeform 44"/>
            <p:cNvSpPr/>
            <p:nvPr/>
          </p:nvSpPr>
          <p:spPr>
            <a:xfrm>
              <a:off x="298450" y="344487"/>
              <a:ext cx="309563" cy="857250"/>
            </a:xfrm>
            <a:custGeom>
              <a:avLst/>
              <a:gdLst/>
              <a:ahLst/>
              <a:cxnLst>
                <a:cxn ang="0">
                  <a:pos x="214534" y="831359"/>
                </a:cxn>
                <a:cxn ang="0">
                  <a:pos x="56153" y="732114"/>
                </a:cxn>
                <a:cxn ang="0">
                  <a:pos x="64792" y="676019"/>
                </a:cxn>
                <a:cxn ang="0">
                  <a:pos x="214534" y="762319"/>
                </a:cxn>
                <a:cxn ang="0">
                  <a:pos x="67671" y="535062"/>
                </a:cxn>
                <a:cxn ang="0">
                  <a:pos x="46074" y="113628"/>
                </a:cxn>
                <a:cxn ang="0">
                  <a:pos x="112306" y="174039"/>
                </a:cxn>
                <a:cxn ang="0">
                  <a:pos x="67671" y="99245"/>
                </a:cxn>
                <a:cxn ang="0">
                  <a:pos x="138223" y="90615"/>
                </a:cxn>
                <a:cxn ang="0">
                  <a:pos x="35995" y="0"/>
                </a:cxn>
                <a:cxn ang="0">
                  <a:pos x="2879" y="40273"/>
                </a:cxn>
                <a:cxn ang="0">
                  <a:pos x="2879" y="768072"/>
                </a:cxn>
                <a:cxn ang="0">
                  <a:pos x="102227" y="842866"/>
                </a:cxn>
                <a:cxn ang="0">
                  <a:pos x="309563" y="828483"/>
                </a:cxn>
                <a:cxn ang="0">
                  <a:pos x="309563" y="827044"/>
                </a:cxn>
                <a:cxn ang="0">
                  <a:pos x="214534" y="831359"/>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w="9525">
              <a:noFill/>
            </a:ln>
          </p:spPr>
          <p:txBody>
            <a:bodyPr/>
            <a:p>
              <a:endParaRPr lang="zh-CN" altLang="en-US"/>
            </a:p>
          </p:txBody>
        </p:sp>
        <p:sp>
          <p:nvSpPr>
            <p:cNvPr id="12322" name="Freeform 45"/>
            <p:cNvSpPr/>
            <p:nvPr/>
          </p:nvSpPr>
          <p:spPr>
            <a:xfrm>
              <a:off x="0" y="371475"/>
              <a:ext cx="457200" cy="1096962"/>
            </a:xfrm>
            <a:custGeom>
              <a:avLst/>
              <a:gdLst/>
              <a:ahLst/>
              <a:cxnLst>
                <a:cxn ang="0">
                  <a:pos x="0" y="1049518"/>
                </a:cxn>
                <a:cxn ang="0">
                  <a:pos x="166777" y="1096962"/>
                </a:cxn>
                <a:cxn ang="0">
                  <a:pos x="378124" y="704471"/>
                </a:cxn>
                <a:cxn ang="0">
                  <a:pos x="444260" y="520445"/>
                </a:cxn>
                <a:cxn ang="0">
                  <a:pos x="291860" y="0"/>
                </a:cxn>
                <a:cxn ang="0">
                  <a:pos x="166777" y="69009"/>
                </a:cxn>
                <a:cxn ang="0">
                  <a:pos x="169652" y="342171"/>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w="9525">
              <a:noFill/>
            </a:ln>
          </p:spPr>
          <p:txBody>
            <a:bodyPr/>
            <a:p>
              <a:endParaRPr lang="zh-CN" altLang="en-US"/>
            </a:p>
          </p:txBody>
        </p:sp>
        <p:sp>
          <p:nvSpPr>
            <p:cNvPr id="12323"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7"/>
                </a:cxn>
                <a:cxn ang="0">
                  <a:pos x="44950" y="0"/>
                </a:cxn>
                <a:cxn ang="0">
                  <a:pos x="0" y="46090"/>
                </a:cxn>
                <a:cxn ang="0">
                  <a:pos x="20300" y="84979"/>
                </a:cxn>
                <a:cxn ang="0">
                  <a:pos x="59450" y="265021"/>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w="9525">
              <a:noFill/>
            </a:ln>
          </p:spPr>
          <p:txBody>
            <a:bodyPr/>
            <a:p>
              <a:endParaRPr lang="zh-CN" altLang="en-US"/>
            </a:p>
          </p:txBody>
        </p:sp>
        <p:sp>
          <p:nvSpPr>
            <p:cNvPr id="12324" name="Freeform 47"/>
            <p:cNvSpPr/>
            <p:nvPr/>
          </p:nvSpPr>
          <p:spPr>
            <a:xfrm>
              <a:off x="614363" y="725487"/>
              <a:ext cx="412750" cy="296862"/>
            </a:xfrm>
            <a:custGeom>
              <a:avLst/>
              <a:gdLst/>
              <a:ahLst/>
              <a:cxnLst>
                <a:cxn ang="0">
                  <a:pos x="398368" y="217602"/>
                </a:cxn>
                <a:cxn ang="0">
                  <a:pos x="343718" y="77818"/>
                </a:cxn>
                <a:cxn ang="0">
                  <a:pos x="221475" y="109521"/>
                </a:cxn>
                <a:cxn ang="0">
                  <a:pos x="182645" y="129696"/>
                </a:cxn>
                <a:cxn ang="0">
                  <a:pos x="125119" y="129696"/>
                </a:cxn>
                <a:cxn ang="0">
                  <a:pos x="71907" y="129696"/>
                </a:cxn>
                <a:cxn ang="0">
                  <a:pos x="53211" y="110962"/>
                </a:cxn>
                <a:cxn ang="0">
                  <a:pos x="17257" y="0"/>
                </a:cxn>
                <a:cxn ang="0">
                  <a:pos x="0" y="252188"/>
                </a:cxn>
                <a:cxn ang="0">
                  <a:pos x="8628" y="295420"/>
                </a:cxn>
                <a:cxn ang="0">
                  <a:pos x="175454" y="276686"/>
                </a:cxn>
                <a:cxn ang="0">
                  <a:pos x="398368" y="217602"/>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w="9525">
              <a:noFill/>
            </a:ln>
          </p:spPr>
          <p:txBody>
            <a:bodyPr/>
            <a:p>
              <a:endParaRPr lang="zh-CN" altLang="en-US"/>
            </a:p>
          </p:txBody>
        </p:sp>
        <p:sp>
          <p:nvSpPr>
            <p:cNvPr id="12325" name="Freeform 48"/>
            <p:cNvSpPr/>
            <p:nvPr/>
          </p:nvSpPr>
          <p:spPr>
            <a:xfrm>
              <a:off x="654050" y="800100"/>
              <a:ext cx="357188" cy="190500"/>
            </a:xfrm>
            <a:custGeom>
              <a:avLst/>
              <a:gdLst/>
              <a:ahLst/>
              <a:cxnLst>
                <a:cxn ang="0">
                  <a:pos x="303897" y="2864"/>
                </a:cxn>
                <a:cxn ang="0">
                  <a:pos x="181474" y="34375"/>
                </a:cxn>
                <a:cxn ang="0">
                  <a:pos x="142587" y="54428"/>
                </a:cxn>
                <a:cxn ang="0">
                  <a:pos x="84976" y="54428"/>
                </a:cxn>
                <a:cxn ang="0">
                  <a:pos x="44648" y="47266"/>
                </a:cxn>
                <a:cxn ang="0">
                  <a:pos x="20163" y="98830"/>
                </a:cxn>
                <a:cxn ang="0">
                  <a:pos x="53290" y="91669"/>
                </a:cxn>
                <a:cxn ang="0">
                  <a:pos x="0" y="190500"/>
                </a:cxn>
                <a:cxn ang="0">
                  <a:pos x="84976" y="95966"/>
                </a:cxn>
                <a:cxn ang="0">
                  <a:pos x="159870" y="73048"/>
                </a:cxn>
                <a:cxn ang="0">
                  <a:pos x="119542" y="163285"/>
                </a:cxn>
                <a:cxn ang="0">
                  <a:pos x="233324" y="54428"/>
                </a:cxn>
                <a:cxn ang="0">
                  <a:pos x="286614" y="73048"/>
                </a:cxn>
                <a:cxn ang="0">
                  <a:pos x="348546" y="95966"/>
                </a:cxn>
                <a:cxn ang="0">
                  <a:pos x="357188" y="94533"/>
                </a:cxn>
                <a:cxn ang="0">
                  <a:pos x="303897" y="2864"/>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w="9525">
              <a:noFill/>
            </a:ln>
          </p:spPr>
          <p:txBody>
            <a:bodyPr/>
            <a:p>
              <a:endParaRPr lang="zh-CN" altLang="en-US"/>
            </a:p>
          </p:txBody>
        </p:sp>
        <p:sp>
          <p:nvSpPr>
            <p:cNvPr id="12326" name="Freeform 49"/>
            <p:cNvSpPr/>
            <p:nvPr/>
          </p:nvSpPr>
          <p:spPr>
            <a:xfrm>
              <a:off x="263525" y="392112"/>
              <a:ext cx="173038" cy="774700"/>
            </a:xfrm>
            <a:custGeom>
              <a:avLst/>
              <a:gdLst/>
              <a:ahLst/>
              <a:cxnLst>
                <a:cxn ang="0">
                  <a:pos x="62005" y="774700"/>
                </a:cxn>
                <a:cxn ang="0">
                  <a:pos x="113916" y="683982"/>
                </a:cxn>
                <a:cxn ang="0">
                  <a:pos x="164386" y="614864"/>
                </a:cxn>
                <a:cxn ang="0">
                  <a:pos x="167270" y="480947"/>
                </a:cxn>
                <a:cxn ang="0">
                  <a:pos x="23071" y="110877"/>
                </a:cxn>
                <a:cxn ang="0">
                  <a:pos x="37491" y="86397"/>
                </a:cxn>
                <a:cxn ang="0">
                  <a:pos x="8651" y="0"/>
                </a:cxn>
                <a:cxn ang="0">
                  <a:pos x="0" y="7199"/>
                </a:cxn>
                <a:cxn ang="0">
                  <a:pos x="10093" y="79197"/>
                </a:cxn>
                <a:cxn ang="0">
                  <a:pos x="10093" y="110877"/>
                </a:cxn>
                <a:cxn ang="0">
                  <a:pos x="148524" y="486707"/>
                </a:cxn>
                <a:cxn ang="0">
                  <a:pos x="90844" y="663822"/>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w="9525">
              <a:noFill/>
            </a:ln>
          </p:spPr>
          <p:txBody>
            <a:bodyPr/>
            <a:p>
              <a:endParaRPr lang="zh-CN" altLang="en-US"/>
            </a:p>
          </p:txBody>
        </p:sp>
        <p:sp>
          <p:nvSpPr>
            <p:cNvPr id="12327" name="Freeform 50"/>
            <p:cNvSpPr/>
            <p:nvPr/>
          </p:nvSpPr>
          <p:spPr>
            <a:xfrm>
              <a:off x="122238" y="457200"/>
              <a:ext cx="198438" cy="841375"/>
            </a:xfrm>
            <a:custGeom>
              <a:avLst/>
              <a:gdLst/>
              <a:ahLst/>
              <a:cxnLst>
                <a:cxn ang="0">
                  <a:pos x="142357" y="175466"/>
                </a:cxn>
                <a:cxn ang="0">
                  <a:pos x="198438" y="221490"/>
                </a:cxn>
                <a:cxn ang="0">
                  <a:pos x="83401" y="60406"/>
                </a:cxn>
                <a:cxn ang="0">
                  <a:pos x="44576" y="0"/>
                </a:cxn>
                <a:cxn ang="0">
                  <a:pos x="46014" y="256008"/>
                </a:cxn>
                <a:cxn ang="0">
                  <a:pos x="0" y="578175"/>
                </a:cxn>
                <a:cxn ang="0">
                  <a:pos x="41700" y="664470"/>
                </a:cxn>
                <a:cxn ang="0">
                  <a:pos x="133729" y="841375"/>
                </a:cxn>
                <a:cxn ang="0">
                  <a:pos x="182620" y="750765"/>
                </a:cxn>
                <a:cxn ang="0">
                  <a:pos x="122226" y="562354"/>
                </a:cxn>
                <a:cxn ang="0">
                  <a:pos x="169678" y="562354"/>
                </a:cxn>
                <a:cxn ang="0">
                  <a:pos x="122226" y="533589"/>
                </a:cxn>
                <a:cxn ang="0">
                  <a:pos x="112160" y="415653"/>
                </a:cxn>
                <a:cxn ang="0">
                  <a:pos x="126540" y="345179"/>
                </a:cxn>
                <a:cxn ang="0">
                  <a:pos x="142357" y="267514"/>
                </a:cxn>
                <a:cxn ang="0">
                  <a:pos x="142357"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w="9525">
              <a:noFill/>
            </a:ln>
          </p:spPr>
          <p:txBody>
            <a:bodyPr/>
            <a:p>
              <a:endParaRPr lang="zh-CN" altLang="en-US"/>
            </a:p>
          </p:txBody>
        </p:sp>
        <p:sp>
          <p:nvSpPr>
            <p:cNvPr id="12328"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solidFill>
            <a:ln w="9525">
              <a:noFill/>
            </a:ln>
          </p:spPr>
          <p:txBody>
            <a:bodyPr/>
            <a:p>
              <a:endParaRPr lang="zh-CN" altLang="en-US"/>
            </a:p>
          </p:txBody>
        </p:sp>
        <p:sp>
          <p:nvSpPr>
            <p:cNvPr id="12329" name="Freeform 52"/>
            <p:cNvSpPr/>
            <p:nvPr/>
          </p:nvSpPr>
          <p:spPr>
            <a:xfrm>
              <a:off x="211138" y="1260475"/>
              <a:ext cx="123825" cy="214312"/>
            </a:xfrm>
            <a:custGeom>
              <a:avLst/>
              <a:gdLst/>
              <a:ahLst/>
              <a:cxnLst>
                <a:cxn ang="0">
                  <a:pos x="5759" y="66163"/>
                </a:cxn>
                <a:cxn ang="0">
                  <a:pos x="21597" y="165408"/>
                </a:cxn>
                <a:cxn ang="0">
                  <a:pos x="21597" y="214312"/>
                </a:cxn>
                <a:cxn ang="0">
                  <a:pos x="123825" y="126573"/>
                </a:cxn>
                <a:cxn ang="0">
                  <a:pos x="84949"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w="9525">
              <a:noFill/>
            </a:ln>
          </p:spPr>
          <p:txBody>
            <a:bodyPr/>
            <a:p>
              <a:endParaRPr lang="zh-CN" altLang="en-US"/>
            </a:p>
          </p:txBody>
        </p:sp>
        <p:sp>
          <p:nvSpPr>
            <p:cNvPr id="12330" name="Freeform 53"/>
            <p:cNvSpPr/>
            <p:nvPr/>
          </p:nvSpPr>
          <p:spPr>
            <a:xfrm>
              <a:off x="20638" y="439737"/>
              <a:ext cx="280988" cy="928687"/>
            </a:xfrm>
            <a:custGeom>
              <a:avLst/>
              <a:gdLst/>
              <a:ahLst/>
              <a:cxnLst>
                <a:cxn ang="0">
                  <a:pos x="157065" y="928687"/>
                </a:cxn>
                <a:cxn ang="0">
                  <a:pos x="280988" y="845177"/>
                </a:cxn>
                <a:cxn ang="0">
                  <a:pos x="193089" y="551452"/>
                </a:cxn>
                <a:cxn ang="0">
                  <a:pos x="201734" y="349877"/>
                </a:cxn>
                <a:cxn ang="0">
                  <a:pos x="243522" y="192936"/>
                </a:cxn>
                <a:cxn ang="0">
                  <a:pos x="145537" y="0"/>
                </a:cxn>
                <a:cxn ang="0">
                  <a:pos x="72048" y="35995"/>
                </a:cxn>
                <a:cxn ang="0">
                  <a:pos x="57638" y="56153"/>
                </a:cxn>
                <a:cxn ang="0">
                  <a:pos x="27378" y="132463"/>
                </a:cxn>
                <a:cxn ang="0">
                  <a:pos x="27378" y="226052"/>
                </a:cxn>
                <a:cxn ang="0">
                  <a:pos x="7204" y="249089"/>
                </a:cxn>
                <a:cxn ang="0">
                  <a:pos x="7204" y="306682"/>
                </a:cxn>
                <a:cxn ang="0">
                  <a:pos x="31701" y="329719"/>
                </a:cxn>
                <a:cxn ang="0">
                  <a:pos x="17291" y="414669"/>
                </a:cxn>
                <a:cxn ang="0">
                  <a:pos x="14409" y="519776"/>
                </a:cxn>
                <a:cxn ang="0">
                  <a:pos x="38906" y="619124"/>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w="9525">
              <a:noFill/>
            </a:ln>
          </p:spPr>
          <p:txBody>
            <a:bodyPr/>
            <a:p>
              <a:endParaRPr lang="zh-CN" altLang="en-US"/>
            </a:p>
          </p:txBody>
        </p:sp>
        <p:sp>
          <p:nvSpPr>
            <p:cNvPr id="12331" name="Freeform 54"/>
            <p:cNvSpPr>
              <a:spLocks noEditPoints="1"/>
            </p:cNvSpPr>
            <p:nvPr/>
          </p:nvSpPr>
          <p:spPr>
            <a:xfrm>
              <a:off x="20638" y="471487"/>
              <a:ext cx="214313" cy="896937"/>
            </a:xfrm>
            <a:custGeom>
              <a:avLst/>
              <a:gdLst/>
              <a:ahLst/>
              <a:cxnLst>
                <a:cxn ang="0">
                  <a:pos x="44588" y="156927"/>
                </a:cxn>
                <a:cxn ang="0">
                  <a:pos x="43150" y="155488"/>
                </a:cxn>
                <a:cxn ang="0">
                  <a:pos x="44588" y="156927"/>
                </a:cxn>
                <a:cxn ang="0">
                  <a:pos x="100683" y="695378"/>
                </a:cxn>
                <a:cxn ang="0">
                  <a:pos x="37396" y="479422"/>
                </a:cxn>
                <a:cxn ang="0">
                  <a:pos x="63287" y="477982"/>
                </a:cxn>
                <a:cxn ang="0">
                  <a:pos x="159655" y="424713"/>
                </a:cxn>
                <a:cxn ang="0">
                  <a:pos x="81985" y="459266"/>
                </a:cxn>
                <a:cxn ang="0">
                  <a:pos x="38835" y="424713"/>
                </a:cxn>
                <a:cxn ang="0">
                  <a:pos x="67602" y="348408"/>
                </a:cxn>
                <a:cxn ang="0">
                  <a:pos x="77670" y="283622"/>
                </a:cxn>
                <a:cxn ang="0">
                  <a:pos x="192737" y="336891"/>
                </a:cxn>
                <a:cxn ang="0">
                  <a:pos x="143834" y="274983"/>
                </a:cxn>
                <a:cxn ang="0">
                  <a:pos x="87738" y="243310"/>
                </a:cxn>
                <a:cxn ang="0">
                  <a:pos x="179792" y="244750"/>
                </a:cxn>
                <a:cxn ang="0">
                  <a:pos x="100683" y="200119"/>
                </a:cxn>
                <a:cxn ang="0">
                  <a:pos x="146710" y="185722"/>
                </a:cxn>
                <a:cxn ang="0">
                  <a:pos x="38835" y="185722"/>
                </a:cxn>
                <a:cxn ang="0">
                  <a:pos x="81985" y="128133"/>
                </a:cxn>
                <a:cxn ang="0">
                  <a:pos x="41711" y="143970"/>
                </a:cxn>
                <a:cxn ang="0">
                  <a:pos x="43150" y="119495"/>
                </a:cxn>
                <a:cxn ang="0">
                  <a:pos x="81985" y="46070"/>
                </a:cxn>
                <a:cxn ang="0">
                  <a:pos x="81985" y="0"/>
                </a:cxn>
                <a:cxn ang="0">
                  <a:pos x="71917" y="4319"/>
                </a:cxn>
                <a:cxn ang="0">
                  <a:pos x="61848" y="8638"/>
                </a:cxn>
                <a:cxn ang="0">
                  <a:pos x="27328" y="100779"/>
                </a:cxn>
                <a:cxn ang="0">
                  <a:pos x="27328" y="194360"/>
                </a:cxn>
                <a:cxn ang="0">
                  <a:pos x="7191" y="217395"/>
                </a:cxn>
                <a:cxn ang="0">
                  <a:pos x="7191" y="274983"/>
                </a:cxn>
                <a:cxn ang="0">
                  <a:pos x="31643" y="298019"/>
                </a:cxn>
                <a:cxn ang="0">
                  <a:pos x="17260" y="382961"/>
                </a:cxn>
                <a:cxn ang="0">
                  <a:pos x="14383" y="488060"/>
                </a:cxn>
                <a:cxn ang="0">
                  <a:pos x="38835" y="587400"/>
                </a:cxn>
                <a:cxn ang="0">
                  <a:pos x="156779" y="896937"/>
                </a:cxn>
                <a:cxn ang="0">
                  <a:pos x="214313" y="850866"/>
                </a:cxn>
                <a:cxn ang="0">
                  <a:pos x="159655" y="827831"/>
                </a:cxn>
                <a:cxn ang="0">
                  <a:pos x="100683"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w="9525">
              <a:noFill/>
            </a:ln>
          </p:spPr>
          <p:txBody>
            <a:bodyPr/>
            <a:p>
              <a:endParaRPr lang="zh-CN" altLang="en-US"/>
            </a:p>
          </p:txBody>
        </p:sp>
        <p:sp>
          <p:nvSpPr>
            <p:cNvPr id="12332"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solidFill>
            <a:ln w="9525">
              <a:noFill/>
            </a:ln>
          </p:spPr>
          <p:txBody>
            <a:bodyPr/>
            <a:p>
              <a:endParaRPr lang="zh-CN" altLang="en-US"/>
            </a:p>
          </p:txBody>
        </p:sp>
        <p:sp>
          <p:nvSpPr>
            <p:cNvPr id="12333" name="Freeform 56"/>
            <p:cNvSpPr/>
            <p:nvPr/>
          </p:nvSpPr>
          <p:spPr>
            <a:xfrm>
              <a:off x="303213" y="74612"/>
              <a:ext cx="280988" cy="354012"/>
            </a:xfrm>
            <a:custGeom>
              <a:avLst/>
              <a:gdLst/>
              <a:ahLst/>
              <a:cxnLst>
                <a:cxn ang="0">
                  <a:pos x="153396" y="351133"/>
                </a:cxn>
                <a:cxn ang="0">
                  <a:pos x="203572" y="315157"/>
                </a:cxn>
                <a:cxn ang="0">
                  <a:pos x="253749" y="223056"/>
                </a:cxn>
                <a:cxn ang="0">
                  <a:pos x="266651" y="223056"/>
                </a:cxn>
                <a:cxn ang="0">
                  <a:pos x="275253" y="174127"/>
                </a:cxn>
                <a:cxn ang="0">
                  <a:pos x="266651" y="130955"/>
                </a:cxn>
                <a:cxn ang="0">
                  <a:pos x="275253" y="20147"/>
                </a:cxn>
                <a:cxn ang="0">
                  <a:pos x="113255" y="0"/>
                </a:cxn>
                <a:cxn ang="0">
                  <a:pos x="43008" y="37415"/>
                </a:cxn>
                <a:cxn ang="0">
                  <a:pos x="43008" y="130955"/>
                </a:cxn>
                <a:cxn ang="0">
                  <a:pos x="12902" y="130955"/>
                </a:cxn>
                <a:cxn ang="0">
                  <a:pos x="43008" y="214421"/>
                </a:cxn>
                <a:cxn ang="0">
                  <a:pos x="70247" y="306522"/>
                </a:cxn>
                <a:cxn ang="0">
                  <a:pos x="153396" y="351133"/>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w="9525">
              <a:noFill/>
            </a:ln>
          </p:spPr>
          <p:txBody>
            <a:bodyPr/>
            <a:p>
              <a:endParaRPr lang="zh-CN" altLang="en-US"/>
            </a:p>
          </p:txBody>
        </p:sp>
        <p:sp>
          <p:nvSpPr>
            <p:cNvPr id="12334" name="Freeform 57"/>
            <p:cNvSpPr/>
            <p:nvPr/>
          </p:nvSpPr>
          <p:spPr>
            <a:xfrm>
              <a:off x="303213" y="76200"/>
              <a:ext cx="134938" cy="341312"/>
            </a:xfrm>
            <a:custGeom>
              <a:avLst/>
              <a:gdLst/>
              <a:ahLst/>
              <a:cxnLst>
                <a:cxn ang="0">
                  <a:pos x="117711" y="341312"/>
                </a:cxn>
                <a:cxn ang="0">
                  <a:pos x="78953" y="243382"/>
                </a:cxn>
                <a:cxn ang="0">
                  <a:pos x="91872" y="192978"/>
                </a:cxn>
                <a:cxn ang="0">
                  <a:pos x="78953" y="162735"/>
                </a:cxn>
                <a:cxn ang="0">
                  <a:pos x="104792" y="138252"/>
                </a:cxn>
                <a:cxn ang="0">
                  <a:pos x="122018" y="84967"/>
                </a:cxn>
                <a:cxn ang="0">
                  <a:pos x="134938" y="1440"/>
                </a:cxn>
                <a:cxn ang="0">
                  <a:pos x="113405" y="0"/>
                </a:cxn>
                <a:cxn ang="0">
                  <a:pos x="43065" y="36003"/>
                </a:cxn>
                <a:cxn ang="0">
                  <a:pos x="43065" y="129612"/>
                </a:cxn>
                <a:cxn ang="0">
                  <a:pos x="12919" y="129612"/>
                </a:cxn>
                <a:cxn ang="0">
                  <a:pos x="43065" y="213139"/>
                </a:cxn>
                <a:cxn ang="0">
                  <a:pos x="70340" y="305308"/>
                </a:cxn>
                <a:cxn ang="0">
                  <a:pos x="117711"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w="9525">
              <a:noFill/>
            </a:ln>
          </p:spPr>
          <p:txBody>
            <a:bodyPr/>
            <a:p>
              <a:endParaRPr lang="zh-CN" altLang="en-US"/>
            </a:p>
          </p:txBody>
        </p:sp>
        <p:sp>
          <p:nvSpPr>
            <p:cNvPr id="12335" name="Freeform 58"/>
            <p:cNvSpPr/>
            <p:nvPr/>
          </p:nvSpPr>
          <p:spPr>
            <a:xfrm>
              <a:off x="519113" y="206375"/>
              <a:ext cx="68263" cy="166687"/>
            </a:xfrm>
            <a:custGeom>
              <a:avLst/>
              <a:gdLst/>
              <a:ahLst/>
              <a:cxnLst>
                <a:cxn ang="0">
                  <a:pos x="38397" y="91965"/>
                </a:cxn>
                <a:cxn ang="0">
                  <a:pos x="51197" y="91965"/>
                </a:cxn>
                <a:cxn ang="0">
                  <a:pos x="68263" y="27302"/>
                </a:cxn>
                <a:cxn ang="0">
                  <a:pos x="51197" y="0"/>
                </a:cxn>
                <a:cxn ang="0">
                  <a:pos x="29865" y="80469"/>
                </a:cxn>
                <a:cxn ang="0">
                  <a:pos x="0" y="107771"/>
                </a:cxn>
                <a:cxn ang="0">
                  <a:pos x="0" y="166687"/>
                </a:cxn>
                <a:cxn ang="0">
                  <a:pos x="38397"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w="9525">
              <a:noFill/>
            </a:ln>
          </p:spPr>
          <p:txBody>
            <a:bodyPr/>
            <a:p>
              <a:endParaRPr lang="zh-CN" altLang="en-US"/>
            </a:p>
          </p:txBody>
        </p:sp>
        <p:sp>
          <p:nvSpPr>
            <p:cNvPr id="12336" name="Freeform 59"/>
            <p:cNvSpPr/>
            <p:nvPr/>
          </p:nvSpPr>
          <p:spPr>
            <a:xfrm>
              <a:off x="327025" y="0"/>
              <a:ext cx="268288" cy="255587"/>
            </a:xfrm>
            <a:custGeom>
              <a:avLst/>
              <a:gdLst/>
              <a:ahLst/>
              <a:cxnLst>
                <a:cxn ang="0">
                  <a:pos x="266845" y="109127"/>
                </a:cxn>
                <a:cxn ang="0">
                  <a:pos x="183185" y="0"/>
                </a:cxn>
                <a:cxn ang="0">
                  <a:pos x="134144" y="10051"/>
                </a:cxn>
                <a:cxn ang="0">
                  <a:pos x="79332" y="15794"/>
                </a:cxn>
                <a:cxn ang="0">
                  <a:pos x="49041" y="31589"/>
                </a:cxn>
                <a:cxn ang="0">
                  <a:pos x="0" y="101947"/>
                </a:cxn>
                <a:cxn ang="0">
                  <a:pos x="4327" y="201023"/>
                </a:cxn>
                <a:cxn ang="0">
                  <a:pos x="15866" y="203895"/>
                </a:cxn>
                <a:cxn ang="0">
                  <a:pos x="21636" y="242664"/>
                </a:cxn>
                <a:cxn ang="0">
                  <a:pos x="28848" y="236920"/>
                </a:cxn>
                <a:cxn ang="0">
                  <a:pos x="36060" y="180921"/>
                </a:cxn>
                <a:cxn ang="0">
                  <a:pos x="36060" y="137844"/>
                </a:cxn>
                <a:cxn ang="0">
                  <a:pos x="63465" y="113434"/>
                </a:cxn>
                <a:cxn ang="0">
                  <a:pos x="115392" y="130665"/>
                </a:cxn>
                <a:cxn ang="0">
                  <a:pos x="154337" y="150767"/>
                </a:cxn>
                <a:cxn ang="0">
                  <a:pos x="158664" y="150767"/>
                </a:cxn>
                <a:cxn ang="0">
                  <a:pos x="178858" y="149331"/>
                </a:cxn>
                <a:cxn ang="0">
                  <a:pos x="216361" y="166562"/>
                </a:cxn>
                <a:cxn ang="0">
                  <a:pos x="207706" y="139280"/>
                </a:cxn>
                <a:cxn ang="0">
                  <a:pos x="214918" y="137844"/>
                </a:cxn>
                <a:cxn ang="0">
                  <a:pos x="226458" y="155075"/>
                </a:cxn>
                <a:cxn ang="0">
                  <a:pos x="230785" y="205331"/>
                </a:cxn>
                <a:cxn ang="0">
                  <a:pos x="229342" y="249843"/>
                </a:cxn>
                <a:cxn ang="0">
                  <a:pos x="232227" y="255587"/>
                </a:cxn>
                <a:cxn ang="0">
                  <a:pos x="243767" y="205331"/>
                </a:cxn>
                <a:cxn ang="0">
                  <a:pos x="253863" y="211074"/>
                </a:cxn>
                <a:cxn ang="0">
                  <a:pos x="265403" y="165126"/>
                </a:cxn>
                <a:cxn ang="0">
                  <a:pos x="266845"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w="9525">
              <a:noFill/>
            </a:ln>
          </p:spPr>
          <p:txBody>
            <a:bodyPr/>
            <a:p>
              <a:endParaRPr lang="zh-CN" altLang="en-US"/>
            </a:p>
          </p:txBody>
        </p:sp>
        <p:sp>
          <p:nvSpPr>
            <p:cNvPr id="12337" name="Freeform 60"/>
            <p:cNvSpPr/>
            <p:nvPr/>
          </p:nvSpPr>
          <p:spPr>
            <a:xfrm>
              <a:off x="614363" y="739775"/>
              <a:ext cx="50800" cy="280987"/>
            </a:xfrm>
            <a:custGeom>
              <a:avLst/>
              <a:gdLst/>
              <a:ahLst/>
              <a:cxnLst>
                <a:cxn ang="0">
                  <a:pos x="39511" y="157064"/>
                </a:cxn>
                <a:cxn ang="0">
                  <a:pos x="15522" y="0"/>
                </a:cxn>
                <a:cxn ang="0">
                  <a:pos x="0" y="237758"/>
                </a:cxn>
                <a:cxn ang="0">
                  <a:pos x="8466" y="280987"/>
                </a:cxn>
                <a:cxn ang="0">
                  <a:pos x="47977" y="280987"/>
                </a:cxn>
                <a:cxn ang="0">
                  <a:pos x="39511" y="157064"/>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w="9525">
              <a:noFill/>
            </a:ln>
          </p:spPr>
          <p:txBody>
            <a:bodyPr/>
            <a:p>
              <a:endParaRPr lang="zh-CN" altLang="en-US"/>
            </a:p>
          </p:txBody>
        </p:sp>
        <p:sp>
          <p:nvSpPr>
            <p:cNvPr id="12338" name="Freeform 61"/>
            <p:cNvSpPr/>
            <p:nvPr/>
          </p:nvSpPr>
          <p:spPr>
            <a:xfrm>
              <a:off x="512763" y="476250"/>
              <a:ext cx="173038" cy="1022350"/>
            </a:xfrm>
            <a:custGeom>
              <a:avLst/>
              <a:gdLst/>
              <a:ahLst/>
              <a:cxnLst>
                <a:cxn ang="0">
                  <a:pos x="79309" y="997905"/>
                </a:cxn>
                <a:cxn ang="0">
                  <a:pos x="155734" y="1022350"/>
                </a:cxn>
                <a:cxn ang="0">
                  <a:pos x="173038" y="1010846"/>
                </a:cxn>
                <a:cxn ang="0">
                  <a:pos x="126894" y="529148"/>
                </a:cxn>
                <a:cxn ang="0">
                  <a:pos x="126894" y="313463"/>
                </a:cxn>
                <a:cxn ang="0">
                  <a:pos x="126894" y="181175"/>
                </a:cxn>
                <a:cxn ang="0">
                  <a:pos x="79309" y="57516"/>
                </a:cxn>
                <a:cxn ang="0">
                  <a:pos x="1441" y="0"/>
                </a:cxn>
                <a:cxn ang="0">
                  <a:pos x="0" y="57516"/>
                </a:cxn>
                <a:cxn ang="0">
                  <a:pos x="79309" y="277515"/>
                </a:cxn>
                <a:cxn ang="0">
                  <a:pos x="63447" y="425619"/>
                </a:cxn>
                <a:cxn ang="0">
                  <a:pos x="95170" y="731893"/>
                </a:cxn>
                <a:cxn ang="0">
                  <a:pos x="79309" y="997905"/>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w="9525">
              <a:noFill/>
            </a:ln>
          </p:spPr>
          <p:txBody>
            <a:bodyPr/>
            <a:p>
              <a:endParaRPr lang="zh-CN" altLang="en-US"/>
            </a:p>
          </p:txBody>
        </p:sp>
      </p:grpSp>
      <p:sp>
        <p:nvSpPr>
          <p:cNvPr id="12339" name="文本框 12338"/>
          <p:cNvSpPr txBox="1"/>
          <p:nvPr/>
        </p:nvSpPr>
        <p:spPr>
          <a:xfrm>
            <a:off x="4765675" y="773113"/>
            <a:ext cx="6197600" cy="639762"/>
          </a:xfrm>
          <a:prstGeom prst="rect">
            <a:avLst/>
          </a:prstGeom>
          <a:noFill/>
          <a:ln w="9525">
            <a:noFill/>
          </a:ln>
        </p:spPr>
        <p:txBody>
          <a:bodyPr>
            <a:spAutoFit/>
          </a:bodyPr>
          <a:p>
            <a:r>
              <a:rPr lang="zh-CN" altLang="en-US" sz="3600" b="1" dirty="0">
                <a:solidFill>
                  <a:srgbClr val="E41908"/>
                </a:solidFill>
                <a:latin typeface="Arial" panose="020B0604020202020204" charset="-122"/>
                <a:ea typeface="宋体" panose="02010600030101010101" pitchFamily="2" charset="-122"/>
              </a:rPr>
              <a:t>工银发票贷</a:t>
            </a:r>
            <a:endParaRPr lang="zh-CN" altLang="en-US" sz="3600" b="1" dirty="0">
              <a:solidFill>
                <a:srgbClr val="E41908"/>
              </a:solidFill>
              <a:latin typeface="Arial" panose="020B0604020202020204" charset="-122"/>
              <a:ea typeface="宋体" panose="02010600030101010101" pitchFamily="2" charset="-122"/>
            </a:endParaRPr>
          </a:p>
        </p:txBody>
      </p:sp>
    </p:spTree>
  </p:cSld>
  <p:clrMapOvr>
    <a:masterClrMapping/>
  </p:clrMapOvr>
  <p:transition spd="slow" advTm="4277">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304"/>
                                        </p:tgtEl>
                                        <p:attrNameLst>
                                          <p:attrName>style.visibility</p:attrName>
                                        </p:attrNameLst>
                                      </p:cBhvr>
                                      <p:to>
                                        <p:strVal val="visible"/>
                                      </p:to>
                                    </p:set>
                                    <p:animEffect filter="wipe(left)">
                                      <p:cBhvr>
                                        <p:cTn id="7" dur="500"/>
                                        <p:tgtEl>
                                          <p:spTgt spid="1230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303"/>
                                        </p:tgtEl>
                                        <p:attrNameLst>
                                          <p:attrName>style.visibility</p:attrName>
                                        </p:attrNameLst>
                                      </p:cBhvr>
                                      <p:to>
                                        <p:strVal val="visible"/>
                                      </p:to>
                                    </p:set>
                                    <p:anim calcmode="lin" valueType="num">
                                      <p:cBhvr>
                                        <p:cTn id="11" dur="300" fill="hold"/>
                                        <p:tgtEl>
                                          <p:spTgt spid="1230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2303"/>
                                        </p:tgtEl>
                                        <p:attrNameLst>
                                          <p:attrName>ppt_y</p:attrName>
                                        </p:attrNameLst>
                                      </p:cBhvr>
                                      <p:tavLst>
                                        <p:tav tm="0">
                                          <p:val>
                                            <p:strVal val="#ppt_y"/>
                                          </p:val>
                                        </p:tav>
                                        <p:tav tm="100000">
                                          <p:val>
                                            <p:strVal val="#ppt_y"/>
                                          </p:val>
                                        </p:tav>
                                      </p:tavLst>
                                    </p:anim>
                                    <p:anim calcmode="lin" valueType="num">
                                      <p:cBhvr>
                                        <p:cTn id="13" dur="300" fill="hold"/>
                                        <p:tgtEl>
                                          <p:spTgt spid="1230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2303"/>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2303"/>
                                        </p:tgtEl>
                                      </p:cBhvr>
                                    </p:animEffect>
                                  </p:childTnLst>
                                </p:cTn>
                              </p:par>
                            </p:childTnLst>
                          </p:cTn>
                        </p:par>
                        <p:par>
                          <p:cTn id="16" fill="hold">
                            <p:stCondLst>
                              <p:cond delay="1070"/>
                            </p:stCondLst>
                            <p:childTnLst>
                              <p:par>
                                <p:cTn id="17" presetID="10" presetClass="entr" presetSubtype="0" fill="hold" nodeType="afterEffect">
                                  <p:stCondLst>
                                    <p:cond delay="0"/>
                                  </p:stCondLst>
                                  <p:childTnLst>
                                    <p:set>
                                      <p:cBhvr>
                                        <p:cTn id="18" dur="1" fill="hold">
                                          <p:stCondLst>
                                            <p:cond delay="0"/>
                                          </p:stCondLst>
                                        </p:cTn>
                                        <p:tgtEl>
                                          <p:spTgt spid="12309"/>
                                        </p:tgtEl>
                                        <p:attrNameLst>
                                          <p:attrName>style.visibility</p:attrName>
                                        </p:attrNameLst>
                                      </p:cBhvr>
                                      <p:to>
                                        <p:strVal val="visible"/>
                                      </p:to>
                                    </p:set>
                                    <p:anim calcmode="lin" valueType="num">
                                      <p:cBhvr>
                                        <p:cTn id="19" dur="500" fill="hold"/>
                                        <p:tgtEl>
                                          <p:spTgt spid="12309"/>
                                        </p:tgtEl>
                                        <p:attrNameLst>
                                          <p:attrName>ppt_w</p:attrName>
                                        </p:attrNameLst>
                                      </p:cBhvr>
                                      <p:tavLst>
                                        <p:tav tm="0">
                                          <p:val>
                                            <p:fltVal val="0.000000"/>
                                          </p:val>
                                        </p:tav>
                                        <p:tav tm="100000">
                                          <p:val>
                                            <p:strVal val="#ppt_w"/>
                                          </p:val>
                                        </p:tav>
                                      </p:tavLst>
                                    </p:anim>
                                    <p:anim calcmode="lin" valueType="num">
                                      <p:cBhvr>
                                        <p:cTn id="20" dur="500" fill="hold"/>
                                        <p:tgtEl>
                                          <p:spTgt spid="12309"/>
                                        </p:tgtEl>
                                        <p:attrNameLst>
                                          <p:attrName>ppt_h</p:attrName>
                                        </p:attrNameLst>
                                      </p:cBhvr>
                                      <p:tavLst>
                                        <p:tav tm="0">
                                          <p:val>
                                            <p:fltVal val="0.000000"/>
                                          </p:val>
                                        </p:tav>
                                        <p:tav tm="100000">
                                          <p:val>
                                            <p:strVal val="#ppt_h"/>
                                          </p:val>
                                        </p:tav>
                                      </p:tavLst>
                                    </p:anim>
                                    <p:animEffect filter="fade">
                                      <p:cBhvr>
                                        <p:cTn id="21" dur="500"/>
                                        <p:tgtEl>
                                          <p:spTgt spid="12309"/>
                                        </p:tgtEl>
                                      </p:cBhvr>
                                    </p:animEffect>
                                  </p:childTnLst>
                                </p:cTn>
                              </p:par>
                              <p:par>
                                <p:cTn id="22" presetID="10" presetClass="entr" presetSubtype="0" fill="hold" nodeType="withEffect">
                                  <p:stCondLst>
                                    <p:cond delay="500"/>
                                  </p:stCondLst>
                                  <p:childTnLst>
                                    <p:set>
                                      <p:cBhvr>
                                        <p:cTn id="23" dur="1" fill="hold">
                                          <p:stCondLst>
                                            <p:cond delay="0"/>
                                          </p:stCondLst>
                                        </p:cTn>
                                        <p:tgtEl>
                                          <p:spTgt spid="12294"/>
                                        </p:tgtEl>
                                        <p:attrNameLst>
                                          <p:attrName>style.visibility</p:attrName>
                                        </p:attrNameLst>
                                      </p:cBhvr>
                                      <p:to>
                                        <p:strVal val="visible"/>
                                      </p:to>
                                    </p:set>
                                    <p:animEffect filter="fade">
                                      <p:cBhvr>
                                        <p:cTn id="24" dur="500"/>
                                        <p:tgtEl>
                                          <p:spTgt spid="12294"/>
                                        </p:tgtEl>
                                      </p:cBhvr>
                                    </p:animEffect>
                                  </p:childTnLst>
                                </p:cTn>
                              </p:par>
                              <p:par>
                                <p:cTn id="25" presetID="22" presetClass="entr" presetSubtype="8" fill="hold" nodeType="withEffect">
                                  <p:stCondLst>
                                    <p:cond delay="500"/>
                                  </p:stCondLst>
                                  <p:childTnLst>
                                    <p:set>
                                      <p:cBhvr>
                                        <p:cTn id="26" dur="1" fill="hold">
                                          <p:stCondLst>
                                            <p:cond delay="0"/>
                                          </p:stCondLst>
                                        </p:cTn>
                                        <p:tgtEl>
                                          <p:spTgt spid="12292"/>
                                        </p:tgtEl>
                                        <p:attrNameLst>
                                          <p:attrName>style.visibility</p:attrName>
                                        </p:attrNameLst>
                                      </p:cBhvr>
                                      <p:to>
                                        <p:strVal val="visible"/>
                                      </p:to>
                                    </p:set>
                                    <p:animEffect filter="wipe(left)">
                                      <p:cBhvr>
                                        <p:cTn id="27" dur="500"/>
                                        <p:tgtEl>
                                          <p:spTgt spid="12292"/>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2290"/>
                                        </p:tgtEl>
                                        <p:attrNameLst>
                                          <p:attrName>style.visibility</p:attrName>
                                        </p:attrNameLst>
                                      </p:cBhvr>
                                      <p:to>
                                        <p:strVal val="visible"/>
                                      </p:to>
                                    </p:set>
                                    <p:animEffect filter="fade">
                                      <p:cBhvr>
                                        <p:cTn id="30" dur="500"/>
                                        <p:tgtEl>
                                          <p:spTgt spid="12290"/>
                                        </p:tgtEl>
                                      </p:cBhvr>
                                    </p:animEffect>
                                  </p:childTnLst>
                                </p:cTn>
                              </p:par>
                              <p:par>
                                <p:cTn id="31" presetID="10" presetClass="entr" presetSubtype="0" fill="hold" nodeType="withEffect">
                                  <p:stCondLst>
                                    <p:cond delay="1000"/>
                                  </p:stCondLst>
                                  <p:childTnLst>
                                    <p:set>
                                      <p:cBhvr>
                                        <p:cTn id="32" dur="1" fill="hold">
                                          <p:stCondLst>
                                            <p:cond delay="0"/>
                                          </p:stCondLst>
                                        </p:cTn>
                                        <p:tgtEl>
                                          <p:spTgt spid="12297"/>
                                        </p:tgtEl>
                                        <p:attrNameLst>
                                          <p:attrName>style.visibility</p:attrName>
                                        </p:attrNameLst>
                                      </p:cBhvr>
                                      <p:to>
                                        <p:strVal val="visible"/>
                                      </p:to>
                                    </p:set>
                                    <p:animEffect filter="fade">
                                      <p:cBhvr>
                                        <p:cTn id="33" dur="500"/>
                                        <p:tgtEl>
                                          <p:spTgt spid="12297"/>
                                        </p:tgtEl>
                                      </p:cBhvr>
                                    </p:animEffect>
                                  </p:childTnLst>
                                </p:cTn>
                              </p:par>
                              <p:par>
                                <p:cTn id="34" presetID="22" presetClass="entr" presetSubtype="8" fill="hold" nodeType="withEffect">
                                  <p:stCondLst>
                                    <p:cond delay="1000"/>
                                  </p:stCondLst>
                                  <p:childTnLst>
                                    <p:set>
                                      <p:cBhvr>
                                        <p:cTn id="35" dur="1" fill="hold">
                                          <p:stCondLst>
                                            <p:cond delay="0"/>
                                          </p:stCondLst>
                                        </p:cTn>
                                        <p:tgtEl>
                                          <p:spTgt spid="12293"/>
                                        </p:tgtEl>
                                        <p:attrNameLst>
                                          <p:attrName>style.visibility</p:attrName>
                                        </p:attrNameLst>
                                      </p:cBhvr>
                                      <p:to>
                                        <p:strVal val="visible"/>
                                      </p:to>
                                    </p:set>
                                    <p:animEffect filter="wipe(left)">
                                      <p:cBhvr>
                                        <p:cTn id="36" dur="500"/>
                                        <p:tgtEl>
                                          <p:spTgt spid="12293"/>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2291"/>
                                        </p:tgtEl>
                                        <p:attrNameLst>
                                          <p:attrName>style.visibility</p:attrName>
                                        </p:attrNameLst>
                                      </p:cBhvr>
                                      <p:to>
                                        <p:strVal val="visible"/>
                                      </p:to>
                                    </p:set>
                                    <p:animEffect filter="fade">
                                      <p:cBhvr>
                                        <p:cTn id="39" dur="500"/>
                                        <p:tgtEl>
                                          <p:spTgt spid="12291"/>
                                        </p:tgtEl>
                                      </p:cBhvr>
                                    </p:animEffect>
                                  </p:childTnLst>
                                </p:cTn>
                              </p:par>
                              <p:par>
                                <p:cTn id="40" presetID="10" presetClass="entr" presetSubtype="0" fill="hold" nodeType="withEffect">
                                  <p:stCondLst>
                                    <p:cond delay="1500"/>
                                  </p:stCondLst>
                                  <p:childTnLst>
                                    <p:set>
                                      <p:cBhvr>
                                        <p:cTn id="41" dur="1" fill="hold">
                                          <p:stCondLst>
                                            <p:cond delay="0"/>
                                          </p:stCondLst>
                                        </p:cTn>
                                        <p:tgtEl>
                                          <p:spTgt spid="12300"/>
                                        </p:tgtEl>
                                        <p:attrNameLst>
                                          <p:attrName>style.visibility</p:attrName>
                                        </p:attrNameLst>
                                      </p:cBhvr>
                                      <p:to>
                                        <p:strVal val="visible"/>
                                      </p:to>
                                    </p:set>
                                    <p:animEffect filter="fade">
                                      <p:cBhvr>
                                        <p:cTn id="42"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P spid="12291" grpId="0" bldLvl="0"/>
      <p:bldP spid="1230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Freeform 6"/>
          <p:cNvSpPr/>
          <p:nvPr/>
        </p:nvSpPr>
        <p:spPr>
          <a:xfrm>
            <a:off x="1096963" y="2740025"/>
            <a:ext cx="9972675" cy="1593850"/>
          </a:xfrm>
          <a:custGeom>
            <a:avLst/>
            <a:gdLst/>
            <a:ahLst/>
            <a:cxnLst>
              <a:cxn ang="0">
                <a:pos x="0" y="0"/>
              </a:cxn>
            </a:cxnLst>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solidFill>
          <a:ln w="9525">
            <a:noFill/>
          </a:ln>
        </p:spPr>
        <p:txBody>
          <a:bodyPr/>
          <a:p>
            <a:endParaRPr lang="zh-CN" altLang="en-US"/>
          </a:p>
        </p:txBody>
      </p:sp>
      <p:grpSp>
        <p:nvGrpSpPr>
          <p:cNvPr id="13315" name="Group 6"/>
          <p:cNvGrpSpPr/>
          <p:nvPr/>
        </p:nvGrpSpPr>
        <p:grpSpPr>
          <a:xfrm>
            <a:off x="1116013" y="4381500"/>
            <a:ext cx="3009900" cy="1127125"/>
            <a:chOff x="0" y="0"/>
            <a:chExt cx="1856582" cy="875552"/>
          </a:xfrm>
        </p:grpSpPr>
        <p:sp>
          <p:nvSpPr>
            <p:cNvPr id="13316"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7"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8" name="Text Box 60"/>
            <p:cNvSpPr/>
            <p:nvPr/>
          </p:nvSpPr>
          <p:spPr>
            <a:xfrm>
              <a:off x="0" y="327111"/>
              <a:ext cx="1856582" cy="548441"/>
            </a:xfrm>
            <a:prstGeom prst="rect">
              <a:avLst/>
            </a:prstGeom>
            <a:noFill/>
            <a:ln w="9525">
              <a:noFill/>
            </a:ln>
          </p:spPr>
          <p:txBody>
            <a:bodyPr lIns="72574" tIns="36287" rIns="72574" bIns="36287" anchor="t">
              <a:spAutoFit/>
            </a:bodyPr>
            <a:p>
              <a:pPr algn="ctr" eaLnBrk="0" hangingPunct="0">
                <a:lnSpc>
                  <a:spcPct val="130000"/>
                </a:lnSpc>
                <a:buClr>
                  <a:schemeClr val="hlink"/>
                </a:buClr>
              </a:pPr>
              <a:r>
                <a:rPr lang="en-US" altLang="zh-CN" sz="1600"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单户贷款额度最高</a:t>
              </a:r>
              <a:endParaRPr lang="zh-CN" altLang="en-US" sz="1600" b="1" dirty="0">
                <a:solidFill>
                  <a:srgbClr val="080808"/>
                </a:solidFill>
                <a:latin typeface="微软雅黑" panose="020B0503020204020204" charset="-122"/>
                <a:ea typeface="微软雅黑" panose="020B0503020204020204" charset="-122"/>
                <a:sym typeface="微软雅黑" panose="020B0503020204020204" charset="-122"/>
              </a:endParaRPr>
            </a:p>
            <a:p>
              <a:pPr algn="ctr" eaLnBrk="0" hangingPunct="0">
                <a:lnSpc>
                  <a:spcPct val="130000"/>
                </a:lnSpc>
                <a:buClr>
                  <a:schemeClr val="hlink"/>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可达300万元</a:t>
              </a:r>
              <a:endParaRPr lang="en-US" altLang="zh-CN"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3319" name="组合 10"/>
          <p:cNvGrpSpPr/>
          <p:nvPr/>
        </p:nvGrpSpPr>
        <p:grpSpPr>
          <a:xfrm>
            <a:off x="3265488" y="1296988"/>
            <a:ext cx="3314700" cy="1384300"/>
            <a:chOff x="0" y="0"/>
            <a:chExt cx="2952326" cy="1385622"/>
          </a:xfrm>
        </p:grpSpPr>
        <p:sp>
          <p:nvSpPr>
            <p:cNvPr id="13320" name="Line 68"/>
            <p:cNvSpPr/>
            <p:nvPr/>
          </p:nvSpPr>
          <p:spPr>
            <a:xfrm>
              <a:off x="1440568" y="1063718"/>
              <a:ext cx="1" cy="321904"/>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1" name="Line 69"/>
            <p:cNvSpPr/>
            <p:nvPr/>
          </p:nvSpPr>
          <p:spPr>
            <a:xfrm flipH="1">
              <a:off x="0" y="1052855"/>
              <a:ext cx="2872531"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2" name="Text Box 70"/>
            <p:cNvSpPr/>
            <p:nvPr/>
          </p:nvSpPr>
          <p:spPr>
            <a:xfrm>
              <a:off x="0" y="0"/>
              <a:ext cx="2952326" cy="1022985"/>
            </a:xfrm>
            <a:prstGeom prst="rect">
              <a:avLst/>
            </a:prstGeom>
            <a:noFill/>
            <a:ln w="9525">
              <a:noFill/>
            </a:ln>
          </p:spPr>
          <p:txBody>
            <a:bodyPr lIns="72574" tIns="36287" rIns="72574" bIns="36287" anchor="t">
              <a:spAutoFit/>
            </a:bodyPr>
            <a:p>
              <a:pPr algn="ctr" eaLnBrk="0" hangingPunct="0">
                <a:lnSpc>
                  <a:spcPct val="130000"/>
                </a:lnSpc>
                <a:buClr>
                  <a:schemeClr val="accent2"/>
                </a:buClr>
              </a:pPr>
              <a:r>
                <a:rPr lang="zh-CN" altLang="en-US" b="1" dirty="0">
                  <a:latin typeface="微软雅黑" panose="020B0503020204020204" charset="-122"/>
                  <a:ea typeface="微软雅黑" panose="020B0503020204020204" charset="-122"/>
                </a:rPr>
                <a:t>单笔提款最短7天，最长180天，名单有效期最长不超过1年</a:t>
              </a:r>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3323" name="椭圆 14"/>
          <p:cNvSpPr/>
          <p:nvPr/>
        </p:nvSpPr>
        <p:spPr>
          <a:xfrm>
            <a:off x="1878013" y="2797175"/>
            <a:ext cx="1387475" cy="1385888"/>
          </a:xfrm>
          <a:prstGeom prst="ellipse">
            <a:avLst/>
          </a:prstGeom>
          <a:solidFill>
            <a:schemeClr val="bg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额度</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3324" name="椭圆 15"/>
          <p:cNvSpPr/>
          <p:nvPr/>
        </p:nvSpPr>
        <p:spPr>
          <a:xfrm>
            <a:off x="4259263" y="2871788"/>
            <a:ext cx="1387475" cy="1385887"/>
          </a:xfrm>
          <a:prstGeom prst="ellipse">
            <a:avLst/>
          </a:prstGeom>
          <a:solidFill>
            <a:schemeClr val="bg1"/>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期限</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3325" name="椭圆 16"/>
          <p:cNvSpPr/>
          <p:nvPr/>
        </p:nvSpPr>
        <p:spPr>
          <a:xfrm>
            <a:off x="6580188" y="2811463"/>
            <a:ext cx="1389062" cy="1385887"/>
          </a:xfrm>
          <a:prstGeom prst="ellipse">
            <a:avLst/>
          </a:prstGeom>
          <a:solidFill>
            <a:schemeClr val="accent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担保方式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3326" name="椭圆 17"/>
          <p:cNvSpPr/>
          <p:nvPr/>
        </p:nvSpPr>
        <p:spPr>
          <a:xfrm>
            <a:off x="8951913" y="2844800"/>
            <a:ext cx="1389062" cy="1385888"/>
          </a:xfrm>
          <a:prstGeom prst="ellipse">
            <a:avLst/>
          </a:prstGeom>
          <a:solidFill>
            <a:schemeClr val="tx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还款方式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grpSp>
        <p:nvGrpSpPr>
          <p:cNvPr id="13327" name="Group 6"/>
          <p:cNvGrpSpPr/>
          <p:nvPr/>
        </p:nvGrpSpPr>
        <p:grpSpPr>
          <a:xfrm>
            <a:off x="5802313" y="4381500"/>
            <a:ext cx="3009900" cy="1444625"/>
            <a:chOff x="0" y="0"/>
            <a:chExt cx="1856582" cy="1121660"/>
          </a:xfrm>
        </p:grpSpPr>
        <p:sp>
          <p:nvSpPr>
            <p:cNvPr id="13328"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29"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30" name="Text Box 60"/>
            <p:cNvSpPr/>
            <p:nvPr/>
          </p:nvSpPr>
          <p:spPr>
            <a:xfrm>
              <a:off x="0" y="327111"/>
              <a:ext cx="1856582" cy="794549"/>
            </a:xfrm>
            <a:prstGeom prst="rect">
              <a:avLst/>
            </a:prstGeom>
            <a:noFill/>
            <a:ln w="9525">
              <a:noFill/>
            </a:ln>
          </p:spPr>
          <p:txBody>
            <a:bodyPr lIns="72574" tIns="36287" rIns="72574" bIns="36287" anchor="t">
              <a:spAutoFit/>
            </a:bodyPr>
            <a:p>
              <a:pPr algn="ctr" eaLnBrk="0" hangingPunct="0">
                <a:lnSpc>
                  <a:spcPct val="130000"/>
                </a:lnSpc>
                <a:buClr>
                  <a:schemeClr val="hlink"/>
                </a:buClr>
              </a:pPr>
              <a:r>
                <a:rPr lang="en-US" altLang="zh-CN" sz="1600"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信用贷款，无需抵押</a:t>
              </a: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3331" name="组合 26"/>
          <p:cNvGrpSpPr/>
          <p:nvPr/>
        </p:nvGrpSpPr>
        <p:grpSpPr>
          <a:xfrm>
            <a:off x="8196263" y="1658938"/>
            <a:ext cx="2952750" cy="1098550"/>
            <a:chOff x="0" y="0"/>
            <a:chExt cx="2952326" cy="1098602"/>
          </a:xfrm>
        </p:grpSpPr>
        <p:sp>
          <p:nvSpPr>
            <p:cNvPr id="13332" name="Line 68"/>
            <p:cNvSpPr/>
            <p:nvPr/>
          </p:nvSpPr>
          <p:spPr>
            <a:xfrm>
              <a:off x="1440568" y="776698"/>
              <a:ext cx="1" cy="321904"/>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33" name="Line 69"/>
            <p:cNvSpPr/>
            <p:nvPr/>
          </p:nvSpPr>
          <p:spPr>
            <a:xfrm flipH="1">
              <a:off x="0" y="765835"/>
              <a:ext cx="2872531"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34" name="Text Box 70"/>
            <p:cNvSpPr/>
            <p:nvPr/>
          </p:nvSpPr>
          <p:spPr>
            <a:xfrm>
              <a:off x="0" y="0"/>
              <a:ext cx="2952326" cy="706120"/>
            </a:xfrm>
            <a:prstGeom prst="rect">
              <a:avLst/>
            </a:prstGeom>
            <a:noFill/>
            <a:ln w="9525">
              <a:noFill/>
            </a:ln>
          </p:spPr>
          <p:txBody>
            <a:bodyPr lIns="72574" tIns="36287" rIns="72574" bIns="36287" anchor="t">
              <a:spAutoFit/>
            </a:bodyPr>
            <a:p>
              <a:pPr algn="ctr" eaLnBrk="0" hangingPunct="0">
                <a:lnSpc>
                  <a:spcPct val="130000"/>
                </a:lnSpc>
                <a:buClr>
                  <a:schemeClr val="accent2"/>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按月付息，到期一次性还款</a:t>
              </a:r>
              <a:endParaRPr lang="en-US" altLang="zh-CN"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3335" name="TextBox 30"/>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3336" name="组合 31"/>
          <p:cNvGrpSpPr/>
          <p:nvPr/>
        </p:nvGrpSpPr>
        <p:grpSpPr>
          <a:xfrm>
            <a:off x="300038" y="142875"/>
            <a:ext cx="11236325" cy="525463"/>
            <a:chOff x="0" y="0"/>
            <a:chExt cx="11236203" cy="525463"/>
          </a:xfrm>
        </p:grpSpPr>
        <p:grpSp>
          <p:nvGrpSpPr>
            <p:cNvPr id="13337" name="组合 32"/>
            <p:cNvGrpSpPr/>
            <p:nvPr/>
          </p:nvGrpSpPr>
          <p:grpSpPr>
            <a:xfrm flipH="1" flipV="1">
              <a:off x="0" y="0"/>
              <a:ext cx="584200" cy="525463"/>
              <a:chOff x="0" y="0"/>
              <a:chExt cx="584200" cy="525463"/>
            </a:xfrm>
          </p:grpSpPr>
          <p:sp>
            <p:nvSpPr>
              <p:cNvPr id="13338"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3339"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3340"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36"/>
                                        </p:tgtEl>
                                        <p:attrNameLst>
                                          <p:attrName>style.visibility</p:attrName>
                                        </p:attrNameLst>
                                      </p:cBhvr>
                                      <p:to>
                                        <p:strVal val="visible"/>
                                      </p:to>
                                    </p:set>
                                    <p:animEffect filter="wipe(left)">
                                      <p:cBhvr>
                                        <p:cTn id="7" dur="500"/>
                                        <p:tgtEl>
                                          <p:spTgt spid="1333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335"/>
                                        </p:tgtEl>
                                        <p:attrNameLst>
                                          <p:attrName>style.visibility</p:attrName>
                                        </p:attrNameLst>
                                      </p:cBhvr>
                                      <p:to>
                                        <p:strVal val="visible"/>
                                      </p:to>
                                    </p:set>
                                    <p:anim calcmode="lin" valueType="num">
                                      <p:cBhvr>
                                        <p:cTn id="11" dur="300" fill="hold"/>
                                        <p:tgtEl>
                                          <p:spTgt spid="1333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3335"/>
                                        </p:tgtEl>
                                        <p:attrNameLst>
                                          <p:attrName>ppt_y</p:attrName>
                                        </p:attrNameLst>
                                      </p:cBhvr>
                                      <p:tavLst>
                                        <p:tav tm="0">
                                          <p:val>
                                            <p:strVal val="#ppt_y"/>
                                          </p:val>
                                        </p:tav>
                                        <p:tav tm="100000">
                                          <p:val>
                                            <p:strVal val="#ppt_y"/>
                                          </p:val>
                                        </p:tav>
                                      </p:tavLst>
                                    </p:anim>
                                    <p:anim calcmode="lin" valueType="num">
                                      <p:cBhvr>
                                        <p:cTn id="13" dur="300" fill="hold"/>
                                        <p:tgtEl>
                                          <p:spTgt spid="1333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3335"/>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3335"/>
                                        </p:tgtEl>
                                      </p:cBhvr>
                                    </p:animEffect>
                                  </p:childTnLst>
                                </p:cTn>
                              </p:par>
                            </p:childTnLst>
                          </p:cTn>
                        </p:par>
                        <p:par>
                          <p:cTn id="16" fill="hold">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filter="wipe(left)">
                                      <p:cBhvr>
                                        <p:cTn id="19" dur="1000"/>
                                        <p:tgtEl>
                                          <p:spTgt spid="13314"/>
                                        </p:tgtEl>
                                      </p:cBhvr>
                                    </p:animEffect>
                                  </p:childTnLst>
                                </p:cTn>
                              </p:par>
                            </p:childTnLst>
                          </p:cTn>
                        </p:par>
                        <p:par>
                          <p:cTn id="20" fill="hold">
                            <p:stCondLst>
                              <p:cond delay="2070"/>
                            </p:stCondLst>
                            <p:childTnLst>
                              <p:par>
                                <p:cTn id="21" presetID="21" presetClass="entr" presetSubtype="1" fill="hold" grpId="0" nodeType="afterEffect">
                                  <p:stCondLst>
                                    <p:cond delay="0"/>
                                  </p:stCondLst>
                                  <p:childTnLst>
                                    <p:set>
                                      <p:cBhvr>
                                        <p:cTn id="22" dur="1" fill="hold">
                                          <p:stCondLst>
                                            <p:cond delay="0"/>
                                          </p:stCondLst>
                                        </p:cTn>
                                        <p:tgtEl>
                                          <p:spTgt spid="13323"/>
                                        </p:tgtEl>
                                        <p:attrNameLst>
                                          <p:attrName>style.visibility</p:attrName>
                                        </p:attrNameLst>
                                      </p:cBhvr>
                                      <p:to>
                                        <p:strVal val="visible"/>
                                      </p:to>
                                    </p:set>
                                    <p:animEffect filter="wheel(1)">
                                      <p:cBhvr>
                                        <p:cTn id="23" dur="500"/>
                                        <p:tgtEl>
                                          <p:spTgt spid="13323"/>
                                        </p:tgtEl>
                                      </p:cBhvr>
                                    </p:animEffect>
                                  </p:childTnLst>
                                </p:cTn>
                              </p:par>
                            </p:childTnLst>
                          </p:cTn>
                        </p:par>
                        <p:par>
                          <p:cTn id="24" fill="hold">
                            <p:stCondLst>
                              <p:cond delay="2570"/>
                            </p:stCondLst>
                            <p:childTnLst>
                              <p:par>
                                <p:cTn id="25" presetID="42" presetClass="entr" presetSubtype="0" fill="hold" nodeType="afterEffect">
                                  <p:stCondLst>
                                    <p:cond delay="0"/>
                                  </p:stCondLst>
                                  <p:childTnLst>
                                    <p:set>
                                      <p:cBhvr>
                                        <p:cTn id="26" dur="1" fill="hold">
                                          <p:stCondLst>
                                            <p:cond delay="0"/>
                                          </p:stCondLst>
                                        </p:cTn>
                                        <p:tgtEl>
                                          <p:spTgt spid="13315"/>
                                        </p:tgtEl>
                                        <p:attrNameLst>
                                          <p:attrName>style.visibility</p:attrName>
                                        </p:attrNameLst>
                                      </p:cBhvr>
                                      <p:to>
                                        <p:strVal val="visible"/>
                                      </p:to>
                                    </p:set>
                                    <p:animEffect filter="fade">
                                      <p:cBhvr>
                                        <p:cTn id="27" dur="500"/>
                                        <p:tgtEl>
                                          <p:spTgt spid="13315"/>
                                        </p:tgtEl>
                                      </p:cBhvr>
                                    </p:animEffect>
                                    <p:anim calcmode="lin" valueType="num">
                                      <p:cBhvr>
                                        <p:cTn id="28" dur="500" fill="hold"/>
                                        <p:tgtEl>
                                          <p:spTgt spid="13315"/>
                                        </p:tgtEl>
                                        <p:attrNameLst>
                                          <p:attrName>ppt_x</p:attrName>
                                        </p:attrNameLst>
                                      </p:cBhvr>
                                      <p:tavLst>
                                        <p:tav tm="0">
                                          <p:val>
                                            <p:strVal val="#ppt_x"/>
                                          </p:val>
                                        </p:tav>
                                        <p:tav tm="100000">
                                          <p:val>
                                            <p:strVal val="#ppt_x"/>
                                          </p:val>
                                        </p:tav>
                                      </p:tavLst>
                                    </p:anim>
                                    <p:anim calcmode="lin" valueType="num">
                                      <p:cBhvr>
                                        <p:cTn id="29" dur="500" fill="hold"/>
                                        <p:tgtEl>
                                          <p:spTgt spid="13315"/>
                                        </p:tgtEl>
                                        <p:attrNameLst>
                                          <p:attrName>ppt_y</p:attrName>
                                        </p:attrNameLst>
                                      </p:cBhvr>
                                      <p:tavLst>
                                        <p:tav tm="0">
                                          <p:val>
                                            <p:strVal val="#ppt_y+.1"/>
                                          </p:val>
                                        </p:tav>
                                        <p:tav tm="100000">
                                          <p:val>
                                            <p:strVal val="#ppt_y"/>
                                          </p:val>
                                        </p:tav>
                                      </p:tavLst>
                                    </p:anim>
                                  </p:childTnLst>
                                </p:cTn>
                              </p:par>
                            </p:childTnLst>
                          </p:cTn>
                        </p:par>
                        <p:par>
                          <p:cTn id="30" fill="hold">
                            <p:stCondLst>
                              <p:cond delay="3070"/>
                            </p:stCondLst>
                            <p:childTnLst>
                              <p:par>
                                <p:cTn id="31" presetID="21" presetClass="entr" presetSubtype="1" fill="hold" grpId="0" nodeType="afterEffect">
                                  <p:stCondLst>
                                    <p:cond delay="0"/>
                                  </p:stCondLst>
                                  <p:childTnLst>
                                    <p:set>
                                      <p:cBhvr>
                                        <p:cTn id="32" dur="1" fill="hold">
                                          <p:stCondLst>
                                            <p:cond delay="0"/>
                                          </p:stCondLst>
                                        </p:cTn>
                                        <p:tgtEl>
                                          <p:spTgt spid="13324"/>
                                        </p:tgtEl>
                                        <p:attrNameLst>
                                          <p:attrName>style.visibility</p:attrName>
                                        </p:attrNameLst>
                                      </p:cBhvr>
                                      <p:to>
                                        <p:strVal val="visible"/>
                                      </p:to>
                                    </p:set>
                                    <p:animEffect filter="wheel(1)">
                                      <p:cBhvr>
                                        <p:cTn id="33" dur="500"/>
                                        <p:tgtEl>
                                          <p:spTgt spid="13324"/>
                                        </p:tgtEl>
                                      </p:cBhvr>
                                    </p:animEffect>
                                  </p:childTnLst>
                                </p:cTn>
                              </p:par>
                            </p:childTnLst>
                          </p:cTn>
                        </p:par>
                        <p:par>
                          <p:cTn id="34" fill="hold">
                            <p:stCondLst>
                              <p:cond delay="3570"/>
                            </p:stCondLst>
                            <p:childTnLst>
                              <p:par>
                                <p:cTn id="35" presetID="47" presetClass="entr" presetSubtype="0" fill="hold" nodeType="afterEffect">
                                  <p:stCondLst>
                                    <p:cond delay="0"/>
                                  </p:stCondLst>
                                  <p:childTnLst>
                                    <p:set>
                                      <p:cBhvr>
                                        <p:cTn id="36" dur="1" fill="hold">
                                          <p:stCondLst>
                                            <p:cond delay="0"/>
                                          </p:stCondLst>
                                        </p:cTn>
                                        <p:tgtEl>
                                          <p:spTgt spid="13319"/>
                                        </p:tgtEl>
                                        <p:attrNameLst>
                                          <p:attrName>style.visibility</p:attrName>
                                        </p:attrNameLst>
                                      </p:cBhvr>
                                      <p:to>
                                        <p:strVal val="visible"/>
                                      </p:to>
                                    </p:set>
                                    <p:animEffect filter="fade">
                                      <p:cBhvr>
                                        <p:cTn id="37" dur="500"/>
                                        <p:tgtEl>
                                          <p:spTgt spid="13319"/>
                                        </p:tgtEl>
                                      </p:cBhvr>
                                    </p:animEffect>
                                    <p:anim calcmode="lin" valueType="num">
                                      <p:cBhvr>
                                        <p:cTn id="38" dur="500" fill="hold"/>
                                        <p:tgtEl>
                                          <p:spTgt spid="13319"/>
                                        </p:tgtEl>
                                        <p:attrNameLst>
                                          <p:attrName>ppt_x</p:attrName>
                                        </p:attrNameLst>
                                      </p:cBhvr>
                                      <p:tavLst>
                                        <p:tav tm="0">
                                          <p:val>
                                            <p:strVal val="#ppt_x"/>
                                          </p:val>
                                        </p:tav>
                                        <p:tav tm="100000">
                                          <p:val>
                                            <p:strVal val="#ppt_x"/>
                                          </p:val>
                                        </p:tav>
                                      </p:tavLst>
                                    </p:anim>
                                    <p:anim calcmode="lin" valueType="num">
                                      <p:cBhvr>
                                        <p:cTn id="39" dur="500" fill="hold"/>
                                        <p:tgtEl>
                                          <p:spTgt spid="13319"/>
                                        </p:tgtEl>
                                        <p:attrNameLst>
                                          <p:attrName>ppt_y</p:attrName>
                                        </p:attrNameLst>
                                      </p:cBhvr>
                                      <p:tavLst>
                                        <p:tav tm="0">
                                          <p:val>
                                            <p:strVal val="#ppt_y-.1"/>
                                          </p:val>
                                        </p:tav>
                                        <p:tav tm="100000">
                                          <p:val>
                                            <p:strVal val="#ppt_y"/>
                                          </p:val>
                                        </p:tav>
                                      </p:tavLst>
                                    </p:anim>
                                  </p:childTnLst>
                                </p:cTn>
                              </p:par>
                            </p:childTnLst>
                          </p:cTn>
                        </p:par>
                        <p:par>
                          <p:cTn id="40" fill="hold">
                            <p:stCondLst>
                              <p:cond delay="4070"/>
                            </p:stCondLst>
                            <p:childTnLst>
                              <p:par>
                                <p:cTn id="41" presetID="21" presetClass="entr" presetSubtype="1" fill="hold" grpId="0" nodeType="afterEffect">
                                  <p:stCondLst>
                                    <p:cond delay="0"/>
                                  </p:stCondLst>
                                  <p:childTnLst>
                                    <p:set>
                                      <p:cBhvr>
                                        <p:cTn id="42" dur="1" fill="hold">
                                          <p:stCondLst>
                                            <p:cond delay="0"/>
                                          </p:stCondLst>
                                        </p:cTn>
                                        <p:tgtEl>
                                          <p:spTgt spid="13325"/>
                                        </p:tgtEl>
                                        <p:attrNameLst>
                                          <p:attrName>style.visibility</p:attrName>
                                        </p:attrNameLst>
                                      </p:cBhvr>
                                      <p:to>
                                        <p:strVal val="visible"/>
                                      </p:to>
                                    </p:set>
                                    <p:animEffect filter="wheel(1)">
                                      <p:cBhvr>
                                        <p:cTn id="43" dur="500"/>
                                        <p:tgtEl>
                                          <p:spTgt spid="13325"/>
                                        </p:tgtEl>
                                      </p:cBhvr>
                                    </p:animEffect>
                                  </p:childTnLst>
                                </p:cTn>
                              </p:par>
                            </p:childTnLst>
                          </p:cTn>
                        </p:par>
                        <p:par>
                          <p:cTn id="44" fill="hold">
                            <p:stCondLst>
                              <p:cond delay="4570"/>
                            </p:stCondLst>
                            <p:childTnLst>
                              <p:par>
                                <p:cTn id="45" presetID="42" presetClass="entr" presetSubtype="0" fill="hold" nodeType="afterEffect">
                                  <p:stCondLst>
                                    <p:cond delay="0"/>
                                  </p:stCondLst>
                                  <p:childTnLst>
                                    <p:set>
                                      <p:cBhvr>
                                        <p:cTn id="46" dur="1" fill="hold">
                                          <p:stCondLst>
                                            <p:cond delay="0"/>
                                          </p:stCondLst>
                                        </p:cTn>
                                        <p:tgtEl>
                                          <p:spTgt spid="13327"/>
                                        </p:tgtEl>
                                        <p:attrNameLst>
                                          <p:attrName>style.visibility</p:attrName>
                                        </p:attrNameLst>
                                      </p:cBhvr>
                                      <p:to>
                                        <p:strVal val="visible"/>
                                      </p:to>
                                    </p:set>
                                    <p:animEffect filter="fade">
                                      <p:cBhvr>
                                        <p:cTn id="47" dur="500"/>
                                        <p:tgtEl>
                                          <p:spTgt spid="13327"/>
                                        </p:tgtEl>
                                      </p:cBhvr>
                                    </p:animEffect>
                                    <p:anim calcmode="lin" valueType="num">
                                      <p:cBhvr>
                                        <p:cTn id="48" dur="500" fill="hold"/>
                                        <p:tgtEl>
                                          <p:spTgt spid="13327"/>
                                        </p:tgtEl>
                                        <p:attrNameLst>
                                          <p:attrName>ppt_x</p:attrName>
                                        </p:attrNameLst>
                                      </p:cBhvr>
                                      <p:tavLst>
                                        <p:tav tm="0">
                                          <p:val>
                                            <p:strVal val="#ppt_x"/>
                                          </p:val>
                                        </p:tav>
                                        <p:tav tm="100000">
                                          <p:val>
                                            <p:strVal val="#ppt_x"/>
                                          </p:val>
                                        </p:tav>
                                      </p:tavLst>
                                    </p:anim>
                                    <p:anim calcmode="lin" valueType="num">
                                      <p:cBhvr>
                                        <p:cTn id="49" dur="500" fill="hold"/>
                                        <p:tgtEl>
                                          <p:spTgt spid="13327"/>
                                        </p:tgtEl>
                                        <p:attrNameLst>
                                          <p:attrName>ppt_y</p:attrName>
                                        </p:attrNameLst>
                                      </p:cBhvr>
                                      <p:tavLst>
                                        <p:tav tm="0">
                                          <p:val>
                                            <p:strVal val="#ppt_y+.1"/>
                                          </p:val>
                                        </p:tav>
                                        <p:tav tm="100000">
                                          <p:val>
                                            <p:strVal val="#ppt_y"/>
                                          </p:val>
                                        </p:tav>
                                      </p:tavLst>
                                    </p:anim>
                                  </p:childTnLst>
                                </p:cTn>
                              </p:par>
                            </p:childTnLst>
                          </p:cTn>
                        </p:par>
                        <p:par>
                          <p:cTn id="50" fill="hold">
                            <p:stCondLst>
                              <p:cond delay="5070"/>
                            </p:stCondLst>
                            <p:childTnLst>
                              <p:par>
                                <p:cTn id="51" presetID="21" presetClass="entr" presetSubtype="1" fill="hold" grpId="0" nodeType="afterEffect">
                                  <p:stCondLst>
                                    <p:cond delay="0"/>
                                  </p:stCondLst>
                                  <p:childTnLst>
                                    <p:set>
                                      <p:cBhvr>
                                        <p:cTn id="52" dur="1" fill="hold">
                                          <p:stCondLst>
                                            <p:cond delay="0"/>
                                          </p:stCondLst>
                                        </p:cTn>
                                        <p:tgtEl>
                                          <p:spTgt spid="13326"/>
                                        </p:tgtEl>
                                        <p:attrNameLst>
                                          <p:attrName>style.visibility</p:attrName>
                                        </p:attrNameLst>
                                      </p:cBhvr>
                                      <p:to>
                                        <p:strVal val="visible"/>
                                      </p:to>
                                    </p:set>
                                    <p:animEffect filter="wheel(1)">
                                      <p:cBhvr>
                                        <p:cTn id="53" dur="500"/>
                                        <p:tgtEl>
                                          <p:spTgt spid="13326"/>
                                        </p:tgtEl>
                                      </p:cBhvr>
                                    </p:animEffect>
                                  </p:childTnLst>
                                </p:cTn>
                              </p:par>
                            </p:childTnLst>
                          </p:cTn>
                        </p:par>
                        <p:par>
                          <p:cTn id="54" fill="hold">
                            <p:stCondLst>
                              <p:cond delay="5570"/>
                            </p:stCondLst>
                            <p:childTnLst>
                              <p:par>
                                <p:cTn id="55" presetID="47" presetClass="entr" presetSubtype="0" fill="hold" nodeType="afterEffect">
                                  <p:stCondLst>
                                    <p:cond delay="0"/>
                                  </p:stCondLst>
                                  <p:childTnLst>
                                    <p:set>
                                      <p:cBhvr>
                                        <p:cTn id="56" dur="1" fill="hold">
                                          <p:stCondLst>
                                            <p:cond delay="0"/>
                                          </p:stCondLst>
                                        </p:cTn>
                                        <p:tgtEl>
                                          <p:spTgt spid="13331"/>
                                        </p:tgtEl>
                                        <p:attrNameLst>
                                          <p:attrName>style.visibility</p:attrName>
                                        </p:attrNameLst>
                                      </p:cBhvr>
                                      <p:to>
                                        <p:strVal val="visible"/>
                                      </p:to>
                                    </p:set>
                                    <p:animEffect filter="fade">
                                      <p:cBhvr>
                                        <p:cTn id="57" dur="500"/>
                                        <p:tgtEl>
                                          <p:spTgt spid="13331"/>
                                        </p:tgtEl>
                                      </p:cBhvr>
                                    </p:animEffect>
                                    <p:anim calcmode="lin" valueType="num">
                                      <p:cBhvr>
                                        <p:cTn id="58" dur="500" fill="hold"/>
                                        <p:tgtEl>
                                          <p:spTgt spid="13331"/>
                                        </p:tgtEl>
                                        <p:attrNameLst>
                                          <p:attrName>ppt_x</p:attrName>
                                        </p:attrNameLst>
                                      </p:cBhvr>
                                      <p:tavLst>
                                        <p:tav tm="0">
                                          <p:val>
                                            <p:strVal val="#ppt_x"/>
                                          </p:val>
                                        </p:tav>
                                        <p:tav tm="100000">
                                          <p:val>
                                            <p:strVal val="#ppt_x"/>
                                          </p:val>
                                        </p:tav>
                                      </p:tavLst>
                                    </p:anim>
                                    <p:anim calcmode="lin" valueType="num">
                                      <p:cBhvr>
                                        <p:cTn id="59" dur="500" fill="hold"/>
                                        <p:tgtEl>
                                          <p:spTgt spid="13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p:bldP spid="13323" grpId="0" bldLvl="0"/>
      <p:bldP spid="13324" grpId="0" bldLvl="0"/>
      <p:bldP spid="13325" grpId="0" bldLvl="0"/>
      <p:bldP spid="13326" grpId="0" bldLvl="0"/>
      <p:bldP spid="1333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组合 7"/>
          <p:cNvGrpSpPr/>
          <p:nvPr/>
        </p:nvGrpSpPr>
        <p:grpSpPr>
          <a:xfrm>
            <a:off x="0" y="6396038"/>
            <a:ext cx="12196763" cy="461962"/>
            <a:chOff x="0" y="0"/>
            <a:chExt cx="12320588" cy="461963"/>
          </a:xfrm>
        </p:grpSpPr>
        <p:sp>
          <p:nvSpPr>
            <p:cNvPr id="14339" name="Rectangle 5"/>
            <p:cNvSpPr/>
            <p:nvPr/>
          </p:nvSpPr>
          <p:spPr>
            <a:xfrm>
              <a:off x="0" y="0"/>
              <a:ext cx="12320588" cy="461963"/>
            </a:xfrm>
            <a:prstGeom prst="rect">
              <a:avLst/>
            </a:prstGeom>
            <a:solidFill>
              <a:schemeClr val="bg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4340" name="Rectangle 6"/>
            <p:cNvSpPr/>
            <p:nvPr/>
          </p:nvSpPr>
          <p:spPr>
            <a:xfrm>
              <a:off x="0" y="79375"/>
              <a:ext cx="12320588" cy="382588"/>
            </a:xfrm>
            <a:prstGeom prst="rect">
              <a:avLst/>
            </a:prstGeom>
            <a:solidFill>
              <a:schemeClr val="tx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sp>
        <p:nvSpPr>
          <p:cNvPr id="14341" name="Freeform 9"/>
          <p:cNvSpPr/>
          <p:nvPr/>
        </p:nvSpPr>
        <p:spPr>
          <a:xfrm>
            <a:off x="6015038" y="1328738"/>
            <a:ext cx="1960562" cy="2579687"/>
          </a:xfrm>
          <a:custGeom>
            <a:avLst/>
            <a:gdLst/>
            <a:ahLst/>
            <a:cxnLst>
              <a:cxn ang="0">
                <a:pos x="0" y="0"/>
              </a:cxn>
            </a:cxnLst>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rgbClr val="B8BDC0"/>
          </a:solidFill>
          <a:ln w="9525">
            <a:noFill/>
          </a:ln>
        </p:spPr>
        <p:txBody>
          <a:bodyPr/>
          <a:p>
            <a:endParaRPr lang="zh-CN" altLang="en-US"/>
          </a:p>
        </p:txBody>
      </p:sp>
      <p:sp>
        <p:nvSpPr>
          <p:cNvPr id="14342" name="矩形 22"/>
          <p:cNvSpPr/>
          <p:nvPr/>
        </p:nvSpPr>
        <p:spPr>
          <a:xfrm rot="4010461">
            <a:off x="4795838" y="1811338"/>
            <a:ext cx="2447925" cy="2508250"/>
          </a:xfrm>
          <a:prstGeom prst="rect">
            <a:avLst/>
          </a:prstGeom>
          <a:noFill/>
          <a:ln w="9525">
            <a:noFill/>
          </a:ln>
        </p:spPr>
        <p:txBody>
          <a:bodyPr lIns="89611" tIns="44806" rIns="89611" bIns="44806" anchor="ctr"/>
          <a:p>
            <a:pPr algn="ctr"/>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4343" name="Freeform 8"/>
          <p:cNvSpPr/>
          <p:nvPr/>
        </p:nvSpPr>
        <p:spPr>
          <a:xfrm>
            <a:off x="4237038" y="1052513"/>
            <a:ext cx="2005012" cy="2882900"/>
          </a:xfrm>
          <a:custGeom>
            <a:avLst/>
            <a:gdLst/>
            <a:ahLst/>
            <a:cxnLst>
              <a:cxn ang="0">
                <a:pos x="0" y="0"/>
              </a:cxn>
            </a:cxnLst>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close/>
              </a:path>
            </a:pathLst>
          </a:custGeom>
          <a:solidFill>
            <a:schemeClr val="accent1"/>
          </a:solidFill>
          <a:ln w="9525">
            <a:noFill/>
          </a:ln>
        </p:spPr>
        <p:txBody>
          <a:bodyPr/>
          <a:p>
            <a:endParaRPr lang="zh-CN" altLang="en-US"/>
          </a:p>
        </p:txBody>
      </p:sp>
      <p:sp>
        <p:nvSpPr>
          <p:cNvPr id="14344" name="矩形 27"/>
          <p:cNvSpPr/>
          <p:nvPr/>
        </p:nvSpPr>
        <p:spPr>
          <a:xfrm rot="18410460">
            <a:off x="4795838" y="1811338"/>
            <a:ext cx="2447925" cy="2508250"/>
          </a:xfrm>
          <a:prstGeom prst="rect">
            <a:avLst/>
          </a:prstGeom>
          <a:noFill/>
          <a:ln w="9525">
            <a:noFill/>
          </a:ln>
        </p:spPr>
        <p:txBody>
          <a:bodyPr lIns="89611" tIns="44806" rIns="89611" bIns="44806" anchor="ctr"/>
          <a:p>
            <a:pPr algn="ctr"/>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4345" name="Freeform 10"/>
          <p:cNvSpPr/>
          <p:nvPr/>
        </p:nvSpPr>
        <p:spPr>
          <a:xfrm>
            <a:off x="4403725" y="3457575"/>
            <a:ext cx="3163888" cy="1352550"/>
          </a:xfrm>
          <a:custGeom>
            <a:avLst/>
            <a:gdLst/>
            <a:ahLst/>
            <a:cxnLst>
              <a:cxn ang="0">
                <a:pos x="0" y="0"/>
              </a:cxn>
            </a:cxnLst>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close/>
              </a:path>
            </a:pathLst>
          </a:custGeom>
          <a:solidFill>
            <a:srgbClr val="605D5D"/>
          </a:solidFill>
          <a:ln w="9525">
            <a:noFill/>
          </a:ln>
        </p:spPr>
        <p:txBody>
          <a:bodyPr/>
          <a:p>
            <a:endParaRPr lang="zh-CN" altLang="en-US"/>
          </a:p>
        </p:txBody>
      </p:sp>
      <p:sp>
        <p:nvSpPr>
          <p:cNvPr id="14346" name="矩形 29"/>
          <p:cNvSpPr/>
          <p:nvPr/>
        </p:nvSpPr>
        <p:spPr>
          <a:xfrm rot="11210462">
            <a:off x="4768850" y="1846263"/>
            <a:ext cx="2508250" cy="2446337"/>
          </a:xfrm>
          <a:prstGeom prst="rect">
            <a:avLst/>
          </a:prstGeom>
          <a:noFill/>
          <a:ln w="9525">
            <a:noFill/>
          </a:ln>
        </p:spPr>
        <p:txBody>
          <a:bodyPr lIns="89611" tIns="44806" rIns="89611" bIns="44806" anchor="ctr"/>
          <a:p>
            <a:pPr algn="ctr"/>
            <a:r>
              <a:rPr lang="zh-CN" altLang="en-US" dirty="0">
                <a:solidFill>
                  <a:srgbClr val="F8F8F8"/>
                </a:solidFill>
                <a:latin typeface="微软雅黑" panose="020B0503020204020204" charset="-122"/>
                <a:ea typeface="微软雅黑" panose="020B0503020204020204" charset="-122"/>
                <a:sym typeface="微软雅黑" panose="020B0503020204020204" charset="-122"/>
              </a:rPr>
              <a:t>本</a:t>
            </a:r>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4347" name="直接连接符 30"/>
          <p:cNvSpPr/>
          <p:nvPr/>
        </p:nvSpPr>
        <p:spPr>
          <a:xfrm flipV="1">
            <a:off x="730250" y="2493963"/>
            <a:ext cx="3900488" cy="25400"/>
          </a:xfrm>
          <a:prstGeom prst="line">
            <a:avLst/>
          </a:prstGeom>
          <a:ln w="12700" cap="flat" cmpd="sng">
            <a:solidFill>
              <a:srgbClr val="5D7F50"/>
            </a:solidFill>
            <a:prstDash val="dash"/>
            <a:headEnd type="oval" w="med" len="med"/>
            <a:tailEnd type="oval" w="med" len="med"/>
          </a:ln>
        </p:spPr>
      </p:sp>
      <p:sp>
        <p:nvSpPr>
          <p:cNvPr id="14348" name="直接连接符 31"/>
          <p:cNvSpPr/>
          <p:nvPr/>
        </p:nvSpPr>
        <p:spPr>
          <a:xfrm flipV="1">
            <a:off x="7569200" y="2478088"/>
            <a:ext cx="4022725" cy="17462"/>
          </a:xfrm>
          <a:prstGeom prst="line">
            <a:avLst/>
          </a:prstGeom>
          <a:ln w="12700" cap="flat" cmpd="sng">
            <a:solidFill>
              <a:srgbClr val="5D7F50"/>
            </a:solidFill>
            <a:prstDash val="dash"/>
            <a:headEnd type="oval" w="med" len="med"/>
            <a:tailEnd type="oval" w="med" len="med"/>
          </a:ln>
        </p:spPr>
      </p:sp>
      <p:sp>
        <p:nvSpPr>
          <p:cNvPr id="14349" name="TextBox 32"/>
          <p:cNvSpPr/>
          <p:nvPr/>
        </p:nvSpPr>
        <p:spPr>
          <a:xfrm>
            <a:off x="800100" y="1595438"/>
            <a:ext cx="3581400" cy="823912"/>
          </a:xfrm>
          <a:prstGeom prst="rect">
            <a:avLst/>
          </a:prstGeom>
          <a:noFill/>
          <a:ln w="9525">
            <a:noFill/>
          </a:ln>
        </p:spPr>
        <p:txBody>
          <a:bodyPr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1、</a:t>
            </a:r>
            <a:r>
              <a:rPr lang="zh-CN" altLang="en-US" sz="2400" dirty="0">
                <a:latin typeface="Arial" panose="020B0604020202020204" charset="-122"/>
                <a:ea typeface="宋体" panose="02010600030101010101" pitchFamily="2" charset="-122"/>
              </a:rPr>
              <a:t>全线上信用贷款，无需抵押，利率低</a:t>
            </a:r>
            <a:endParaRPr lang="zh-CN" altLang="en-US" sz="2400" dirty="0">
              <a:latin typeface="Arial" panose="020B0604020202020204" charset="-122"/>
              <a:ea typeface="宋体" panose="02010600030101010101" pitchFamily="2" charset="-122"/>
            </a:endParaRPr>
          </a:p>
        </p:txBody>
      </p:sp>
      <p:sp>
        <p:nvSpPr>
          <p:cNvPr id="14350" name="TextBox 33"/>
          <p:cNvSpPr/>
          <p:nvPr/>
        </p:nvSpPr>
        <p:spPr>
          <a:xfrm>
            <a:off x="7781925" y="1190625"/>
            <a:ext cx="4048125" cy="822325"/>
          </a:xfrm>
          <a:prstGeom prst="rect">
            <a:avLst/>
          </a:prstGeom>
          <a:noFill/>
          <a:ln w="9525">
            <a:noFill/>
          </a:ln>
        </p:spPr>
        <p:txBody>
          <a:bodyPr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2、</a:t>
            </a:r>
            <a:r>
              <a:rPr lang="zh-CN" altLang="en-US" sz="2400" dirty="0">
                <a:latin typeface="Arial" panose="020B0604020202020204" charset="-122"/>
                <a:ea typeface="宋体" panose="02010600030101010101" pitchFamily="2" charset="-122"/>
              </a:rPr>
              <a:t>以近12个人月所开发票作为授信标准</a:t>
            </a:r>
            <a:endParaRPr lang="zh-CN" altLang="en-US" sz="2400" dirty="0">
              <a:latin typeface="Arial" panose="020B0604020202020204" charset="-122"/>
              <a:ea typeface="宋体" panose="02010600030101010101" pitchFamily="2" charset="-122"/>
            </a:endParaRPr>
          </a:p>
        </p:txBody>
      </p:sp>
      <p:sp>
        <p:nvSpPr>
          <p:cNvPr id="14351" name="TextBox 34"/>
          <p:cNvSpPr/>
          <p:nvPr/>
        </p:nvSpPr>
        <p:spPr>
          <a:xfrm>
            <a:off x="3929063" y="5632450"/>
            <a:ext cx="3852862" cy="822325"/>
          </a:xfrm>
          <a:prstGeom prst="rect">
            <a:avLst/>
          </a:prstGeom>
          <a:noFill/>
          <a:ln w="9525">
            <a:noFill/>
          </a:ln>
        </p:spPr>
        <p:txBody>
          <a:bodyPr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3、</a:t>
            </a:r>
            <a:r>
              <a:rPr lang="zh-CN" altLang="en-US" sz="2400" dirty="0">
                <a:latin typeface="Arial" panose="020B0604020202020204" charset="-122"/>
                <a:ea typeface="宋体" panose="02010600030101010101" pitchFamily="2" charset="-122"/>
              </a:rPr>
              <a:t>融资期限内随借随还</a:t>
            </a:r>
            <a:br>
              <a:rPr lang="zh-CN" altLang="en-US" sz="2400" dirty="0">
                <a:latin typeface="Arial" panose="020B0604020202020204" charset="-122"/>
                <a:ea typeface="宋体" panose="02010600030101010101" pitchFamily="2" charset="-122"/>
              </a:rPr>
            </a:br>
            <a:endParaRPr lang="zh-CN" altLang="en-US" sz="2400" dirty="0">
              <a:latin typeface="Arial" panose="020B0604020202020204" charset="-122"/>
              <a:ea typeface="宋体" panose="02010600030101010101" pitchFamily="2" charset="-122"/>
            </a:endParaRPr>
          </a:p>
        </p:txBody>
      </p:sp>
      <p:sp>
        <p:nvSpPr>
          <p:cNvPr id="14352" name="直接连接符 35"/>
          <p:cNvSpPr/>
          <p:nvPr/>
        </p:nvSpPr>
        <p:spPr>
          <a:xfrm flipV="1">
            <a:off x="6015038" y="4683125"/>
            <a:ext cx="7937" cy="949325"/>
          </a:xfrm>
          <a:prstGeom prst="line">
            <a:avLst/>
          </a:prstGeom>
          <a:ln w="12700" cap="flat" cmpd="sng">
            <a:solidFill>
              <a:srgbClr val="5D7F50"/>
            </a:solidFill>
            <a:prstDash val="dash"/>
            <a:headEnd type="oval" w="med" len="med"/>
            <a:tailEnd type="oval" w="med" len="med"/>
          </a:ln>
        </p:spPr>
      </p:sp>
      <p:sp>
        <p:nvSpPr>
          <p:cNvPr id="14353" name="TextBox 17"/>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4354" name="组合 19"/>
          <p:cNvGrpSpPr/>
          <p:nvPr/>
        </p:nvGrpSpPr>
        <p:grpSpPr>
          <a:xfrm>
            <a:off x="300038" y="142875"/>
            <a:ext cx="11236325" cy="525463"/>
            <a:chOff x="0" y="0"/>
            <a:chExt cx="11236203" cy="525463"/>
          </a:xfrm>
        </p:grpSpPr>
        <p:grpSp>
          <p:nvGrpSpPr>
            <p:cNvPr id="14355" name="组合 20"/>
            <p:cNvGrpSpPr/>
            <p:nvPr/>
          </p:nvGrpSpPr>
          <p:grpSpPr>
            <a:xfrm flipH="1" flipV="1">
              <a:off x="0" y="0"/>
              <a:ext cx="584200" cy="525463"/>
              <a:chOff x="0" y="0"/>
              <a:chExt cx="584200" cy="525463"/>
            </a:xfrm>
          </p:grpSpPr>
          <p:sp>
            <p:nvSpPr>
              <p:cNvPr id="14356"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4357" name="Freeform 6"/>
              <p:cNvSpPr/>
              <p:nvPr/>
            </p:nvSpPr>
            <p:spPr>
              <a:xfrm>
                <a:off x="142875" y="79375"/>
                <a:ext cx="441325" cy="446088"/>
              </a:xfrm>
              <a:custGeom>
                <a:avLst/>
                <a:gdLst/>
                <a:ahLst/>
                <a:cxnLst>
                  <a:cxn ang="0">
                    <a:pos x="332" y="0"/>
                  </a:cxn>
                  <a:cxn ang="0">
                    <a:pos x="761" y="0"/>
                  </a:cxn>
                  <a:cxn ang="0">
                    <a:pos x="761" y="761"/>
                  </a:cxn>
                  <a:cxn ang="0">
                    <a:pos x="0" y="761"/>
                  </a:cxn>
                  <a:cxn ang="0">
                    <a:pos x="0" y="440"/>
                  </a:cxn>
                  <a:cxn ang="0">
                    <a:pos x="40" y="440"/>
                  </a:cxn>
                  <a:cxn ang="0">
                    <a:pos x="40" y="721"/>
                  </a:cxn>
                  <a:cxn ang="0">
                    <a:pos x="721" y="721"/>
                  </a:cxn>
                  <a:cxn ang="0">
                    <a:pos x="721" y="40"/>
                  </a:cxn>
                  <a:cxn ang="0">
                    <a:pos x="332" y="40"/>
                  </a:cxn>
                  <a:cxn ang="0">
                    <a:pos x="332"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4358" name="直接连接符 36"/>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
        <p:nvSpPr>
          <p:cNvPr id="14359" name="文本框 19478"/>
          <p:cNvSpPr/>
          <p:nvPr/>
        </p:nvSpPr>
        <p:spPr>
          <a:xfrm>
            <a:off x="5048250" y="2451100"/>
            <a:ext cx="2057400" cy="1431925"/>
          </a:xfrm>
          <a:prstGeom prst="rect">
            <a:avLst/>
          </a:prstGeom>
          <a:noFill/>
          <a:ln w="9525">
            <a:noFill/>
          </a:ln>
        </p:spPr>
        <p:txBody>
          <a:bodyPr wrap="square" anchor="t">
            <a:spAutoFit/>
          </a:bodyPr>
          <a:p>
            <a:pPr algn="ctr"/>
            <a:r>
              <a:rPr lang="zh-CN" altLang="en-US" sz="4400" b="1" dirty="0">
                <a:solidFill>
                  <a:srgbClr val="080808"/>
                </a:solidFill>
                <a:latin typeface="Arial" panose="020B0604020202020204" charset="-122"/>
                <a:ea typeface="微软雅黑" panose="020B0503020204020204" charset="-122"/>
                <a:sym typeface="Arial" panose="020B0604020202020204" charset="-122"/>
              </a:rPr>
              <a:t>发票贷</a:t>
            </a:r>
            <a:endParaRPr lang="zh-CN" altLang="en-US" sz="4400" b="1" dirty="0">
              <a:solidFill>
                <a:srgbClr val="080808"/>
              </a:solidFill>
              <a:latin typeface="Arial" panose="020B0604020202020204" charset="-122"/>
              <a:ea typeface="微软雅黑" panose="020B0503020204020204" charset="-122"/>
              <a:sym typeface="Arial" panose="020B0604020202020204" charset="-122"/>
            </a:endParaRPr>
          </a:p>
          <a:p>
            <a:pPr algn="ctr"/>
            <a:r>
              <a:rPr lang="zh-CN" altLang="en-US" sz="4400" b="1" dirty="0">
                <a:solidFill>
                  <a:srgbClr val="080808"/>
                </a:solidFill>
                <a:latin typeface="Arial" panose="020B0604020202020204" charset="-122"/>
                <a:ea typeface="微软雅黑" panose="020B0503020204020204" charset="-122"/>
                <a:sym typeface="Arial" panose="020B0604020202020204" charset="-122"/>
              </a:rPr>
              <a:t>特点</a:t>
            </a:r>
            <a:endParaRPr lang="zh-CN" altLang="en-US" sz="4400" b="1" dirty="0">
              <a:solidFill>
                <a:srgbClr val="080808"/>
              </a:solidFill>
              <a:latin typeface="Arial" panose="020B0604020202020204" charset="-122"/>
              <a:ea typeface="微软雅黑" panose="020B0503020204020204" charset="-122"/>
              <a:sym typeface="Arial" panose="020B0604020202020204" charset="-122"/>
            </a:endParaRPr>
          </a:p>
        </p:txBody>
      </p:sp>
    </p:spTree>
  </p:cSld>
  <p:clrMapOvr>
    <a:masterClrMapping/>
  </p:clrMapOvr>
  <p:transition spd="slow" advTm="31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54"/>
                                        </p:tgtEl>
                                        <p:attrNameLst>
                                          <p:attrName>style.visibility</p:attrName>
                                        </p:attrNameLst>
                                      </p:cBhvr>
                                      <p:to>
                                        <p:strVal val="visible"/>
                                      </p:to>
                                    </p:set>
                                    <p:animEffect filter="wipe(left)">
                                      <p:cBhvr>
                                        <p:cTn id="7" dur="500"/>
                                        <p:tgtEl>
                                          <p:spTgt spid="1435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353"/>
                                        </p:tgtEl>
                                        <p:attrNameLst>
                                          <p:attrName>style.visibility</p:attrName>
                                        </p:attrNameLst>
                                      </p:cBhvr>
                                      <p:to>
                                        <p:strVal val="visible"/>
                                      </p:to>
                                    </p:set>
                                    <p:anim calcmode="lin" valueType="num">
                                      <p:cBhvr>
                                        <p:cTn id="11" dur="300" fill="hold"/>
                                        <p:tgtEl>
                                          <p:spTgt spid="1435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4353"/>
                                        </p:tgtEl>
                                        <p:attrNameLst>
                                          <p:attrName>ppt_y</p:attrName>
                                        </p:attrNameLst>
                                      </p:cBhvr>
                                      <p:tavLst>
                                        <p:tav tm="0">
                                          <p:val>
                                            <p:strVal val="#ppt_y"/>
                                          </p:val>
                                        </p:tav>
                                        <p:tav tm="100000">
                                          <p:val>
                                            <p:strVal val="#ppt_y"/>
                                          </p:val>
                                        </p:tav>
                                      </p:tavLst>
                                    </p:anim>
                                    <p:anim calcmode="lin" valueType="num">
                                      <p:cBhvr>
                                        <p:cTn id="13" dur="300" fill="hold"/>
                                        <p:tgtEl>
                                          <p:spTgt spid="1435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4353"/>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4353"/>
                                        </p:tgtEl>
                                      </p:cBhvr>
                                    </p:animEffect>
                                  </p:childTnLst>
                                </p:cTn>
                              </p:par>
                            </p:childTnLst>
                          </p:cTn>
                        </p:par>
                        <p:par>
                          <p:cTn id="16" fill="hold">
                            <p:stCondLst>
                              <p:cond delay="1070"/>
                            </p:stCondLst>
                            <p:childTnLst>
                              <p:par>
                                <p:cTn id="17" presetID="22" presetClass="entr" presetSubtype="4" fill="hold" grpId="0" nodeType="afterEffect">
                                  <p:stCondLst>
                                    <p:cond delay="0"/>
                                  </p:stCondLst>
                                  <p:childTnLst>
                                    <p:set>
                                      <p:cBhvr>
                                        <p:cTn id="18" dur="1" fill="hold">
                                          <p:stCondLst>
                                            <p:cond delay="0"/>
                                          </p:stCondLst>
                                        </p:cTn>
                                        <p:tgtEl>
                                          <p:spTgt spid="14344"/>
                                        </p:tgtEl>
                                        <p:attrNameLst>
                                          <p:attrName>style.visibility</p:attrName>
                                        </p:attrNameLst>
                                      </p:cBhvr>
                                      <p:to>
                                        <p:strVal val="visible"/>
                                      </p:to>
                                    </p:set>
                                    <p:animEffect filter="wipe(down)">
                                      <p:cBhvr>
                                        <p:cTn id="19" dur="500"/>
                                        <p:tgtEl>
                                          <p:spTgt spid="1434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343"/>
                                        </p:tgtEl>
                                        <p:attrNameLst>
                                          <p:attrName>style.visibility</p:attrName>
                                        </p:attrNameLst>
                                      </p:cBhvr>
                                      <p:to>
                                        <p:strVal val="visible"/>
                                      </p:to>
                                    </p:set>
                                    <p:animEffect filter="wipe(down)">
                                      <p:cBhvr>
                                        <p:cTn id="22" dur="500"/>
                                        <p:tgtEl>
                                          <p:spTgt spid="14343"/>
                                        </p:tgtEl>
                                      </p:cBhvr>
                                    </p:animEffect>
                                  </p:childTnLst>
                                </p:cTn>
                              </p:par>
                              <p:par>
                                <p:cTn id="23" presetID="22" presetClass="entr" presetSubtype="2" fill="hold" nodeType="withEffect">
                                  <p:stCondLst>
                                    <p:cond delay="0"/>
                                  </p:stCondLst>
                                  <p:childTnLst>
                                    <p:set>
                                      <p:cBhvr>
                                        <p:cTn id="24" dur="1" fill="hold">
                                          <p:stCondLst>
                                            <p:cond delay="0"/>
                                          </p:stCondLst>
                                        </p:cTn>
                                        <p:tgtEl>
                                          <p:spTgt spid="14347"/>
                                        </p:tgtEl>
                                        <p:attrNameLst>
                                          <p:attrName>style.visibility</p:attrName>
                                        </p:attrNameLst>
                                      </p:cBhvr>
                                      <p:to>
                                        <p:strVal val="visible"/>
                                      </p:to>
                                    </p:set>
                                    <p:animEffect filter="wipe(right)">
                                      <p:cBhvr>
                                        <p:cTn id="25" dur="500"/>
                                        <p:tgtEl>
                                          <p:spTgt spid="1434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349"/>
                                        </p:tgtEl>
                                        <p:attrNameLst>
                                          <p:attrName>style.visibility</p:attrName>
                                        </p:attrNameLst>
                                      </p:cBhvr>
                                      <p:to>
                                        <p:strVal val="visible"/>
                                      </p:to>
                                    </p:set>
                                    <p:animEffect filter="wipe(down)">
                                      <p:cBhvr>
                                        <p:cTn id="28" dur="500"/>
                                        <p:tgtEl>
                                          <p:spTgt spid="14349"/>
                                        </p:tgtEl>
                                      </p:cBhvr>
                                    </p:animEffect>
                                  </p:childTnLst>
                                </p:cTn>
                              </p:par>
                            </p:childTnLst>
                          </p:cTn>
                        </p:par>
                        <p:par>
                          <p:cTn id="29" fill="hold">
                            <p:stCondLst>
                              <p:cond delay="1570"/>
                            </p:stCondLst>
                            <p:childTnLst>
                              <p:par>
                                <p:cTn id="30" presetID="22" presetClass="entr" presetSubtype="1" fill="hold" grpId="0" nodeType="afterEffect">
                                  <p:stCondLst>
                                    <p:cond delay="0"/>
                                  </p:stCondLst>
                                  <p:childTnLst>
                                    <p:set>
                                      <p:cBhvr>
                                        <p:cTn id="31" dur="1" fill="hold">
                                          <p:stCondLst>
                                            <p:cond delay="0"/>
                                          </p:stCondLst>
                                        </p:cTn>
                                        <p:tgtEl>
                                          <p:spTgt spid="14342"/>
                                        </p:tgtEl>
                                        <p:attrNameLst>
                                          <p:attrName>style.visibility</p:attrName>
                                        </p:attrNameLst>
                                      </p:cBhvr>
                                      <p:to>
                                        <p:strVal val="visible"/>
                                      </p:to>
                                    </p:set>
                                    <p:animEffect filter="wipe(up)">
                                      <p:cBhvr>
                                        <p:cTn id="32" dur="500"/>
                                        <p:tgtEl>
                                          <p:spTgt spid="1434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341"/>
                                        </p:tgtEl>
                                        <p:attrNameLst>
                                          <p:attrName>style.visibility</p:attrName>
                                        </p:attrNameLst>
                                      </p:cBhvr>
                                      <p:to>
                                        <p:strVal val="visible"/>
                                      </p:to>
                                    </p:set>
                                    <p:animEffect filter="wipe(up)">
                                      <p:cBhvr>
                                        <p:cTn id="35" dur="500"/>
                                        <p:tgtEl>
                                          <p:spTgt spid="14341"/>
                                        </p:tgtEl>
                                      </p:cBhvr>
                                    </p:animEffect>
                                  </p:childTnLst>
                                </p:cTn>
                              </p:par>
                              <p:par>
                                <p:cTn id="36" presetID="22" presetClass="entr" presetSubtype="8" fill="hold" nodeType="withEffect">
                                  <p:stCondLst>
                                    <p:cond delay="0"/>
                                  </p:stCondLst>
                                  <p:childTnLst>
                                    <p:set>
                                      <p:cBhvr>
                                        <p:cTn id="37" dur="1" fill="hold">
                                          <p:stCondLst>
                                            <p:cond delay="0"/>
                                          </p:stCondLst>
                                        </p:cTn>
                                        <p:tgtEl>
                                          <p:spTgt spid="14348"/>
                                        </p:tgtEl>
                                        <p:attrNameLst>
                                          <p:attrName>style.visibility</p:attrName>
                                        </p:attrNameLst>
                                      </p:cBhvr>
                                      <p:to>
                                        <p:strVal val="visible"/>
                                      </p:to>
                                    </p:set>
                                    <p:animEffect filter="wipe(left)">
                                      <p:cBhvr>
                                        <p:cTn id="38" dur="500"/>
                                        <p:tgtEl>
                                          <p:spTgt spid="14348"/>
                                        </p:tgtEl>
                                      </p:cBhvr>
                                    </p:animEffect>
                                  </p:childTnLst>
                                </p:cTn>
                              </p:par>
                            </p:childTnLst>
                          </p:cTn>
                        </p:par>
                        <p:par>
                          <p:cTn id="39" fill="hold">
                            <p:stCondLst>
                              <p:cond delay="2070"/>
                            </p:stCondLst>
                            <p:childTnLst>
                              <p:par>
                                <p:cTn id="40" presetID="22" presetClass="entr" presetSubtype="2" fill="hold" grpId="0" nodeType="afterEffect">
                                  <p:stCondLst>
                                    <p:cond delay="0"/>
                                  </p:stCondLst>
                                  <p:childTnLst>
                                    <p:set>
                                      <p:cBhvr>
                                        <p:cTn id="41" dur="1" fill="hold">
                                          <p:stCondLst>
                                            <p:cond delay="0"/>
                                          </p:stCondLst>
                                        </p:cTn>
                                        <p:tgtEl>
                                          <p:spTgt spid="14346"/>
                                        </p:tgtEl>
                                        <p:attrNameLst>
                                          <p:attrName>style.visibility</p:attrName>
                                        </p:attrNameLst>
                                      </p:cBhvr>
                                      <p:to>
                                        <p:strVal val="visible"/>
                                      </p:to>
                                    </p:set>
                                    <p:animEffect filter="wipe(right)">
                                      <p:cBhvr>
                                        <p:cTn id="42" dur="500"/>
                                        <p:tgtEl>
                                          <p:spTgt spid="14346"/>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4345"/>
                                        </p:tgtEl>
                                        <p:attrNameLst>
                                          <p:attrName>style.visibility</p:attrName>
                                        </p:attrNameLst>
                                      </p:cBhvr>
                                      <p:to>
                                        <p:strVal val="visible"/>
                                      </p:to>
                                    </p:set>
                                    <p:animEffect filter="wipe(right)">
                                      <p:cBhvr>
                                        <p:cTn id="45" dur="500"/>
                                        <p:tgtEl>
                                          <p:spTgt spid="1434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350"/>
                                        </p:tgtEl>
                                        <p:attrNameLst>
                                          <p:attrName>style.visibility</p:attrName>
                                        </p:attrNameLst>
                                      </p:cBhvr>
                                      <p:to>
                                        <p:strVal val="visible"/>
                                      </p:to>
                                    </p:set>
                                    <p:animEffect filter="wipe(down)">
                                      <p:cBhvr>
                                        <p:cTn id="48" dur="500"/>
                                        <p:tgtEl>
                                          <p:spTgt spid="14350"/>
                                        </p:tgtEl>
                                      </p:cBhvr>
                                    </p:animEffect>
                                  </p:childTnLst>
                                </p:cTn>
                              </p:par>
                            </p:childTnLst>
                          </p:cTn>
                        </p:par>
                        <p:par>
                          <p:cTn id="49" fill="hold">
                            <p:stCondLst>
                              <p:cond delay="2570"/>
                            </p:stCondLst>
                            <p:childTnLst>
                              <p:par>
                                <p:cTn id="50" presetID="22" presetClass="entr" presetSubtype="1" fill="hold" grpId="0" nodeType="afterEffect">
                                  <p:stCondLst>
                                    <p:cond delay="0"/>
                                  </p:stCondLst>
                                  <p:childTnLst>
                                    <p:set>
                                      <p:cBhvr>
                                        <p:cTn id="51" dur="1" fill="hold">
                                          <p:stCondLst>
                                            <p:cond delay="0"/>
                                          </p:stCondLst>
                                        </p:cTn>
                                        <p:tgtEl>
                                          <p:spTgt spid="14351"/>
                                        </p:tgtEl>
                                        <p:attrNameLst>
                                          <p:attrName>style.visibility</p:attrName>
                                        </p:attrNameLst>
                                      </p:cBhvr>
                                      <p:to>
                                        <p:strVal val="visible"/>
                                      </p:to>
                                    </p:set>
                                    <p:animEffect filter="wipe(up)">
                                      <p:cBhvr>
                                        <p:cTn id="52" dur="500"/>
                                        <p:tgtEl>
                                          <p:spTgt spid="14351"/>
                                        </p:tgtEl>
                                      </p:cBhvr>
                                    </p:animEffect>
                                  </p:childTnLst>
                                </p:cTn>
                              </p:par>
                              <p:par>
                                <p:cTn id="53" presetID="22" presetClass="entr" presetSubtype="1" fill="hold" nodeType="withEffect">
                                  <p:stCondLst>
                                    <p:cond delay="0"/>
                                  </p:stCondLst>
                                  <p:childTnLst>
                                    <p:set>
                                      <p:cBhvr>
                                        <p:cTn id="54" dur="1" fill="hold">
                                          <p:stCondLst>
                                            <p:cond delay="0"/>
                                          </p:stCondLst>
                                        </p:cTn>
                                        <p:tgtEl>
                                          <p:spTgt spid="14352"/>
                                        </p:tgtEl>
                                        <p:attrNameLst>
                                          <p:attrName>style.visibility</p:attrName>
                                        </p:attrNameLst>
                                      </p:cBhvr>
                                      <p:to>
                                        <p:strVal val="visible"/>
                                      </p:to>
                                    </p:set>
                                    <p:animEffect filter="wipe(up)">
                                      <p:cBhvr>
                                        <p:cTn id="55" dur="500"/>
                                        <p:tgtEl>
                                          <p:spTgt spid="14352"/>
                                        </p:tgtEl>
                                      </p:cBhvr>
                                    </p:animEffect>
                                  </p:childTnLst>
                                </p:cTn>
                              </p:par>
                            </p:childTnLst>
                          </p:cTn>
                        </p:par>
                        <p:par>
                          <p:cTn id="56" fill="hold">
                            <p:stCondLst>
                              <p:cond delay="3070"/>
                            </p:stCondLst>
                            <p:childTnLst>
                              <p:par>
                                <p:cTn id="57" presetID="10" presetClass="entr" presetSubtype="0" fill="hold" grpId="0" nodeType="afterEffect">
                                  <p:stCondLst>
                                    <p:cond delay="0"/>
                                  </p:stCondLst>
                                  <p:childTnLst>
                                    <p:set>
                                      <p:cBhvr>
                                        <p:cTn id="58" dur="1" fill="hold">
                                          <p:stCondLst>
                                            <p:cond delay="0"/>
                                          </p:stCondLst>
                                        </p:cTn>
                                        <p:tgtEl>
                                          <p:spTgt spid="14359"/>
                                        </p:tgtEl>
                                        <p:attrNameLst>
                                          <p:attrName>style.visibility</p:attrName>
                                        </p:attrNameLst>
                                      </p:cBhvr>
                                      <p:to>
                                        <p:strVal val="visible"/>
                                      </p:to>
                                    </p:set>
                                    <p:anim calcmode="lin" valueType="num">
                                      <p:cBhvr>
                                        <p:cTn id="59" dur="500" fill="hold"/>
                                        <p:tgtEl>
                                          <p:spTgt spid="14359"/>
                                        </p:tgtEl>
                                        <p:attrNameLst>
                                          <p:attrName>ppt_w</p:attrName>
                                        </p:attrNameLst>
                                      </p:cBhvr>
                                      <p:tavLst>
                                        <p:tav tm="0">
                                          <p:val>
                                            <p:fltVal val="0.000000"/>
                                          </p:val>
                                        </p:tav>
                                        <p:tav tm="100000">
                                          <p:val>
                                            <p:strVal val="#ppt_w"/>
                                          </p:val>
                                        </p:tav>
                                      </p:tavLst>
                                    </p:anim>
                                    <p:anim calcmode="lin" valueType="num">
                                      <p:cBhvr>
                                        <p:cTn id="60" dur="500" fill="hold"/>
                                        <p:tgtEl>
                                          <p:spTgt spid="14359"/>
                                        </p:tgtEl>
                                        <p:attrNameLst>
                                          <p:attrName>ppt_h</p:attrName>
                                        </p:attrNameLst>
                                      </p:cBhvr>
                                      <p:tavLst>
                                        <p:tav tm="0">
                                          <p:val>
                                            <p:fltVal val="0.000000"/>
                                          </p:val>
                                        </p:tav>
                                        <p:tav tm="100000">
                                          <p:val>
                                            <p:strVal val="#ppt_h"/>
                                          </p:val>
                                        </p:tav>
                                      </p:tavLst>
                                    </p:anim>
                                    <p:animEffect filter="fade">
                                      <p:cBhvr>
                                        <p:cTn id="61" dur="5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p:bldP spid="14342" grpId="0" bldLvl="0"/>
      <p:bldP spid="14343" grpId="0" bldLvl="0"/>
      <p:bldP spid="14344" grpId="0" bldLvl="0"/>
      <p:bldP spid="14345" grpId="0" bldLvl="0"/>
      <p:bldP spid="14346" grpId="0" bldLvl="0"/>
      <p:bldP spid="14349" grpId="0" bldLvl="0"/>
      <p:bldP spid="14350" grpId="0" bldLvl="0"/>
      <p:bldP spid="14351" grpId="0" bldLvl="0"/>
      <p:bldP spid="14353" grpId="0" bldLvl="0"/>
      <p:bldP spid="14359"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29"/>
          <p:cNvSpPr/>
          <p:nvPr/>
        </p:nvSpPr>
        <p:spPr>
          <a:xfrm>
            <a:off x="2251075" y="2559050"/>
            <a:ext cx="6127750" cy="933450"/>
          </a:xfrm>
          <a:prstGeom prst="rect">
            <a:avLst/>
          </a:prstGeom>
          <a:noFill/>
          <a:ln w="9525">
            <a:noFill/>
          </a:ln>
        </p:spPr>
        <p:txBody>
          <a:bodyPr wrap="square" anchor="t">
            <a:spAutoFit/>
          </a:bodyPr>
          <a:p>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定义</a:t>
            </a:r>
            <a:endParaRPr lang="en-US" altLang="zh-CN" b="1" dirty="0">
              <a:solidFill>
                <a:srgbClr val="080808"/>
              </a:solidFill>
              <a:latin typeface="微软雅黑" panose="020B0503020204020204" charset="-122"/>
              <a:ea typeface="微软雅黑" panose="020B0503020204020204" charset="-122"/>
              <a:sym typeface="微软雅黑" panose="020B0503020204020204" charset="-122"/>
            </a:endParaRPr>
          </a:p>
          <a:p>
            <a:r>
              <a:rPr lang="zh-CN" altLang="en-US" dirty="0">
                <a:solidFill>
                  <a:srgbClr val="080808"/>
                </a:solidFill>
                <a:latin typeface="微软雅黑" panose="020B0503020204020204" charset="-122"/>
                <a:ea typeface="微软雅黑" panose="020B0503020204020204" charset="-122"/>
                <a:sym typeface="微软雅黑" panose="020B0503020204020204" charset="-122"/>
              </a:rPr>
              <a:t>指为生产经营稳定、还款来源充足、能够提供有效担保的小企业发放的，用于满足其生产经营周转需要的流动资金贷款。</a:t>
            </a:r>
            <a:endParaRPr lang="zh-CN" altLang="en-US"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5363" name="TextBox 30"/>
          <p:cNvSpPr/>
          <p:nvPr/>
        </p:nvSpPr>
        <p:spPr>
          <a:xfrm>
            <a:off x="2281238" y="4092575"/>
            <a:ext cx="6097587" cy="1736725"/>
          </a:xfrm>
          <a:prstGeom prst="rect">
            <a:avLst/>
          </a:prstGeom>
          <a:noFill/>
          <a:ln w="9525">
            <a:noFill/>
          </a:ln>
        </p:spPr>
        <p:txBody>
          <a:bodyPr wrap="square" anchor="t">
            <a:spAutoFit/>
          </a:bodyPr>
          <a:p>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主要条件</a:t>
            </a:r>
            <a:endParaRPr lang="en-US" altLang="zh-CN" b="1" dirty="0">
              <a:solidFill>
                <a:srgbClr val="080808"/>
              </a:solidFill>
              <a:latin typeface="微软雅黑" panose="020B0503020204020204" charset="-122"/>
              <a:ea typeface="微软雅黑" panose="020B0503020204020204" charset="-122"/>
              <a:sym typeface="微软雅黑" panose="020B0503020204020204" charset="-122"/>
            </a:endParaRPr>
          </a:p>
          <a:p>
            <a:r>
              <a:rPr lang="zh-CN" altLang="en-US" dirty="0">
                <a:solidFill>
                  <a:srgbClr val="080808"/>
                </a:solidFill>
                <a:latin typeface="微软雅黑" panose="020B0503020204020204" charset="-122"/>
                <a:ea typeface="微软雅黑" panose="020B0503020204020204" charset="-122"/>
                <a:sym typeface="微软雅黑" panose="020B0503020204020204" charset="-122"/>
              </a:rPr>
              <a:t>符合我行小型企业的界定标准，持续经营满2年，在我行开立基本结算账户或一般结算账户，有持续、稳定的销售回笼款项或承诺将销售收入归集我行。无不良信用记录，不涉及诉讼</a:t>
            </a:r>
            <a:r>
              <a:rPr lang="zh-CN" altLang="en-US" dirty="0">
                <a:solidFill>
                  <a:srgbClr val="E41908"/>
                </a:solidFill>
                <a:latin typeface="微软雅黑" panose="020B0503020204020204" charset="-122"/>
                <a:ea typeface="微软雅黑" panose="020B0503020204020204" charset="-122"/>
                <a:sym typeface="微软雅黑" panose="020B0503020204020204" charset="-122"/>
              </a:rPr>
              <a:t>,</a:t>
            </a:r>
            <a:r>
              <a:rPr lang="zh-CN" altLang="en-US" dirty="0">
                <a:solidFill>
                  <a:srgbClr val="E41908"/>
                </a:solidFill>
                <a:latin typeface="微软雅黑" panose="020B0503020204020204" charset="-122"/>
                <a:ea typeface="微软雅黑" panose="020B0503020204020204" charset="-122"/>
              </a:rPr>
              <a:t>企业注册地和经营地在重庆市内的纳税信用记录良好客户微型企业、小型企业</a:t>
            </a:r>
            <a:r>
              <a:rPr lang="zh-CN" altLang="en-US" dirty="0">
                <a:solidFill>
                  <a:srgbClr val="E41908"/>
                </a:solidFill>
                <a:latin typeface="微软雅黑" panose="020B0503020204020204" charset="-122"/>
                <a:ea typeface="微软雅黑" panose="020B0503020204020204" charset="-122"/>
                <a:sym typeface="微软雅黑" panose="020B0503020204020204" charset="-122"/>
              </a:rPr>
              <a:t>。</a:t>
            </a:r>
            <a:endParaRPr lang="zh-CN" altLang="en-US" dirty="0">
              <a:solidFill>
                <a:srgbClr val="E41908"/>
              </a:solidFill>
              <a:latin typeface="微软雅黑" panose="020B0503020204020204" charset="-122"/>
              <a:ea typeface="微软雅黑" panose="020B0503020204020204" charset="-122"/>
              <a:sym typeface="微软雅黑" panose="020B0503020204020204" charset="-122"/>
            </a:endParaRPr>
          </a:p>
        </p:txBody>
      </p:sp>
      <p:sp>
        <p:nvSpPr>
          <p:cNvPr id="15364" name="直接连接符 31"/>
          <p:cNvSpPr/>
          <p:nvPr/>
        </p:nvSpPr>
        <p:spPr>
          <a:xfrm flipV="1">
            <a:off x="2193925" y="2063750"/>
            <a:ext cx="5932488" cy="25400"/>
          </a:xfrm>
          <a:prstGeom prst="line">
            <a:avLst/>
          </a:prstGeom>
          <a:ln w="9525" cap="flat" cmpd="sng">
            <a:solidFill>
              <a:srgbClr val="C00000"/>
            </a:solidFill>
            <a:prstDash val="dash"/>
            <a:headEnd type="none" w="med" len="med"/>
            <a:tailEnd type="none" w="med" len="med"/>
          </a:ln>
        </p:spPr>
      </p:sp>
      <p:sp>
        <p:nvSpPr>
          <p:cNvPr id="15365" name="直接连接符 32"/>
          <p:cNvSpPr/>
          <p:nvPr/>
        </p:nvSpPr>
        <p:spPr>
          <a:xfrm flipV="1">
            <a:off x="2276475" y="3979863"/>
            <a:ext cx="5992813" cy="4762"/>
          </a:xfrm>
          <a:prstGeom prst="line">
            <a:avLst/>
          </a:prstGeom>
          <a:ln w="9525" cap="flat" cmpd="sng">
            <a:solidFill>
              <a:srgbClr val="C00000"/>
            </a:solidFill>
            <a:prstDash val="dash"/>
            <a:headEnd type="none" w="med" len="med"/>
            <a:tailEnd type="none" w="med" len="med"/>
          </a:ln>
        </p:spPr>
      </p:sp>
      <p:grpSp>
        <p:nvGrpSpPr>
          <p:cNvPr id="15366" name="组合 33"/>
          <p:cNvGrpSpPr/>
          <p:nvPr/>
        </p:nvGrpSpPr>
        <p:grpSpPr>
          <a:xfrm>
            <a:off x="1141413" y="1041400"/>
            <a:ext cx="874712" cy="874713"/>
            <a:chOff x="0" y="0"/>
            <a:chExt cx="555066" cy="555066"/>
          </a:xfrm>
        </p:grpSpPr>
        <p:sp>
          <p:nvSpPr>
            <p:cNvPr id="15367" name="椭圆 34"/>
            <p:cNvSpPr/>
            <p:nvPr/>
          </p:nvSpPr>
          <p:spPr>
            <a:xfrm>
              <a:off x="0" y="0"/>
              <a:ext cx="555066" cy="555066"/>
            </a:xfrm>
            <a:prstGeom prst="ellipse">
              <a:avLst/>
            </a:prstGeom>
            <a:solidFill>
              <a:schemeClr val="tx2"/>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15368" name="Freeform 70"/>
            <p:cNvSpPr>
              <a:spLocks noEditPoints="1"/>
            </p:cNvSpPr>
            <p:nvPr/>
          </p:nvSpPr>
          <p:spPr>
            <a:xfrm>
              <a:off x="166520" y="131988"/>
              <a:ext cx="242524" cy="290241"/>
            </a:xfrm>
            <a:custGeom>
              <a:avLst/>
              <a:gdLst/>
              <a:ahLst/>
              <a:cxnLst>
                <a:cxn ang="0">
                  <a:pos x="242524" y="53982"/>
                </a:cxn>
                <a:cxn ang="0">
                  <a:pos x="241823" y="52579"/>
                </a:cxn>
                <a:cxn ang="0">
                  <a:pos x="241823" y="51878"/>
                </a:cxn>
                <a:cxn ang="0">
                  <a:pos x="240421" y="50476"/>
                </a:cxn>
                <a:cxn ang="0">
                  <a:pos x="191355" y="1402"/>
                </a:cxn>
                <a:cxn ang="0">
                  <a:pos x="189953" y="0"/>
                </a:cxn>
                <a:cxn ang="0">
                  <a:pos x="189252" y="0"/>
                </a:cxn>
                <a:cxn ang="0">
                  <a:pos x="187850" y="0"/>
                </a:cxn>
                <a:cxn ang="0">
                  <a:pos x="187850" y="0"/>
                </a:cxn>
                <a:cxn ang="0">
                  <a:pos x="4906" y="0"/>
                </a:cxn>
                <a:cxn ang="0">
                  <a:pos x="0" y="4907"/>
                </a:cxn>
                <a:cxn ang="0">
                  <a:pos x="0" y="285333"/>
                </a:cxn>
                <a:cxn ang="0">
                  <a:pos x="4906" y="290241"/>
                </a:cxn>
                <a:cxn ang="0">
                  <a:pos x="236916" y="290241"/>
                </a:cxn>
                <a:cxn ang="0">
                  <a:pos x="242524" y="285333"/>
                </a:cxn>
                <a:cxn ang="0">
                  <a:pos x="242524" y="53982"/>
                </a:cxn>
                <a:cxn ang="0">
                  <a:pos x="242524" y="53982"/>
                </a:cxn>
                <a:cxn ang="0">
                  <a:pos x="192757" y="17526"/>
                </a:cxn>
                <a:cxn ang="0">
                  <a:pos x="224299" y="49074"/>
                </a:cxn>
                <a:cxn ang="0">
                  <a:pos x="192757" y="49074"/>
                </a:cxn>
                <a:cxn ang="0">
                  <a:pos x="192757" y="17526"/>
                </a:cxn>
                <a:cxn ang="0">
                  <a:pos x="9813" y="280426"/>
                </a:cxn>
                <a:cxn ang="0">
                  <a:pos x="9813" y="9814"/>
                </a:cxn>
                <a:cxn ang="0">
                  <a:pos x="182243" y="9814"/>
                </a:cxn>
                <a:cxn ang="0">
                  <a:pos x="182243" y="53982"/>
                </a:cxn>
                <a:cxn ang="0">
                  <a:pos x="187850" y="59590"/>
                </a:cxn>
                <a:cxn ang="0">
                  <a:pos x="232009" y="59590"/>
                </a:cxn>
                <a:cxn ang="0">
                  <a:pos x="232009" y="280426"/>
                </a:cxn>
                <a:cxn ang="0">
                  <a:pos x="9813" y="280426"/>
                </a:cxn>
              </a:cxnLst>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w="9525">
              <a:noFill/>
            </a:ln>
          </p:spPr>
          <p:txBody>
            <a:bodyPr/>
            <a:p>
              <a:endParaRPr lang="zh-CN" altLang="en-US"/>
            </a:p>
          </p:txBody>
        </p:sp>
      </p:grpSp>
      <p:grpSp>
        <p:nvGrpSpPr>
          <p:cNvPr id="15369" name="组合 36"/>
          <p:cNvGrpSpPr/>
          <p:nvPr/>
        </p:nvGrpSpPr>
        <p:grpSpPr>
          <a:xfrm>
            <a:off x="1141413" y="2646363"/>
            <a:ext cx="873125" cy="873125"/>
            <a:chOff x="0" y="0"/>
            <a:chExt cx="554400" cy="554400"/>
          </a:xfrm>
        </p:grpSpPr>
        <p:sp>
          <p:nvSpPr>
            <p:cNvPr id="15370" name="椭圆 37"/>
            <p:cNvSpPr/>
            <p:nvPr/>
          </p:nvSpPr>
          <p:spPr>
            <a:xfrm>
              <a:off x="0" y="0"/>
              <a:ext cx="554400" cy="554400"/>
            </a:xfrm>
            <a:prstGeom prst="ellipse">
              <a:avLst/>
            </a:prstGeom>
            <a:solidFill>
              <a:srgbClr val="DCAAAA"/>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15371" name="Freeform 72"/>
            <p:cNvSpPr>
              <a:spLocks noEditPoints="1"/>
            </p:cNvSpPr>
            <p:nvPr/>
          </p:nvSpPr>
          <p:spPr>
            <a:xfrm>
              <a:off x="111814" y="92106"/>
              <a:ext cx="369521" cy="370187"/>
            </a:xfrm>
            <a:custGeom>
              <a:avLst/>
              <a:gdLst/>
              <a:ahLst/>
              <a:cxnLst>
                <a:cxn ang="0">
                  <a:pos x="302989" y="177905"/>
                </a:cxn>
                <a:cxn ang="0">
                  <a:pos x="255338" y="197672"/>
                </a:cxn>
                <a:cxn ang="0">
                  <a:pos x="223870" y="166224"/>
                </a:cxn>
                <a:cxn ang="0">
                  <a:pos x="254439" y="96140"/>
                </a:cxn>
                <a:cxn ang="0">
                  <a:pos x="158237" y="0"/>
                </a:cxn>
                <a:cxn ang="0">
                  <a:pos x="61137" y="96140"/>
                </a:cxn>
                <a:cxn ang="0">
                  <a:pos x="104293" y="176108"/>
                </a:cxn>
                <a:cxn ang="0">
                  <a:pos x="86311" y="239004"/>
                </a:cxn>
                <a:cxn ang="0">
                  <a:pos x="66531" y="236308"/>
                </a:cxn>
                <a:cxn ang="0">
                  <a:pos x="0" y="302798"/>
                </a:cxn>
                <a:cxn ang="0">
                  <a:pos x="66531" y="370187"/>
                </a:cxn>
                <a:cxn ang="0">
                  <a:pos x="133962" y="302798"/>
                </a:cxn>
                <a:cxn ang="0">
                  <a:pos x="98898" y="244395"/>
                </a:cxn>
                <a:cxn ang="0">
                  <a:pos x="116880" y="183296"/>
                </a:cxn>
                <a:cxn ang="0">
                  <a:pos x="158237" y="192281"/>
                </a:cxn>
                <a:cxn ang="0">
                  <a:pos x="213980" y="175209"/>
                </a:cxn>
                <a:cxn ang="0">
                  <a:pos x="247246" y="208454"/>
                </a:cxn>
                <a:cxn ang="0">
                  <a:pos x="235558" y="245293"/>
                </a:cxn>
                <a:cxn ang="0">
                  <a:pos x="302989" y="311783"/>
                </a:cxn>
                <a:cxn ang="0">
                  <a:pos x="369521" y="245293"/>
                </a:cxn>
                <a:cxn ang="0">
                  <a:pos x="302989" y="177905"/>
                </a:cxn>
                <a:cxn ang="0">
                  <a:pos x="120476" y="302798"/>
                </a:cxn>
                <a:cxn ang="0">
                  <a:pos x="66531" y="356709"/>
                </a:cxn>
                <a:cxn ang="0">
                  <a:pos x="12587" y="302798"/>
                </a:cxn>
                <a:cxn ang="0">
                  <a:pos x="66531" y="249786"/>
                </a:cxn>
                <a:cxn ang="0">
                  <a:pos x="120476" y="302798"/>
                </a:cxn>
                <a:cxn ang="0">
                  <a:pos x="74623" y="96140"/>
                </a:cxn>
                <a:cxn ang="0">
                  <a:pos x="158237" y="12579"/>
                </a:cxn>
                <a:cxn ang="0">
                  <a:pos x="240952" y="96140"/>
                </a:cxn>
                <a:cxn ang="0">
                  <a:pos x="158237" y="179702"/>
                </a:cxn>
                <a:cxn ang="0">
                  <a:pos x="74623" y="96140"/>
                </a:cxn>
                <a:cxn ang="0">
                  <a:pos x="302989" y="298306"/>
                </a:cxn>
                <a:cxn ang="0">
                  <a:pos x="249044" y="245293"/>
                </a:cxn>
                <a:cxn ang="0">
                  <a:pos x="302989" y="191383"/>
                </a:cxn>
                <a:cxn ang="0">
                  <a:pos x="356933" y="245293"/>
                </a:cxn>
                <a:cxn ang="0">
                  <a:pos x="302989" y="298306"/>
                </a:cxn>
              </a:cxnLst>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p>
              <a:endParaRPr lang="zh-CN" altLang="en-US"/>
            </a:p>
          </p:txBody>
        </p:sp>
      </p:grpSp>
      <p:grpSp>
        <p:nvGrpSpPr>
          <p:cNvPr id="15372" name="组合 39"/>
          <p:cNvGrpSpPr/>
          <p:nvPr/>
        </p:nvGrpSpPr>
        <p:grpSpPr>
          <a:xfrm>
            <a:off x="1141413" y="4130675"/>
            <a:ext cx="874712" cy="873125"/>
            <a:chOff x="0" y="0"/>
            <a:chExt cx="554400" cy="554400"/>
          </a:xfrm>
        </p:grpSpPr>
        <p:sp>
          <p:nvSpPr>
            <p:cNvPr id="15373" name="椭圆 40"/>
            <p:cNvSpPr/>
            <p:nvPr/>
          </p:nvSpPr>
          <p:spPr>
            <a:xfrm>
              <a:off x="0" y="0"/>
              <a:ext cx="554400" cy="554400"/>
            </a:xfrm>
            <a:prstGeom prst="ellipse">
              <a:avLst/>
            </a:prstGeom>
            <a:solidFill>
              <a:srgbClr val="050505"/>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15374" name="Freeform 13"/>
            <p:cNvSpPr>
              <a:spLocks noEditPoints="1"/>
            </p:cNvSpPr>
            <p:nvPr/>
          </p:nvSpPr>
          <p:spPr>
            <a:xfrm>
              <a:off x="160876" y="78998"/>
              <a:ext cx="217568" cy="401036"/>
            </a:xfrm>
            <a:custGeom>
              <a:avLst/>
              <a:gdLst/>
              <a:ahLst/>
              <a:cxnLst>
                <a:cxn ang="0">
                  <a:pos x="3566" y="115854"/>
                </a:cxn>
                <a:cxn ang="0">
                  <a:pos x="24966" y="137243"/>
                </a:cxn>
                <a:cxn ang="0">
                  <a:pos x="30316" y="135461"/>
                </a:cxn>
                <a:cxn ang="0">
                  <a:pos x="212217" y="74860"/>
                </a:cxn>
                <a:cxn ang="0">
                  <a:pos x="212217" y="53471"/>
                </a:cxn>
                <a:cxn ang="0">
                  <a:pos x="187251" y="40994"/>
                </a:cxn>
                <a:cxn ang="0">
                  <a:pos x="5350" y="101595"/>
                </a:cxn>
                <a:cxn ang="0">
                  <a:pos x="192601" y="49906"/>
                </a:cxn>
                <a:cxn ang="0">
                  <a:pos x="203301" y="62383"/>
                </a:cxn>
                <a:cxn ang="0">
                  <a:pos x="197951" y="74860"/>
                </a:cxn>
                <a:cxn ang="0">
                  <a:pos x="24966" y="126549"/>
                </a:cxn>
                <a:cxn ang="0">
                  <a:pos x="16050" y="119419"/>
                </a:cxn>
                <a:cxn ang="0">
                  <a:pos x="14266" y="105160"/>
                </a:cxn>
                <a:cxn ang="0">
                  <a:pos x="189034" y="49906"/>
                </a:cxn>
                <a:cxn ang="0">
                  <a:pos x="24966" y="76642"/>
                </a:cxn>
                <a:cxn ang="0">
                  <a:pos x="117700" y="49906"/>
                </a:cxn>
                <a:cxn ang="0">
                  <a:pos x="130184" y="17823"/>
                </a:cxn>
                <a:cxn ang="0">
                  <a:pos x="16050" y="30300"/>
                </a:cxn>
                <a:cxn ang="0">
                  <a:pos x="5350" y="62383"/>
                </a:cxn>
                <a:cxn ang="0">
                  <a:pos x="108784" y="14259"/>
                </a:cxn>
                <a:cxn ang="0">
                  <a:pos x="119484" y="21388"/>
                </a:cxn>
                <a:cxn ang="0">
                  <a:pos x="115917" y="39212"/>
                </a:cxn>
                <a:cxn ang="0">
                  <a:pos x="24966" y="65948"/>
                </a:cxn>
                <a:cxn ang="0">
                  <a:pos x="14266" y="53471"/>
                </a:cxn>
                <a:cxn ang="0">
                  <a:pos x="214001" y="180020"/>
                </a:cxn>
                <a:cxn ang="0">
                  <a:pos x="187251" y="160414"/>
                </a:cxn>
                <a:cxn ang="0">
                  <a:pos x="128400" y="196062"/>
                </a:cxn>
                <a:cxn ang="0">
                  <a:pos x="98083" y="245968"/>
                </a:cxn>
                <a:cxn ang="0">
                  <a:pos x="94517" y="176455"/>
                </a:cxn>
                <a:cxn ang="0">
                  <a:pos x="212217" y="135461"/>
                </a:cxn>
                <a:cxn ang="0">
                  <a:pos x="212217" y="114072"/>
                </a:cxn>
                <a:cxn ang="0">
                  <a:pos x="16050" y="151502"/>
                </a:cxn>
                <a:cxn ang="0">
                  <a:pos x="1783" y="172891"/>
                </a:cxn>
                <a:cxn ang="0">
                  <a:pos x="5350" y="181802"/>
                </a:cxn>
                <a:cxn ang="0">
                  <a:pos x="19616" y="196062"/>
                </a:cxn>
                <a:cxn ang="0">
                  <a:pos x="49933" y="215668"/>
                </a:cxn>
                <a:cxn ang="0">
                  <a:pos x="30316" y="245968"/>
                </a:cxn>
                <a:cxn ang="0">
                  <a:pos x="71333" y="372517"/>
                </a:cxn>
                <a:cxn ang="0">
                  <a:pos x="94517" y="401036"/>
                </a:cxn>
                <a:cxn ang="0">
                  <a:pos x="155150" y="381429"/>
                </a:cxn>
                <a:cxn ang="0">
                  <a:pos x="196167" y="333305"/>
                </a:cxn>
                <a:cxn ang="0">
                  <a:pos x="176551" y="245968"/>
                </a:cxn>
                <a:cxn ang="0">
                  <a:pos x="185467" y="208538"/>
                </a:cxn>
                <a:cxn ang="0">
                  <a:pos x="214001" y="180020"/>
                </a:cxn>
                <a:cxn ang="0">
                  <a:pos x="83817" y="180020"/>
                </a:cxn>
                <a:cxn ang="0">
                  <a:pos x="87383" y="245968"/>
                </a:cxn>
                <a:cxn ang="0">
                  <a:pos x="62417" y="215668"/>
                </a:cxn>
                <a:cxn ang="0">
                  <a:pos x="42800" y="192497"/>
                </a:cxn>
                <a:cxn ang="0">
                  <a:pos x="21400" y="185367"/>
                </a:cxn>
                <a:cxn ang="0">
                  <a:pos x="14266" y="172891"/>
                </a:cxn>
                <a:cxn ang="0">
                  <a:pos x="14266" y="165761"/>
                </a:cxn>
                <a:cxn ang="0">
                  <a:pos x="21400" y="160414"/>
                </a:cxn>
                <a:cxn ang="0">
                  <a:pos x="42800" y="153284"/>
                </a:cxn>
                <a:cxn ang="0">
                  <a:pos x="192601" y="110507"/>
                </a:cxn>
                <a:cxn ang="0">
                  <a:pos x="203301" y="122984"/>
                </a:cxn>
                <a:cxn ang="0">
                  <a:pos x="197951" y="135461"/>
                </a:cxn>
                <a:cxn ang="0">
                  <a:pos x="76683" y="174673"/>
                </a:cxn>
                <a:cxn ang="0">
                  <a:pos x="183684" y="197844"/>
                </a:cxn>
                <a:cxn ang="0">
                  <a:pos x="164067" y="245968"/>
                </a:cxn>
                <a:cxn ang="0">
                  <a:pos x="139100" y="196062"/>
                </a:cxn>
                <a:cxn ang="0">
                  <a:pos x="189034" y="171108"/>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w="9525">
              <a:noFill/>
            </a:ln>
          </p:spPr>
          <p:txBody>
            <a:bodyPr/>
            <a:p>
              <a:endParaRPr lang="zh-CN" altLang="en-US"/>
            </a:p>
          </p:txBody>
        </p:sp>
      </p:grpSp>
      <p:sp>
        <p:nvSpPr>
          <p:cNvPr id="15375" name="TextBox 27"/>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5376" name="组合 48"/>
          <p:cNvGrpSpPr/>
          <p:nvPr/>
        </p:nvGrpSpPr>
        <p:grpSpPr>
          <a:xfrm>
            <a:off x="300038" y="142875"/>
            <a:ext cx="11236325" cy="525463"/>
            <a:chOff x="0" y="0"/>
            <a:chExt cx="11236203" cy="525463"/>
          </a:xfrm>
        </p:grpSpPr>
        <p:grpSp>
          <p:nvGrpSpPr>
            <p:cNvPr id="15377" name="组合 49"/>
            <p:cNvGrpSpPr/>
            <p:nvPr/>
          </p:nvGrpSpPr>
          <p:grpSpPr>
            <a:xfrm flipH="1" flipV="1">
              <a:off x="0" y="0"/>
              <a:ext cx="584200" cy="525463"/>
              <a:chOff x="0" y="0"/>
              <a:chExt cx="584200" cy="525463"/>
            </a:xfrm>
          </p:grpSpPr>
          <p:sp>
            <p:nvSpPr>
              <p:cNvPr id="15378"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5379"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5380" name="直接连接符 50"/>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grpSp>
        <p:nvGrpSpPr>
          <p:cNvPr id="15381" name="组合 23"/>
          <p:cNvGrpSpPr/>
          <p:nvPr/>
        </p:nvGrpSpPr>
        <p:grpSpPr>
          <a:xfrm>
            <a:off x="8626475" y="1160463"/>
            <a:ext cx="2332038" cy="4552950"/>
            <a:chOff x="0" y="0"/>
            <a:chExt cx="1462088" cy="2855913"/>
          </a:xfrm>
        </p:grpSpPr>
        <p:sp>
          <p:nvSpPr>
            <p:cNvPr id="15382" name="Freeform 91"/>
            <p:cNvSpPr/>
            <p:nvPr/>
          </p:nvSpPr>
          <p:spPr>
            <a:xfrm>
              <a:off x="0" y="782638"/>
              <a:ext cx="703263" cy="427037"/>
            </a:xfrm>
            <a:custGeom>
              <a:avLst/>
              <a:gdLst/>
              <a:ahLst/>
              <a:cxnLst>
                <a:cxn ang="0">
                  <a:pos x="628478" y="0"/>
                </a:cxn>
                <a:cxn ang="0">
                  <a:pos x="573828" y="181167"/>
                </a:cxn>
                <a:cxn ang="0">
                  <a:pos x="414191" y="271750"/>
                </a:cxn>
                <a:cxn ang="0">
                  <a:pos x="232982" y="335015"/>
                </a:cxn>
                <a:cxn ang="0">
                  <a:pos x="209972" y="320637"/>
                </a:cxn>
                <a:cxn ang="0">
                  <a:pos x="163950" y="310572"/>
                </a:cxn>
                <a:cxn ang="0">
                  <a:pos x="172579" y="333577"/>
                </a:cxn>
                <a:cxn ang="0">
                  <a:pos x="110738" y="335015"/>
                </a:cxn>
                <a:cxn ang="0">
                  <a:pos x="43144" y="335015"/>
                </a:cxn>
                <a:cxn ang="0">
                  <a:pos x="18696" y="365210"/>
                </a:cxn>
                <a:cxn ang="0">
                  <a:pos x="77660" y="392528"/>
                </a:cxn>
                <a:cxn ang="0">
                  <a:pos x="159636" y="415534"/>
                </a:cxn>
                <a:cxn ang="0">
                  <a:pos x="241611" y="408345"/>
                </a:cxn>
                <a:cxn ang="0">
                  <a:pos x="266060" y="398280"/>
                </a:cxn>
                <a:cxn ang="0">
                  <a:pos x="396933" y="370961"/>
                </a:cxn>
                <a:cxn ang="0">
                  <a:pos x="674499" y="253058"/>
                </a:cxn>
                <a:cxn ang="0">
                  <a:pos x="628478" y="0"/>
                </a:cxn>
              </a:cxnLst>
              <a:pathLst>
                <a:path w="489" h="297">
                  <a:moveTo>
                    <a:pt x="437" y="0"/>
                  </a:moveTo>
                  <a:cubicBezTo>
                    <a:pt x="437" y="0"/>
                    <a:pt x="409" y="113"/>
                    <a:pt x="399" y="126"/>
                  </a:cubicBezTo>
                  <a:cubicBezTo>
                    <a:pt x="399" y="126"/>
                    <a:pt x="329" y="164"/>
                    <a:pt x="288" y="189"/>
                  </a:cubicBezTo>
                  <a:cubicBezTo>
                    <a:pt x="253" y="211"/>
                    <a:pt x="190" y="229"/>
                    <a:pt x="162" y="233"/>
                  </a:cubicBezTo>
                  <a:cubicBezTo>
                    <a:pt x="156" y="230"/>
                    <a:pt x="148" y="226"/>
                    <a:pt x="146" y="223"/>
                  </a:cubicBezTo>
                  <a:cubicBezTo>
                    <a:pt x="120" y="202"/>
                    <a:pt x="114" y="216"/>
                    <a:pt x="114" y="216"/>
                  </a:cubicBezTo>
                  <a:cubicBezTo>
                    <a:pt x="114" y="216"/>
                    <a:pt x="117" y="226"/>
                    <a:pt x="120" y="232"/>
                  </a:cubicBezTo>
                  <a:cubicBezTo>
                    <a:pt x="106" y="231"/>
                    <a:pt x="90" y="230"/>
                    <a:pt x="77" y="233"/>
                  </a:cubicBezTo>
                  <a:cubicBezTo>
                    <a:pt x="61" y="236"/>
                    <a:pt x="45" y="229"/>
                    <a:pt x="30" y="233"/>
                  </a:cubicBezTo>
                  <a:cubicBezTo>
                    <a:pt x="16" y="237"/>
                    <a:pt x="0" y="247"/>
                    <a:pt x="13" y="254"/>
                  </a:cubicBezTo>
                  <a:lnTo>
                    <a:pt x="54" y="273"/>
                  </a:lnTo>
                  <a:cubicBezTo>
                    <a:pt x="54" y="273"/>
                    <a:pt x="71" y="283"/>
                    <a:pt x="111" y="289"/>
                  </a:cubicBezTo>
                  <a:cubicBezTo>
                    <a:pt x="111" y="289"/>
                    <a:pt x="137" y="297"/>
                    <a:pt x="168" y="284"/>
                  </a:cubicBezTo>
                  <a:cubicBezTo>
                    <a:pt x="185" y="276"/>
                    <a:pt x="185" y="277"/>
                    <a:pt x="185" y="277"/>
                  </a:cubicBezTo>
                  <a:cubicBezTo>
                    <a:pt x="185" y="277"/>
                    <a:pt x="203" y="270"/>
                    <a:pt x="276" y="258"/>
                  </a:cubicBezTo>
                  <a:cubicBezTo>
                    <a:pt x="349" y="247"/>
                    <a:pt x="449" y="181"/>
                    <a:pt x="469" y="176"/>
                  </a:cubicBezTo>
                  <a:cubicBezTo>
                    <a:pt x="489" y="171"/>
                    <a:pt x="464" y="15"/>
                    <a:pt x="437" y="0"/>
                  </a:cubicBezTo>
                  <a:close/>
                </a:path>
              </a:pathLst>
            </a:custGeom>
            <a:solidFill>
              <a:srgbClr val="EAAD6A"/>
            </a:solidFill>
            <a:ln w="9525">
              <a:noFill/>
            </a:ln>
          </p:spPr>
          <p:txBody>
            <a:bodyPr/>
            <a:p>
              <a:endParaRPr lang="zh-CN" altLang="en-US"/>
            </a:p>
          </p:txBody>
        </p:sp>
        <p:sp>
          <p:nvSpPr>
            <p:cNvPr id="15383" name="Freeform 92"/>
            <p:cNvSpPr/>
            <p:nvPr/>
          </p:nvSpPr>
          <p:spPr>
            <a:xfrm>
              <a:off x="684213" y="2570163"/>
              <a:ext cx="288925" cy="285750"/>
            </a:xfrm>
            <a:custGeom>
              <a:avLst/>
              <a:gdLst/>
              <a:ahLst/>
              <a:cxnLst>
                <a:cxn ang="0">
                  <a:pos x="47435" y="76488"/>
                </a:cxn>
                <a:cxn ang="0">
                  <a:pos x="8624" y="197715"/>
                </a:cxn>
                <a:cxn ang="0">
                  <a:pos x="94870" y="229465"/>
                </a:cxn>
                <a:cxn ang="0">
                  <a:pos x="130806" y="279977"/>
                </a:cxn>
                <a:cxn ang="0">
                  <a:pos x="248676" y="226579"/>
                </a:cxn>
                <a:cxn ang="0">
                  <a:pos x="265925" y="105352"/>
                </a:cxn>
                <a:cxn ang="0">
                  <a:pos x="280300" y="76488"/>
                </a:cxn>
                <a:cxn ang="0">
                  <a:pos x="277425" y="0"/>
                </a:cxn>
                <a:cxn ang="0">
                  <a:pos x="47435" y="76488"/>
                </a:cxn>
              </a:cxnLst>
              <a:pathLst>
                <a:path w="201" h="198">
                  <a:moveTo>
                    <a:pt x="33" y="53"/>
                  </a:moveTo>
                  <a:cubicBezTo>
                    <a:pt x="33" y="53"/>
                    <a:pt x="0" y="104"/>
                    <a:pt x="6" y="137"/>
                  </a:cubicBezTo>
                  <a:cubicBezTo>
                    <a:pt x="12" y="170"/>
                    <a:pt x="43" y="170"/>
                    <a:pt x="66" y="159"/>
                  </a:cubicBezTo>
                  <a:cubicBezTo>
                    <a:pt x="66" y="159"/>
                    <a:pt x="77" y="190"/>
                    <a:pt x="91" y="194"/>
                  </a:cubicBezTo>
                  <a:cubicBezTo>
                    <a:pt x="104" y="198"/>
                    <a:pt x="163" y="182"/>
                    <a:pt x="173" y="157"/>
                  </a:cubicBezTo>
                  <a:cubicBezTo>
                    <a:pt x="182" y="132"/>
                    <a:pt x="180" y="82"/>
                    <a:pt x="185" y="73"/>
                  </a:cubicBezTo>
                  <a:cubicBezTo>
                    <a:pt x="189" y="63"/>
                    <a:pt x="195" y="53"/>
                    <a:pt x="195" y="53"/>
                  </a:cubicBezTo>
                  <a:cubicBezTo>
                    <a:pt x="195" y="53"/>
                    <a:pt x="201" y="30"/>
                    <a:pt x="193" y="0"/>
                  </a:cubicBezTo>
                  <a:cubicBezTo>
                    <a:pt x="193" y="0"/>
                    <a:pt x="66" y="32"/>
                    <a:pt x="33" y="53"/>
                  </a:cubicBezTo>
                  <a:close/>
                </a:path>
              </a:pathLst>
            </a:custGeom>
            <a:solidFill>
              <a:srgbClr val="2E2C2C"/>
            </a:solidFill>
            <a:ln w="9525">
              <a:noFill/>
            </a:ln>
          </p:spPr>
          <p:txBody>
            <a:bodyPr/>
            <a:p>
              <a:endParaRPr lang="zh-CN" altLang="en-US"/>
            </a:p>
          </p:txBody>
        </p:sp>
        <p:sp>
          <p:nvSpPr>
            <p:cNvPr id="15384" name="Freeform 93"/>
            <p:cNvSpPr/>
            <p:nvPr/>
          </p:nvSpPr>
          <p:spPr>
            <a:xfrm>
              <a:off x="600075" y="1825625"/>
              <a:ext cx="263525" cy="914400"/>
            </a:xfrm>
            <a:custGeom>
              <a:avLst/>
              <a:gdLst/>
              <a:ahLst/>
              <a:cxnLst>
                <a:cxn ang="0">
                  <a:pos x="119522" y="887083"/>
                </a:cxn>
                <a:cxn ang="0">
                  <a:pos x="138242" y="800818"/>
                </a:cxn>
                <a:cxn ang="0">
                  <a:pos x="162723" y="688675"/>
                </a:cxn>
                <a:cxn ang="0">
                  <a:pos x="60481" y="395377"/>
                </a:cxn>
                <a:cxn ang="0">
                  <a:pos x="28800" y="217098"/>
                </a:cxn>
                <a:cxn ang="0">
                  <a:pos x="1440" y="25879"/>
                </a:cxn>
                <a:cxn ang="0">
                  <a:pos x="198723" y="25879"/>
                </a:cxn>
                <a:cxn ang="0">
                  <a:pos x="180003" y="212784"/>
                </a:cxn>
                <a:cxn ang="0">
                  <a:pos x="190083" y="258792"/>
                </a:cxn>
                <a:cxn ang="0">
                  <a:pos x="220324" y="494581"/>
                </a:cxn>
                <a:cxn ang="0">
                  <a:pos x="252004" y="648418"/>
                </a:cxn>
                <a:cxn ang="0">
                  <a:pos x="263525" y="759124"/>
                </a:cxn>
                <a:cxn ang="0">
                  <a:pos x="207363" y="887083"/>
                </a:cxn>
                <a:cxn ang="0">
                  <a:pos x="119522" y="887083"/>
                </a:cxn>
              </a:cxnLst>
              <a:pathLst>
                <a:path w="183" h="636">
                  <a:moveTo>
                    <a:pt x="83" y="617"/>
                  </a:moveTo>
                  <a:cubicBezTo>
                    <a:pt x="80" y="614"/>
                    <a:pt x="88" y="582"/>
                    <a:pt x="96" y="557"/>
                  </a:cubicBezTo>
                  <a:cubicBezTo>
                    <a:pt x="104" y="532"/>
                    <a:pt x="118" y="487"/>
                    <a:pt x="113" y="479"/>
                  </a:cubicBezTo>
                  <a:cubicBezTo>
                    <a:pt x="108" y="470"/>
                    <a:pt x="56" y="305"/>
                    <a:pt x="42" y="275"/>
                  </a:cubicBezTo>
                  <a:cubicBezTo>
                    <a:pt x="29" y="246"/>
                    <a:pt x="28" y="194"/>
                    <a:pt x="20" y="151"/>
                  </a:cubicBezTo>
                  <a:cubicBezTo>
                    <a:pt x="12" y="109"/>
                    <a:pt x="0" y="36"/>
                    <a:pt x="1" y="18"/>
                  </a:cubicBezTo>
                  <a:cubicBezTo>
                    <a:pt x="2" y="0"/>
                    <a:pt x="138" y="18"/>
                    <a:pt x="138" y="18"/>
                  </a:cubicBezTo>
                  <a:cubicBezTo>
                    <a:pt x="138" y="18"/>
                    <a:pt x="132" y="128"/>
                    <a:pt x="125" y="148"/>
                  </a:cubicBezTo>
                  <a:cubicBezTo>
                    <a:pt x="125" y="148"/>
                    <a:pt x="131" y="173"/>
                    <a:pt x="132" y="180"/>
                  </a:cubicBezTo>
                  <a:cubicBezTo>
                    <a:pt x="133" y="187"/>
                    <a:pt x="142" y="238"/>
                    <a:pt x="153" y="344"/>
                  </a:cubicBezTo>
                  <a:cubicBezTo>
                    <a:pt x="164" y="450"/>
                    <a:pt x="175" y="451"/>
                    <a:pt x="175" y="451"/>
                  </a:cubicBezTo>
                  <a:lnTo>
                    <a:pt x="183" y="528"/>
                  </a:lnTo>
                  <a:lnTo>
                    <a:pt x="144" y="617"/>
                  </a:lnTo>
                  <a:cubicBezTo>
                    <a:pt x="144" y="617"/>
                    <a:pt x="105" y="636"/>
                    <a:pt x="83" y="617"/>
                  </a:cubicBezTo>
                  <a:close/>
                </a:path>
              </a:pathLst>
            </a:custGeom>
            <a:solidFill>
              <a:srgbClr val="EAAD6A"/>
            </a:solidFill>
            <a:ln w="9525">
              <a:noFill/>
            </a:ln>
          </p:spPr>
          <p:txBody>
            <a:bodyPr/>
            <a:p>
              <a:endParaRPr lang="zh-CN" altLang="en-US"/>
            </a:p>
          </p:txBody>
        </p:sp>
        <p:sp>
          <p:nvSpPr>
            <p:cNvPr id="15385" name="Freeform 94"/>
            <p:cNvSpPr/>
            <p:nvPr/>
          </p:nvSpPr>
          <p:spPr>
            <a:xfrm>
              <a:off x="600075" y="1825625"/>
              <a:ext cx="263525" cy="896937"/>
            </a:xfrm>
            <a:custGeom>
              <a:avLst/>
              <a:gdLst/>
              <a:ahLst/>
              <a:cxnLst>
                <a:cxn ang="0">
                  <a:pos x="220324" y="494465"/>
                </a:cxn>
                <a:cxn ang="0">
                  <a:pos x="190083" y="258731"/>
                </a:cxn>
                <a:cxn ang="0">
                  <a:pos x="180003" y="212735"/>
                </a:cxn>
                <a:cxn ang="0">
                  <a:pos x="198723" y="25873"/>
                </a:cxn>
                <a:cxn ang="0">
                  <a:pos x="1440" y="25873"/>
                </a:cxn>
                <a:cxn ang="0">
                  <a:pos x="20160" y="173925"/>
                </a:cxn>
                <a:cxn ang="0">
                  <a:pos x="63361" y="274543"/>
                </a:cxn>
                <a:cxn ang="0">
                  <a:pos x="126722" y="237170"/>
                </a:cxn>
                <a:cxn ang="0">
                  <a:pos x="190083" y="504527"/>
                </a:cxn>
                <a:cxn ang="0">
                  <a:pos x="138242" y="620956"/>
                </a:cxn>
                <a:cxn ang="0">
                  <a:pos x="162723" y="688514"/>
                </a:cxn>
                <a:cxn ang="0">
                  <a:pos x="158403" y="730198"/>
                </a:cxn>
                <a:cxn ang="0">
                  <a:pos x="210243" y="744572"/>
                </a:cxn>
                <a:cxn ang="0">
                  <a:pos x="171363" y="896937"/>
                </a:cxn>
                <a:cxn ang="0">
                  <a:pos x="207363" y="886875"/>
                </a:cxn>
                <a:cxn ang="0">
                  <a:pos x="263525" y="758946"/>
                </a:cxn>
                <a:cxn ang="0">
                  <a:pos x="250564" y="648266"/>
                </a:cxn>
                <a:cxn ang="0">
                  <a:pos x="220324" y="494465"/>
                </a:cxn>
              </a:cxnLst>
              <a:pathLst>
                <a:path w="183" h="624">
                  <a:moveTo>
                    <a:pt x="153" y="344"/>
                  </a:moveTo>
                  <a:cubicBezTo>
                    <a:pt x="142" y="238"/>
                    <a:pt x="133" y="187"/>
                    <a:pt x="132" y="180"/>
                  </a:cubicBezTo>
                  <a:cubicBezTo>
                    <a:pt x="131" y="173"/>
                    <a:pt x="125" y="148"/>
                    <a:pt x="125" y="148"/>
                  </a:cubicBezTo>
                  <a:cubicBezTo>
                    <a:pt x="132" y="128"/>
                    <a:pt x="138" y="18"/>
                    <a:pt x="138" y="18"/>
                  </a:cubicBezTo>
                  <a:cubicBezTo>
                    <a:pt x="138" y="18"/>
                    <a:pt x="2" y="0"/>
                    <a:pt x="1" y="18"/>
                  </a:cubicBezTo>
                  <a:cubicBezTo>
                    <a:pt x="0" y="32"/>
                    <a:pt x="7" y="80"/>
                    <a:pt x="14" y="121"/>
                  </a:cubicBezTo>
                  <a:cubicBezTo>
                    <a:pt x="32" y="153"/>
                    <a:pt x="44" y="191"/>
                    <a:pt x="44" y="191"/>
                  </a:cubicBezTo>
                  <a:cubicBezTo>
                    <a:pt x="61" y="191"/>
                    <a:pt x="88" y="165"/>
                    <a:pt x="88" y="165"/>
                  </a:cubicBezTo>
                  <a:cubicBezTo>
                    <a:pt x="88" y="165"/>
                    <a:pt x="124" y="275"/>
                    <a:pt x="132" y="351"/>
                  </a:cubicBezTo>
                  <a:cubicBezTo>
                    <a:pt x="135" y="394"/>
                    <a:pt x="115" y="418"/>
                    <a:pt x="96" y="432"/>
                  </a:cubicBezTo>
                  <a:cubicBezTo>
                    <a:pt x="105" y="457"/>
                    <a:pt x="111" y="476"/>
                    <a:pt x="113" y="479"/>
                  </a:cubicBezTo>
                  <a:cubicBezTo>
                    <a:pt x="115" y="483"/>
                    <a:pt x="113" y="494"/>
                    <a:pt x="110" y="508"/>
                  </a:cubicBezTo>
                  <a:cubicBezTo>
                    <a:pt x="131" y="510"/>
                    <a:pt x="144" y="493"/>
                    <a:pt x="146" y="518"/>
                  </a:cubicBezTo>
                  <a:cubicBezTo>
                    <a:pt x="149" y="541"/>
                    <a:pt x="130" y="595"/>
                    <a:pt x="119" y="624"/>
                  </a:cubicBezTo>
                  <a:cubicBezTo>
                    <a:pt x="132" y="622"/>
                    <a:pt x="144" y="617"/>
                    <a:pt x="144" y="617"/>
                  </a:cubicBezTo>
                  <a:lnTo>
                    <a:pt x="183" y="528"/>
                  </a:lnTo>
                  <a:lnTo>
                    <a:pt x="174" y="451"/>
                  </a:lnTo>
                  <a:cubicBezTo>
                    <a:pt x="174" y="451"/>
                    <a:pt x="164" y="450"/>
                    <a:pt x="153" y="344"/>
                  </a:cubicBezTo>
                  <a:close/>
                </a:path>
              </a:pathLst>
            </a:custGeom>
            <a:solidFill>
              <a:srgbClr val="E2A069"/>
            </a:solidFill>
            <a:ln w="9525">
              <a:noFill/>
            </a:ln>
          </p:spPr>
          <p:txBody>
            <a:bodyPr/>
            <a:p>
              <a:endParaRPr lang="zh-CN" altLang="en-US"/>
            </a:p>
          </p:txBody>
        </p:sp>
        <p:sp>
          <p:nvSpPr>
            <p:cNvPr id="15386" name="Freeform 95"/>
            <p:cNvSpPr/>
            <p:nvPr/>
          </p:nvSpPr>
          <p:spPr>
            <a:xfrm>
              <a:off x="223838" y="785813"/>
              <a:ext cx="477838" cy="407987"/>
            </a:xfrm>
            <a:custGeom>
              <a:avLst/>
              <a:gdLst/>
              <a:ahLst/>
              <a:cxnLst>
                <a:cxn ang="0">
                  <a:pos x="413070" y="5746"/>
                </a:cxn>
                <a:cxn ang="0">
                  <a:pos x="402995" y="0"/>
                </a:cxn>
                <a:cxn ang="0">
                  <a:pos x="392921" y="41660"/>
                </a:cxn>
                <a:cxn ang="0">
                  <a:pos x="404435" y="140784"/>
                </a:cxn>
                <a:cxn ang="0">
                  <a:pos x="391481" y="234161"/>
                </a:cxn>
                <a:cxn ang="0">
                  <a:pos x="133852" y="357706"/>
                </a:cxn>
                <a:cxn ang="0">
                  <a:pos x="82038" y="357706"/>
                </a:cxn>
                <a:cxn ang="0">
                  <a:pos x="0" y="407987"/>
                </a:cxn>
                <a:cxn ang="0">
                  <a:pos x="17271" y="405113"/>
                </a:cxn>
                <a:cxn ang="0">
                  <a:pos x="41738" y="395057"/>
                </a:cxn>
                <a:cxn ang="0">
                  <a:pos x="172712" y="367762"/>
                </a:cxn>
                <a:cxn ang="0">
                  <a:pos x="450491" y="249963"/>
                </a:cxn>
                <a:cxn ang="0">
                  <a:pos x="413070" y="5746"/>
                </a:cxn>
              </a:cxnLst>
              <a:pathLst>
                <a:path w="332" h="284">
                  <a:moveTo>
                    <a:pt x="287" y="4"/>
                  </a:moveTo>
                  <a:lnTo>
                    <a:pt x="280" y="0"/>
                  </a:lnTo>
                  <a:cubicBezTo>
                    <a:pt x="279" y="4"/>
                    <a:pt x="276" y="15"/>
                    <a:pt x="273" y="29"/>
                  </a:cubicBezTo>
                  <a:cubicBezTo>
                    <a:pt x="279" y="54"/>
                    <a:pt x="285" y="85"/>
                    <a:pt x="281" y="98"/>
                  </a:cubicBezTo>
                  <a:cubicBezTo>
                    <a:pt x="274" y="122"/>
                    <a:pt x="284" y="156"/>
                    <a:pt x="272" y="163"/>
                  </a:cubicBezTo>
                  <a:cubicBezTo>
                    <a:pt x="259" y="170"/>
                    <a:pt x="143" y="244"/>
                    <a:pt x="93" y="249"/>
                  </a:cubicBezTo>
                  <a:cubicBezTo>
                    <a:pt x="93" y="249"/>
                    <a:pt x="71" y="239"/>
                    <a:pt x="57" y="249"/>
                  </a:cubicBezTo>
                  <a:cubicBezTo>
                    <a:pt x="43" y="258"/>
                    <a:pt x="24" y="269"/>
                    <a:pt x="0" y="284"/>
                  </a:cubicBezTo>
                  <a:cubicBezTo>
                    <a:pt x="5" y="283"/>
                    <a:pt x="9" y="283"/>
                    <a:pt x="12" y="282"/>
                  </a:cubicBezTo>
                  <a:lnTo>
                    <a:pt x="29" y="275"/>
                  </a:lnTo>
                  <a:cubicBezTo>
                    <a:pt x="29" y="275"/>
                    <a:pt x="47" y="268"/>
                    <a:pt x="120" y="256"/>
                  </a:cubicBezTo>
                  <a:cubicBezTo>
                    <a:pt x="193" y="244"/>
                    <a:pt x="293" y="179"/>
                    <a:pt x="313" y="174"/>
                  </a:cubicBezTo>
                  <a:cubicBezTo>
                    <a:pt x="332" y="170"/>
                    <a:pt x="312" y="37"/>
                    <a:pt x="287" y="4"/>
                  </a:cubicBezTo>
                  <a:close/>
                </a:path>
              </a:pathLst>
            </a:custGeom>
            <a:solidFill>
              <a:srgbClr val="E2A069"/>
            </a:solidFill>
            <a:ln w="9525">
              <a:noFill/>
            </a:ln>
          </p:spPr>
          <p:txBody>
            <a:bodyPr/>
            <a:p>
              <a:endParaRPr lang="zh-CN" altLang="en-US"/>
            </a:p>
          </p:txBody>
        </p:sp>
        <p:sp>
          <p:nvSpPr>
            <p:cNvPr id="15387" name="Freeform 96"/>
            <p:cNvSpPr/>
            <p:nvPr/>
          </p:nvSpPr>
          <p:spPr>
            <a:xfrm>
              <a:off x="806450" y="1731963"/>
              <a:ext cx="282575" cy="1066800"/>
            </a:xfrm>
            <a:custGeom>
              <a:avLst/>
              <a:gdLst/>
              <a:ahLst/>
              <a:cxnLst>
                <a:cxn ang="0">
                  <a:pos x="0" y="1007852"/>
                </a:cxn>
                <a:cxn ang="0">
                  <a:pos x="18742" y="902898"/>
                </a:cxn>
                <a:cxn ang="0">
                  <a:pos x="67760" y="751935"/>
                </a:cxn>
                <a:cxn ang="0">
                  <a:pos x="109569" y="303362"/>
                </a:cxn>
                <a:cxn ang="0">
                  <a:pos x="56226" y="135147"/>
                </a:cxn>
                <a:cxn ang="0">
                  <a:pos x="126870" y="1437"/>
                </a:cxn>
                <a:cxn ang="0">
                  <a:pos x="236440" y="107830"/>
                </a:cxn>
                <a:cxn ang="0">
                  <a:pos x="249415" y="234350"/>
                </a:cxn>
                <a:cxn ang="0">
                  <a:pos x="265274" y="458637"/>
                </a:cxn>
                <a:cxn ang="0">
                  <a:pos x="154262" y="740433"/>
                </a:cxn>
                <a:cxn ang="0">
                  <a:pos x="155704" y="838200"/>
                </a:cxn>
                <a:cxn ang="0">
                  <a:pos x="135520" y="924464"/>
                </a:cxn>
                <a:cxn ang="0">
                  <a:pos x="112453" y="999226"/>
                </a:cxn>
                <a:cxn ang="0">
                  <a:pos x="0" y="1007852"/>
                </a:cxn>
              </a:cxnLst>
              <a:pathLst>
                <a:path w="196" h="742">
                  <a:moveTo>
                    <a:pt x="0" y="701"/>
                  </a:moveTo>
                  <a:cubicBezTo>
                    <a:pt x="0" y="701"/>
                    <a:pt x="7" y="651"/>
                    <a:pt x="13" y="628"/>
                  </a:cubicBezTo>
                  <a:cubicBezTo>
                    <a:pt x="19" y="606"/>
                    <a:pt x="34" y="533"/>
                    <a:pt x="47" y="523"/>
                  </a:cubicBezTo>
                  <a:cubicBezTo>
                    <a:pt x="47" y="523"/>
                    <a:pt x="72" y="324"/>
                    <a:pt x="76" y="211"/>
                  </a:cubicBezTo>
                  <a:cubicBezTo>
                    <a:pt x="76" y="211"/>
                    <a:pt x="35" y="165"/>
                    <a:pt x="39" y="94"/>
                  </a:cubicBezTo>
                  <a:cubicBezTo>
                    <a:pt x="44" y="23"/>
                    <a:pt x="84" y="0"/>
                    <a:pt x="88" y="1"/>
                  </a:cubicBezTo>
                  <a:cubicBezTo>
                    <a:pt x="91" y="2"/>
                    <a:pt x="164" y="75"/>
                    <a:pt x="164" y="75"/>
                  </a:cubicBezTo>
                  <a:cubicBezTo>
                    <a:pt x="164" y="75"/>
                    <a:pt x="176" y="156"/>
                    <a:pt x="173" y="163"/>
                  </a:cubicBezTo>
                  <a:cubicBezTo>
                    <a:pt x="171" y="170"/>
                    <a:pt x="196" y="264"/>
                    <a:pt x="184" y="319"/>
                  </a:cubicBezTo>
                  <a:cubicBezTo>
                    <a:pt x="172" y="374"/>
                    <a:pt x="121" y="453"/>
                    <a:pt x="107" y="515"/>
                  </a:cubicBezTo>
                  <a:cubicBezTo>
                    <a:pt x="107" y="515"/>
                    <a:pt x="110" y="578"/>
                    <a:pt x="108" y="583"/>
                  </a:cubicBezTo>
                  <a:cubicBezTo>
                    <a:pt x="106" y="588"/>
                    <a:pt x="92" y="637"/>
                    <a:pt x="94" y="643"/>
                  </a:cubicBezTo>
                  <a:cubicBezTo>
                    <a:pt x="95" y="648"/>
                    <a:pt x="86" y="685"/>
                    <a:pt x="78" y="695"/>
                  </a:cubicBezTo>
                  <a:cubicBezTo>
                    <a:pt x="70" y="704"/>
                    <a:pt x="25" y="742"/>
                    <a:pt x="0" y="701"/>
                  </a:cubicBezTo>
                  <a:close/>
                </a:path>
              </a:pathLst>
            </a:custGeom>
            <a:solidFill>
              <a:srgbClr val="EAAD6A"/>
            </a:solidFill>
            <a:ln w="9525">
              <a:noFill/>
            </a:ln>
          </p:spPr>
          <p:txBody>
            <a:bodyPr/>
            <a:p>
              <a:endParaRPr lang="zh-CN" altLang="en-US"/>
            </a:p>
          </p:txBody>
        </p:sp>
        <p:sp>
          <p:nvSpPr>
            <p:cNvPr id="15388" name="Freeform 97"/>
            <p:cNvSpPr/>
            <p:nvPr/>
          </p:nvSpPr>
          <p:spPr>
            <a:xfrm>
              <a:off x="819150" y="1731963"/>
              <a:ext cx="269875" cy="1055687"/>
            </a:xfrm>
            <a:custGeom>
              <a:avLst/>
              <a:gdLst/>
              <a:ahLst/>
              <a:cxnLst>
                <a:cxn ang="0">
                  <a:pos x="236858" y="234437"/>
                </a:cxn>
                <a:cxn ang="0">
                  <a:pos x="223938" y="107869"/>
                </a:cxn>
                <a:cxn ang="0">
                  <a:pos x="114840" y="1438"/>
                </a:cxn>
                <a:cxn ang="0">
                  <a:pos x="44500" y="135196"/>
                </a:cxn>
                <a:cxn ang="0">
                  <a:pos x="97614" y="303474"/>
                </a:cxn>
                <a:cxn ang="0">
                  <a:pos x="94743" y="346622"/>
                </a:cxn>
                <a:cxn ang="0">
                  <a:pos x="179438" y="337992"/>
                </a:cxn>
                <a:cxn ang="0">
                  <a:pos x="206712" y="323609"/>
                </a:cxn>
                <a:cxn ang="0">
                  <a:pos x="188051" y="519213"/>
                </a:cxn>
                <a:cxn ang="0">
                  <a:pos x="99049" y="783854"/>
                </a:cxn>
                <a:cxn ang="0">
                  <a:pos x="80388" y="737830"/>
                </a:cxn>
                <a:cxn ang="0">
                  <a:pos x="110533" y="519213"/>
                </a:cxn>
                <a:cxn ang="0">
                  <a:pos x="60291" y="723447"/>
                </a:cxn>
                <a:cxn ang="0">
                  <a:pos x="55984" y="753651"/>
                </a:cxn>
                <a:cxn ang="0">
                  <a:pos x="43065" y="773786"/>
                </a:cxn>
                <a:cxn ang="0">
                  <a:pos x="35887" y="921928"/>
                </a:cxn>
                <a:cxn ang="0">
                  <a:pos x="0" y="1024045"/>
                </a:cxn>
                <a:cxn ang="0">
                  <a:pos x="100485" y="999594"/>
                </a:cxn>
                <a:cxn ang="0">
                  <a:pos x="123453" y="924804"/>
                </a:cxn>
                <a:cxn ang="0">
                  <a:pos x="143550" y="838508"/>
                </a:cxn>
                <a:cxn ang="0">
                  <a:pos x="142115" y="740706"/>
                </a:cxn>
                <a:cxn ang="0">
                  <a:pos x="252648" y="458806"/>
                </a:cxn>
                <a:cxn ang="0">
                  <a:pos x="236858" y="234437"/>
                </a:cxn>
              </a:cxnLst>
              <a:pathLst>
                <a:path w="188" h="734">
                  <a:moveTo>
                    <a:pt x="165" y="163"/>
                  </a:moveTo>
                  <a:cubicBezTo>
                    <a:pt x="168" y="156"/>
                    <a:pt x="156" y="75"/>
                    <a:pt x="156" y="75"/>
                  </a:cubicBezTo>
                  <a:cubicBezTo>
                    <a:pt x="156" y="75"/>
                    <a:pt x="83" y="2"/>
                    <a:pt x="80" y="1"/>
                  </a:cubicBezTo>
                  <a:cubicBezTo>
                    <a:pt x="76" y="0"/>
                    <a:pt x="36" y="23"/>
                    <a:pt x="31" y="94"/>
                  </a:cubicBezTo>
                  <a:cubicBezTo>
                    <a:pt x="27" y="165"/>
                    <a:pt x="68" y="211"/>
                    <a:pt x="68" y="211"/>
                  </a:cubicBezTo>
                  <a:cubicBezTo>
                    <a:pt x="68" y="220"/>
                    <a:pt x="67" y="230"/>
                    <a:pt x="66" y="241"/>
                  </a:cubicBezTo>
                  <a:cubicBezTo>
                    <a:pt x="80" y="248"/>
                    <a:pt x="104" y="255"/>
                    <a:pt x="125" y="235"/>
                  </a:cubicBezTo>
                  <a:cubicBezTo>
                    <a:pt x="125" y="235"/>
                    <a:pt x="142" y="214"/>
                    <a:pt x="144" y="225"/>
                  </a:cubicBezTo>
                  <a:cubicBezTo>
                    <a:pt x="146" y="235"/>
                    <a:pt x="164" y="305"/>
                    <a:pt x="131" y="361"/>
                  </a:cubicBezTo>
                  <a:cubicBezTo>
                    <a:pt x="98" y="416"/>
                    <a:pt x="72" y="534"/>
                    <a:pt x="69" y="545"/>
                  </a:cubicBezTo>
                  <a:cubicBezTo>
                    <a:pt x="67" y="555"/>
                    <a:pt x="42" y="555"/>
                    <a:pt x="56" y="513"/>
                  </a:cubicBezTo>
                  <a:cubicBezTo>
                    <a:pt x="69" y="471"/>
                    <a:pt x="77" y="361"/>
                    <a:pt x="77" y="361"/>
                  </a:cubicBezTo>
                  <a:cubicBezTo>
                    <a:pt x="77" y="361"/>
                    <a:pt x="56" y="468"/>
                    <a:pt x="42" y="503"/>
                  </a:cubicBezTo>
                  <a:cubicBezTo>
                    <a:pt x="40" y="516"/>
                    <a:pt x="39" y="524"/>
                    <a:pt x="39" y="524"/>
                  </a:cubicBezTo>
                  <a:cubicBezTo>
                    <a:pt x="36" y="526"/>
                    <a:pt x="33" y="531"/>
                    <a:pt x="30" y="538"/>
                  </a:cubicBezTo>
                  <a:cubicBezTo>
                    <a:pt x="31" y="568"/>
                    <a:pt x="35" y="616"/>
                    <a:pt x="25" y="641"/>
                  </a:cubicBezTo>
                  <a:cubicBezTo>
                    <a:pt x="13" y="667"/>
                    <a:pt x="4" y="697"/>
                    <a:pt x="0" y="712"/>
                  </a:cubicBezTo>
                  <a:cubicBezTo>
                    <a:pt x="26" y="734"/>
                    <a:pt x="63" y="703"/>
                    <a:pt x="70" y="695"/>
                  </a:cubicBezTo>
                  <a:cubicBezTo>
                    <a:pt x="78" y="685"/>
                    <a:pt x="87" y="648"/>
                    <a:pt x="86" y="643"/>
                  </a:cubicBezTo>
                  <a:cubicBezTo>
                    <a:pt x="84" y="637"/>
                    <a:pt x="98" y="588"/>
                    <a:pt x="100" y="583"/>
                  </a:cubicBezTo>
                  <a:cubicBezTo>
                    <a:pt x="102" y="578"/>
                    <a:pt x="99" y="515"/>
                    <a:pt x="99" y="515"/>
                  </a:cubicBezTo>
                  <a:cubicBezTo>
                    <a:pt x="113" y="453"/>
                    <a:pt x="164" y="374"/>
                    <a:pt x="176" y="319"/>
                  </a:cubicBezTo>
                  <a:cubicBezTo>
                    <a:pt x="188" y="264"/>
                    <a:pt x="163" y="170"/>
                    <a:pt x="165" y="163"/>
                  </a:cubicBezTo>
                  <a:close/>
                </a:path>
              </a:pathLst>
            </a:custGeom>
            <a:solidFill>
              <a:srgbClr val="E2A069"/>
            </a:solidFill>
            <a:ln w="9525">
              <a:noFill/>
            </a:ln>
          </p:spPr>
          <p:txBody>
            <a:bodyPr/>
            <a:p>
              <a:endParaRPr lang="zh-CN" altLang="en-US"/>
            </a:p>
          </p:txBody>
        </p:sp>
        <p:sp>
          <p:nvSpPr>
            <p:cNvPr id="15389" name="Freeform 98"/>
            <p:cNvSpPr/>
            <p:nvPr/>
          </p:nvSpPr>
          <p:spPr>
            <a:xfrm>
              <a:off x="550863" y="881063"/>
              <a:ext cx="590550" cy="1028700"/>
            </a:xfrm>
            <a:custGeom>
              <a:avLst/>
              <a:gdLst/>
              <a:ahLst/>
              <a:cxnLst>
                <a:cxn ang="0">
                  <a:pos x="33128" y="1001363"/>
                </a:cxn>
                <a:cxn ang="0">
                  <a:pos x="525733" y="1005680"/>
                </a:cxn>
                <a:cxn ang="0">
                  <a:pos x="548779" y="746706"/>
                </a:cxn>
                <a:cxn ang="0">
                  <a:pos x="581907" y="479100"/>
                </a:cxn>
                <a:cxn ang="0">
                  <a:pos x="561742" y="313645"/>
                </a:cxn>
                <a:cxn ang="0">
                  <a:pos x="514210" y="197107"/>
                </a:cxn>
                <a:cxn ang="0">
                  <a:pos x="488284" y="122293"/>
                </a:cxn>
                <a:cxn ang="0">
                  <a:pos x="496926" y="58988"/>
                </a:cxn>
                <a:cxn ang="0">
                  <a:pos x="200210" y="21581"/>
                </a:cxn>
                <a:cxn ang="0">
                  <a:pos x="100825" y="44600"/>
                </a:cxn>
                <a:cxn ang="0">
                  <a:pos x="76339" y="231637"/>
                </a:cxn>
                <a:cxn ang="0">
                  <a:pos x="33128" y="1001363"/>
                </a:cxn>
              </a:cxnLst>
              <a:pathLst>
                <a:path w="410" h="715">
                  <a:moveTo>
                    <a:pt x="23" y="696"/>
                  </a:moveTo>
                  <a:cubicBezTo>
                    <a:pt x="23" y="696"/>
                    <a:pt x="319" y="715"/>
                    <a:pt x="365" y="699"/>
                  </a:cubicBezTo>
                  <a:cubicBezTo>
                    <a:pt x="365" y="699"/>
                    <a:pt x="376" y="543"/>
                    <a:pt x="381" y="519"/>
                  </a:cubicBezTo>
                  <a:cubicBezTo>
                    <a:pt x="385" y="496"/>
                    <a:pt x="398" y="359"/>
                    <a:pt x="404" y="333"/>
                  </a:cubicBezTo>
                  <a:cubicBezTo>
                    <a:pt x="410" y="307"/>
                    <a:pt x="404" y="237"/>
                    <a:pt x="390" y="218"/>
                  </a:cubicBezTo>
                  <a:cubicBezTo>
                    <a:pt x="376" y="198"/>
                    <a:pt x="366" y="183"/>
                    <a:pt x="357" y="137"/>
                  </a:cubicBezTo>
                  <a:cubicBezTo>
                    <a:pt x="354" y="122"/>
                    <a:pt x="339" y="85"/>
                    <a:pt x="339" y="85"/>
                  </a:cubicBezTo>
                  <a:cubicBezTo>
                    <a:pt x="339" y="85"/>
                    <a:pt x="338" y="53"/>
                    <a:pt x="345" y="41"/>
                  </a:cubicBezTo>
                  <a:cubicBezTo>
                    <a:pt x="345" y="41"/>
                    <a:pt x="230" y="0"/>
                    <a:pt x="139" y="15"/>
                  </a:cubicBezTo>
                  <a:cubicBezTo>
                    <a:pt x="68" y="26"/>
                    <a:pt x="70" y="31"/>
                    <a:pt x="70" y="31"/>
                  </a:cubicBezTo>
                  <a:cubicBezTo>
                    <a:pt x="70" y="31"/>
                    <a:pt x="72" y="136"/>
                    <a:pt x="53" y="161"/>
                  </a:cubicBezTo>
                  <a:cubicBezTo>
                    <a:pt x="34" y="186"/>
                    <a:pt x="0" y="312"/>
                    <a:pt x="23" y="696"/>
                  </a:cubicBezTo>
                  <a:close/>
                </a:path>
              </a:pathLst>
            </a:custGeom>
            <a:solidFill>
              <a:srgbClr val="383837"/>
            </a:solidFill>
            <a:ln w="9525">
              <a:noFill/>
            </a:ln>
          </p:spPr>
          <p:txBody>
            <a:bodyPr/>
            <a:p>
              <a:endParaRPr lang="zh-CN" altLang="en-US"/>
            </a:p>
          </p:txBody>
        </p:sp>
        <p:sp>
          <p:nvSpPr>
            <p:cNvPr id="15390" name="Freeform 99"/>
            <p:cNvSpPr/>
            <p:nvPr/>
          </p:nvSpPr>
          <p:spPr>
            <a:xfrm>
              <a:off x="685800" y="1652588"/>
              <a:ext cx="11113" cy="3175"/>
            </a:xfrm>
            <a:custGeom>
              <a:avLst/>
              <a:gdLst/>
              <a:ahLst/>
              <a:cxnLst>
                <a:cxn ang="0">
                  <a:pos x="11113" y="0"/>
                </a:cxn>
                <a:cxn ang="0">
                  <a:pos x="0" y="3175"/>
                </a:cxn>
                <a:cxn ang="0">
                  <a:pos x="11113" y="0"/>
                </a:cxn>
              </a:cxnLst>
              <a:pathLst>
                <a:path w="8" h="2">
                  <a:moveTo>
                    <a:pt x="8" y="0"/>
                  </a:moveTo>
                  <a:cubicBezTo>
                    <a:pt x="5" y="0"/>
                    <a:pt x="2" y="1"/>
                    <a:pt x="0" y="2"/>
                  </a:cubicBezTo>
                  <a:cubicBezTo>
                    <a:pt x="0" y="2"/>
                    <a:pt x="3" y="1"/>
                    <a:pt x="8" y="0"/>
                  </a:cubicBezTo>
                  <a:close/>
                </a:path>
              </a:pathLst>
            </a:custGeom>
            <a:solidFill>
              <a:srgbClr val="2E2C2C"/>
            </a:solidFill>
            <a:ln w="9525">
              <a:noFill/>
            </a:ln>
          </p:spPr>
          <p:txBody>
            <a:bodyPr/>
            <a:p>
              <a:endParaRPr lang="zh-CN" altLang="en-US"/>
            </a:p>
          </p:txBody>
        </p:sp>
        <p:sp>
          <p:nvSpPr>
            <p:cNvPr id="15391" name="Freeform 100"/>
            <p:cNvSpPr/>
            <p:nvPr/>
          </p:nvSpPr>
          <p:spPr>
            <a:xfrm>
              <a:off x="685800" y="1655763"/>
              <a:ext cx="1" cy="1"/>
            </a:xfrm>
            <a:custGeom>
              <a:avLst/>
              <a:gdLst/>
              <a:ahLst/>
              <a:cxnLst>
                <a:cxn ang="0">
                  <a:pos x="0" y="0"/>
                </a:cxn>
                <a:cxn ang="0">
                  <a:pos x="0" y="0"/>
                </a:cxn>
                <a:cxn ang="0">
                  <a:pos x="0" y="0"/>
                </a:cxn>
              </a:cxnLst>
              <a:pathLst>
                <a:path w="1" h="1">
                  <a:moveTo>
                    <a:pt x="0" y="0"/>
                  </a:moveTo>
                  <a:cubicBezTo>
                    <a:pt x="0" y="0"/>
                    <a:pt x="0" y="0"/>
                    <a:pt x="0" y="0"/>
                  </a:cubicBezTo>
                  <a:cubicBezTo>
                    <a:pt x="0" y="0"/>
                    <a:pt x="0" y="0"/>
                    <a:pt x="0" y="0"/>
                  </a:cubicBezTo>
                  <a:close/>
                </a:path>
              </a:pathLst>
            </a:custGeom>
            <a:solidFill>
              <a:srgbClr val="2E2C2C"/>
            </a:solidFill>
            <a:ln w="9525">
              <a:noFill/>
            </a:ln>
          </p:spPr>
          <p:txBody>
            <a:bodyPr/>
            <a:p>
              <a:endParaRPr lang="zh-CN" altLang="en-US"/>
            </a:p>
          </p:txBody>
        </p:sp>
        <p:sp>
          <p:nvSpPr>
            <p:cNvPr id="15392" name="Freeform 101"/>
            <p:cNvSpPr/>
            <p:nvPr/>
          </p:nvSpPr>
          <p:spPr>
            <a:xfrm>
              <a:off x="663575" y="915988"/>
              <a:ext cx="477838" cy="979487"/>
            </a:xfrm>
            <a:custGeom>
              <a:avLst/>
              <a:gdLst/>
              <a:ahLst/>
              <a:cxnLst>
                <a:cxn ang="0">
                  <a:pos x="292172" y="979487"/>
                </a:cxn>
                <a:cxn ang="0">
                  <a:pos x="413070" y="970857"/>
                </a:cxn>
                <a:cxn ang="0">
                  <a:pos x="436099" y="713400"/>
                </a:cxn>
                <a:cxn ang="0">
                  <a:pos x="469202" y="444436"/>
                </a:cxn>
                <a:cxn ang="0">
                  <a:pos x="449052" y="279031"/>
                </a:cxn>
                <a:cxn ang="0">
                  <a:pos x="401556" y="162528"/>
                </a:cxn>
                <a:cxn ang="0">
                  <a:pos x="375649" y="87736"/>
                </a:cxn>
                <a:cxn ang="0">
                  <a:pos x="384285" y="24451"/>
                </a:cxn>
                <a:cxn ang="0">
                  <a:pos x="295050" y="0"/>
                </a:cxn>
                <a:cxn ang="0">
                  <a:pos x="263386" y="86298"/>
                </a:cxn>
                <a:cxn ang="0">
                  <a:pos x="63327" y="115064"/>
                </a:cxn>
                <a:cxn ang="0">
                  <a:pos x="279218" y="115064"/>
                </a:cxn>
                <a:cxn ang="0">
                  <a:pos x="305125" y="174035"/>
                </a:cxn>
                <a:cxn ang="0">
                  <a:pos x="143927" y="194171"/>
                </a:cxn>
                <a:cxn ang="0">
                  <a:pos x="305125" y="227252"/>
                </a:cxn>
                <a:cxn ang="0">
                  <a:pos x="335350" y="297729"/>
                </a:cxn>
                <a:cxn ang="0">
                  <a:pos x="205815" y="277593"/>
                </a:cxn>
                <a:cxn ang="0">
                  <a:pos x="305125" y="366768"/>
                </a:cxn>
                <a:cxn ang="0">
                  <a:pos x="0" y="382589"/>
                </a:cxn>
                <a:cxn ang="0">
                  <a:pos x="335350" y="414232"/>
                </a:cxn>
                <a:cxn ang="0">
                  <a:pos x="152562" y="460258"/>
                </a:cxn>
                <a:cxn ang="0">
                  <a:pos x="305125" y="460258"/>
                </a:cxn>
                <a:cxn ang="0">
                  <a:pos x="305125" y="566692"/>
                </a:cxn>
                <a:cxn ang="0">
                  <a:pos x="69085" y="625663"/>
                </a:cxn>
                <a:cxn ang="0">
                  <a:pos x="305125" y="651553"/>
                </a:cxn>
                <a:cxn ang="0">
                  <a:pos x="237479" y="706208"/>
                </a:cxn>
                <a:cxn ang="0">
                  <a:pos x="34542" y="736413"/>
                </a:cxn>
                <a:cxn ang="0">
                  <a:pos x="279218" y="739289"/>
                </a:cxn>
                <a:cxn ang="0">
                  <a:pos x="126655" y="801136"/>
                </a:cxn>
                <a:cxn ang="0">
                  <a:pos x="335350" y="739289"/>
                </a:cxn>
                <a:cxn ang="0">
                  <a:pos x="335350" y="816958"/>
                </a:cxn>
                <a:cxn ang="0">
                  <a:pos x="0" y="923393"/>
                </a:cxn>
                <a:cxn ang="0">
                  <a:pos x="295050" y="890311"/>
                </a:cxn>
                <a:cxn ang="0">
                  <a:pos x="292172" y="979487"/>
                </a:cxn>
              </a:cxnLst>
              <a:pathLst>
                <a:path w="332" h="681">
                  <a:moveTo>
                    <a:pt x="203" y="681"/>
                  </a:moveTo>
                  <a:cubicBezTo>
                    <a:pt x="242" y="681"/>
                    <a:pt x="274" y="680"/>
                    <a:pt x="287" y="675"/>
                  </a:cubicBezTo>
                  <a:cubicBezTo>
                    <a:pt x="287" y="675"/>
                    <a:pt x="298" y="519"/>
                    <a:pt x="303" y="496"/>
                  </a:cubicBezTo>
                  <a:cubicBezTo>
                    <a:pt x="307" y="472"/>
                    <a:pt x="320" y="335"/>
                    <a:pt x="326" y="309"/>
                  </a:cubicBezTo>
                  <a:cubicBezTo>
                    <a:pt x="332" y="283"/>
                    <a:pt x="326" y="213"/>
                    <a:pt x="312" y="194"/>
                  </a:cubicBezTo>
                  <a:cubicBezTo>
                    <a:pt x="298" y="174"/>
                    <a:pt x="288" y="159"/>
                    <a:pt x="279" y="113"/>
                  </a:cubicBezTo>
                  <a:cubicBezTo>
                    <a:pt x="276" y="98"/>
                    <a:pt x="261" y="61"/>
                    <a:pt x="261" y="61"/>
                  </a:cubicBezTo>
                  <a:cubicBezTo>
                    <a:pt x="261" y="61"/>
                    <a:pt x="260" y="29"/>
                    <a:pt x="267" y="17"/>
                  </a:cubicBezTo>
                  <a:cubicBezTo>
                    <a:pt x="267" y="17"/>
                    <a:pt x="242" y="8"/>
                    <a:pt x="205" y="0"/>
                  </a:cubicBezTo>
                  <a:cubicBezTo>
                    <a:pt x="179" y="21"/>
                    <a:pt x="183" y="60"/>
                    <a:pt x="183" y="60"/>
                  </a:cubicBezTo>
                  <a:cubicBezTo>
                    <a:pt x="104" y="59"/>
                    <a:pt x="44" y="80"/>
                    <a:pt x="44" y="80"/>
                  </a:cubicBezTo>
                  <a:cubicBezTo>
                    <a:pt x="100" y="69"/>
                    <a:pt x="194" y="80"/>
                    <a:pt x="194" y="80"/>
                  </a:cubicBezTo>
                  <a:lnTo>
                    <a:pt x="212" y="121"/>
                  </a:lnTo>
                  <a:cubicBezTo>
                    <a:pt x="174" y="122"/>
                    <a:pt x="100" y="135"/>
                    <a:pt x="100" y="135"/>
                  </a:cubicBezTo>
                  <a:cubicBezTo>
                    <a:pt x="160" y="135"/>
                    <a:pt x="227" y="152"/>
                    <a:pt x="212" y="158"/>
                  </a:cubicBezTo>
                  <a:cubicBezTo>
                    <a:pt x="197" y="164"/>
                    <a:pt x="233" y="207"/>
                    <a:pt x="233" y="207"/>
                  </a:cubicBezTo>
                  <a:cubicBezTo>
                    <a:pt x="187" y="182"/>
                    <a:pt x="143" y="193"/>
                    <a:pt x="143" y="193"/>
                  </a:cubicBezTo>
                  <a:cubicBezTo>
                    <a:pt x="200" y="186"/>
                    <a:pt x="212" y="255"/>
                    <a:pt x="212" y="255"/>
                  </a:cubicBezTo>
                  <a:cubicBezTo>
                    <a:pt x="97" y="226"/>
                    <a:pt x="0" y="266"/>
                    <a:pt x="0" y="266"/>
                  </a:cubicBezTo>
                  <a:cubicBezTo>
                    <a:pt x="171" y="240"/>
                    <a:pt x="233" y="288"/>
                    <a:pt x="233" y="288"/>
                  </a:cubicBezTo>
                  <a:cubicBezTo>
                    <a:pt x="200" y="290"/>
                    <a:pt x="106" y="320"/>
                    <a:pt x="106" y="320"/>
                  </a:cubicBezTo>
                  <a:cubicBezTo>
                    <a:pt x="170" y="306"/>
                    <a:pt x="212" y="320"/>
                    <a:pt x="212" y="320"/>
                  </a:cubicBezTo>
                  <a:cubicBezTo>
                    <a:pt x="212" y="320"/>
                    <a:pt x="227" y="366"/>
                    <a:pt x="212" y="394"/>
                  </a:cubicBezTo>
                  <a:cubicBezTo>
                    <a:pt x="197" y="422"/>
                    <a:pt x="48" y="435"/>
                    <a:pt x="48" y="435"/>
                  </a:cubicBezTo>
                  <a:cubicBezTo>
                    <a:pt x="174" y="430"/>
                    <a:pt x="190" y="426"/>
                    <a:pt x="212" y="453"/>
                  </a:cubicBezTo>
                  <a:cubicBezTo>
                    <a:pt x="234" y="480"/>
                    <a:pt x="165" y="491"/>
                    <a:pt x="165" y="491"/>
                  </a:cubicBezTo>
                  <a:cubicBezTo>
                    <a:pt x="84" y="498"/>
                    <a:pt x="40" y="507"/>
                    <a:pt x="24" y="512"/>
                  </a:cubicBezTo>
                  <a:cubicBezTo>
                    <a:pt x="69" y="502"/>
                    <a:pt x="194" y="514"/>
                    <a:pt x="194" y="514"/>
                  </a:cubicBezTo>
                  <a:cubicBezTo>
                    <a:pt x="174" y="531"/>
                    <a:pt x="88" y="557"/>
                    <a:pt x="88" y="557"/>
                  </a:cubicBezTo>
                  <a:cubicBezTo>
                    <a:pt x="173" y="548"/>
                    <a:pt x="233" y="514"/>
                    <a:pt x="233" y="514"/>
                  </a:cubicBezTo>
                  <a:lnTo>
                    <a:pt x="233" y="568"/>
                  </a:lnTo>
                  <a:cubicBezTo>
                    <a:pt x="209" y="605"/>
                    <a:pt x="0" y="642"/>
                    <a:pt x="0" y="642"/>
                  </a:cubicBezTo>
                  <a:cubicBezTo>
                    <a:pt x="43" y="634"/>
                    <a:pt x="205" y="619"/>
                    <a:pt x="205" y="619"/>
                  </a:cubicBezTo>
                  <a:cubicBezTo>
                    <a:pt x="194" y="633"/>
                    <a:pt x="200" y="663"/>
                    <a:pt x="203" y="681"/>
                  </a:cubicBezTo>
                  <a:close/>
                </a:path>
              </a:pathLst>
            </a:custGeom>
            <a:solidFill>
              <a:srgbClr val="2E2C2C"/>
            </a:solidFill>
            <a:ln w="9525">
              <a:noFill/>
            </a:ln>
          </p:spPr>
          <p:txBody>
            <a:bodyPr/>
            <a:p>
              <a:endParaRPr lang="zh-CN" altLang="en-US"/>
            </a:p>
          </p:txBody>
        </p:sp>
        <p:sp>
          <p:nvSpPr>
            <p:cNvPr id="15393" name="Freeform 102"/>
            <p:cNvSpPr/>
            <p:nvPr/>
          </p:nvSpPr>
          <p:spPr>
            <a:xfrm>
              <a:off x="733425" y="225425"/>
              <a:ext cx="265113" cy="481012"/>
            </a:xfrm>
            <a:custGeom>
              <a:avLst/>
              <a:gdLst/>
              <a:ahLst/>
              <a:cxnLst>
                <a:cxn ang="0">
                  <a:pos x="30257" y="481012"/>
                </a:cxn>
                <a:cxn ang="0">
                  <a:pos x="224769" y="273629"/>
                </a:cxn>
                <a:cxn ang="0">
                  <a:pos x="265113" y="164177"/>
                </a:cxn>
                <a:cxn ang="0">
                  <a:pos x="193071" y="0"/>
                </a:cxn>
                <a:cxn ang="0">
                  <a:pos x="83568" y="133934"/>
                </a:cxn>
                <a:cxn ang="0">
                  <a:pos x="64837" y="228984"/>
                </a:cxn>
                <a:cxn ang="0">
                  <a:pos x="5763" y="355718"/>
                </a:cxn>
                <a:cxn ang="0">
                  <a:pos x="30257" y="481012"/>
                </a:cxn>
              </a:cxnLst>
              <a:pathLst>
                <a:path w="184" h="334">
                  <a:moveTo>
                    <a:pt x="21" y="334"/>
                  </a:moveTo>
                  <a:cubicBezTo>
                    <a:pt x="21" y="334"/>
                    <a:pt x="152" y="201"/>
                    <a:pt x="156" y="190"/>
                  </a:cubicBezTo>
                  <a:cubicBezTo>
                    <a:pt x="159" y="178"/>
                    <a:pt x="184" y="114"/>
                    <a:pt x="184" y="114"/>
                  </a:cubicBezTo>
                  <a:lnTo>
                    <a:pt x="134" y="0"/>
                  </a:lnTo>
                  <a:lnTo>
                    <a:pt x="58" y="93"/>
                  </a:lnTo>
                  <a:cubicBezTo>
                    <a:pt x="58" y="93"/>
                    <a:pt x="49" y="151"/>
                    <a:pt x="45" y="159"/>
                  </a:cubicBezTo>
                  <a:cubicBezTo>
                    <a:pt x="42" y="168"/>
                    <a:pt x="0" y="232"/>
                    <a:pt x="4" y="247"/>
                  </a:cubicBezTo>
                  <a:cubicBezTo>
                    <a:pt x="8" y="263"/>
                    <a:pt x="21" y="334"/>
                    <a:pt x="21" y="334"/>
                  </a:cubicBezTo>
                  <a:close/>
                </a:path>
              </a:pathLst>
            </a:custGeom>
            <a:solidFill>
              <a:srgbClr val="E2A069"/>
            </a:solidFill>
            <a:ln w="9525">
              <a:noFill/>
            </a:ln>
          </p:spPr>
          <p:txBody>
            <a:bodyPr/>
            <a:p>
              <a:endParaRPr lang="zh-CN" altLang="en-US"/>
            </a:p>
          </p:txBody>
        </p:sp>
        <p:sp>
          <p:nvSpPr>
            <p:cNvPr id="15394" name="Freeform 103"/>
            <p:cNvSpPr/>
            <p:nvPr/>
          </p:nvSpPr>
          <p:spPr>
            <a:xfrm>
              <a:off x="1020763" y="555625"/>
              <a:ext cx="441325" cy="733425"/>
            </a:xfrm>
            <a:custGeom>
              <a:avLst/>
              <a:gdLst/>
              <a:ahLst/>
              <a:cxnLst>
                <a:cxn ang="0">
                  <a:pos x="83649" y="139768"/>
                </a:cxn>
                <a:cxn ang="0">
                  <a:pos x="301427" y="322764"/>
                </a:cxn>
                <a:cxn ang="0">
                  <a:pos x="320176" y="364551"/>
                </a:cxn>
                <a:cxn ang="0">
                  <a:pos x="155761" y="639765"/>
                </a:cxn>
                <a:cxn ang="0">
                  <a:pos x="90861" y="625356"/>
                </a:cxn>
                <a:cxn ang="0">
                  <a:pos x="77880" y="585010"/>
                </a:cxn>
                <a:cxn ang="0">
                  <a:pos x="23075" y="559074"/>
                </a:cxn>
                <a:cxn ang="0">
                  <a:pos x="30287" y="585010"/>
                </a:cxn>
                <a:cxn ang="0">
                  <a:pos x="59131" y="606624"/>
                </a:cxn>
                <a:cxn ang="0">
                  <a:pos x="7211" y="606624"/>
                </a:cxn>
                <a:cxn ang="0">
                  <a:pos x="14422" y="631120"/>
                </a:cxn>
                <a:cxn ang="0">
                  <a:pos x="80765" y="642647"/>
                </a:cxn>
                <a:cxn ang="0">
                  <a:pos x="14422" y="658497"/>
                </a:cxn>
                <a:cxn ang="0">
                  <a:pos x="44709" y="675788"/>
                </a:cxn>
                <a:cxn ang="0">
                  <a:pos x="87976" y="677229"/>
                </a:cxn>
                <a:cxn ang="0">
                  <a:pos x="41824" y="695961"/>
                </a:cxn>
                <a:cxn ang="0">
                  <a:pos x="64900" y="711811"/>
                </a:cxn>
                <a:cxn ang="0">
                  <a:pos x="99514" y="711811"/>
                </a:cxn>
                <a:cxn ang="0">
                  <a:pos x="168741" y="724779"/>
                </a:cxn>
                <a:cxn ang="0">
                  <a:pos x="217778" y="688756"/>
                </a:cxn>
                <a:cxn ang="0">
                  <a:pos x="438440" y="351582"/>
                </a:cxn>
                <a:cxn ang="0">
                  <a:pos x="287005" y="129682"/>
                </a:cxn>
                <a:cxn ang="0">
                  <a:pos x="201913" y="15850"/>
                </a:cxn>
                <a:cxn ang="0">
                  <a:pos x="83649" y="139768"/>
                </a:cxn>
              </a:cxnLst>
              <a:pathLst>
                <a:path w="306" h="509">
                  <a:moveTo>
                    <a:pt x="58" y="97"/>
                  </a:moveTo>
                  <a:cubicBezTo>
                    <a:pt x="58" y="97"/>
                    <a:pt x="196" y="195"/>
                    <a:pt x="209" y="224"/>
                  </a:cubicBezTo>
                  <a:lnTo>
                    <a:pt x="222" y="253"/>
                  </a:lnTo>
                  <a:cubicBezTo>
                    <a:pt x="222" y="253"/>
                    <a:pt x="139" y="421"/>
                    <a:pt x="108" y="444"/>
                  </a:cubicBezTo>
                  <a:cubicBezTo>
                    <a:pt x="108" y="444"/>
                    <a:pt x="71" y="453"/>
                    <a:pt x="63" y="434"/>
                  </a:cubicBezTo>
                  <a:cubicBezTo>
                    <a:pt x="63" y="434"/>
                    <a:pt x="59" y="414"/>
                    <a:pt x="54" y="406"/>
                  </a:cubicBezTo>
                  <a:cubicBezTo>
                    <a:pt x="48" y="398"/>
                    <a:pt x="24" y="384"/>
                    <a:pt x="16" y="388"/>
                  </a:cubicBezTo>
                  <a:cubicBezTo>
                    <a:pt x="8" y="393"/>
                    <a:pt x="14" y="402"/>
                    <a:pt x="21" y="406"/>
                  </a:cubicBezTo>
                  <a:cubicBezTo>
                    <a:pt x="27" y="409"/>
                    <a:pt x="41" y="421"/>
                    <a:pt x="41" y="421"/>
                  </a:cubicBezTo>
                  <a:cubicBezTo>
                    <a:pt x="41" y="421"/>
                    <a:pt x="9" y="417"/>
                    <a:pt x="5" y="421"/>
                  </a:cubicBezTo>
                  <a:cubicBezTo>
                    <a:pt x="0" y="424"/>
                    <a:pt x="2" y="436"/>
                    <a:pt x="10" y="438"/>
                  </a:cubicBezTo>
                  <a:cubicBezTo>
                    <a:pt x="18" y="440"/>
                    <a:pt x="48" y="442"/>
                    <a:pt x="56" y="446"/>
                  </a:cubicBezTo>
                  <a:cubicBezTo>
                    <a:pt x="56" y="446"/>
                    <a:pt x="9" y="453"/>
                    <a:pt x="10" y="457"/>
                  </a:cubicBezTo>
                  <a:cubicBezTo>
                    <a:pt x="11" y="462"/>
                    <a:pt x="11" y="473"/>
                    <a:pt x="31" y="469"/>
                  </a:cubicBezTo>
                  <a:cubicBezTo>
                    <a:pt x="51" y="466"/>
                    <a:pt x="61" y="470"/>
                    <a:pt x="61" y="470"/>
                  </a:cubicBezTo>
                  <a:cubicBezTo>
                    <a:pt x="61" y="470"/>
                    <a:pt x="26" y="476"/>
                    <a:pt x="29" y="483"/>
                  </a:cubicBezTo>
                  <a:cubicBezTo>
                    <a:pt x="33" y="490"/>
                    <a:pt x="37" y="495"/>
                    <a:pt x="45" y="494"/>
                  </a:cubicBezTo>
                  <a:cubicBezTo>
                    <a:pt x="53" y="493"/>
                    <a:pt x="65" y="492"/>
                    <a:pt x="69" y="494"/>
                  </a:cubicBezTo>
                  <a:cubicBezTo>
                    <a:pt x="74" y="496"/>
                    <a:pt x="88" y="509"/>
                    <a:pt x="117" y="503"/>
                  </a:cubicBezTo>
                  <a:cubicBezTo>
                    <a:pt x="147" y="498"/>
                    <a:pt x="145" y="482"/>
                    <a:pt x="151" y="478"/>
                  </a:cubicBezTo>
                  <a:cubicBezTo>
                    <a:pt x="157" y="474"/>
                    <a:pt x="303" y="288"/>
                    <a:pt x="304" y="244"/>
                  </a:cubicBezTo>
                  <a:cubicBezTo>
                    <a:pt x="306" y="200"/>
                    <a:pt x="209" y="105"/>
                    <a:pt x="199" y="90"/>
                  </a:cubicBezTo>
                  <a:cubicBezTo>
                    <a:pt x="188" y="74"/>
                    <a:pt x="170" y="22"/>
                    <a:pt x="140" y="11"/>
                  </a:cubicBezTo>
                  <a:cubicBezTo>
                    <a:pt x="111" y="0"/>
                    <a:pt x="57" y="43"/>
                    <a:pt x="58" y="97"/>
                  </a:cubicBezTo>
                  <a:close/>
                </a:path>
              </a:pathLst>
            </a:custGeom>
            <a:solidFill>
              <a:srgbClr val="EAAD6A"/>
            </a:solidFill>
            <a:ln w="9525">
              <a:noFill/>
            </a:ln>
          </p:spPr>
          <p:txBody>
            <a:bodyPr/>
            <a:p>
              <a:endParaRPr lang="zh-CN" altLang="en-US"/>
            </a:p>
          </p:txBody>
        </p:sp>
        <p:sp>
          <p:nvSpPr>
            <p:cNvPr id="15395" name="Freeform 104"/>
            <p:cNvSpPr/>
            <p:nvPr/>
          </p:nvSpPr>
          <p:spPr>
            <a:xfrm>
              <a:off x="693738" y="330200"/>
              <a:ext cx="65088" cy="103187"/>
            </a:xfrm>
            <a:custGeom>
              <a:avLst/>
              <a:gdLst/>
              <a:ahLst/>
              <a:cxnLst>
                <a:cxn ang="0">
                  <a:pos x="0" y="28663"/>
                </a:cxn>
                <a:cxn ang="0">
                  <a:pos x="48108" y="103187"/>
                </a:cxn>
                <a:cxn ang="0">
                  <a:pos x="65088" y="48727"/>
                </a:cxn>
                <a:cxn ang="0">
                  <a:pos x="38203" y="0"/>
                </a:cxn>
                <a:cxn ang="0">
                  <a:pos x="8489" y="0"/>
                </a:cxn>
                <a:cxn ang="0">
                  <a:pos x="0" y="28663"/>
                </a:cxn>
              </a:cxnLst>
              <a:pathLst>
                <a:path w="46" h="72">
                  <a:moveTo>
                    <a:pt x="0" y="20"/>
                  </a:moveTo>
                  <a:cubicBezTo>
                    <a:pt x="0" y="20"/>
                    <a:pt x="18" y="29"/>
                    <a:pt x="34" y="72"/>
                  </a:cubicBezTo>
                  <a:lnTo>
                    <a:pt x="46" y="34"/>
                  </a:lnTo>
                  <a:lnTo>
                    <a:pt x="27" y="0"/>
                  </a:lnTo>
                  <a:lnTo>
                    <a:pt x="6" y="0"/>
                  </a:lnTo>
                  <a:lnTo>
                    <a:pt x="0" y="20"/>
                  </a:lnTo>
                  <a:close/>
                </a:path>
              </a:pathLst>
            </a:custGeom>
            <a:solidFill>
              <a:srgbClr val="383837"/>
            </a:solidFill>
            <a:ln w="9525">
              <a:noFill/>
            </a:ln>
          </p:spPr>
          <p:txBody>
            <a:bodyPr/>
            <a:p>
              <a:endParaRPr lang="zh-CN" altLang="en-US"/>
            </a:p>
          </p:txBody>
        </p:sp>
        <p:sp>
          <p:nvSpPr>
            <p:cNvPr id="15396" name="Freeform 105"/>
            <p:cNvSpPr/>
            <p:nvPr/>
          </p:nvSpPr>
          <p:spPr>
            <a:xfrm>
              <a:off x="804863" y="225425"/>
              <a:ext cx="193675" cy="250825"/>
            </a:xfrm>
            <a:custGeom>
              <a:avLst/>
              <a:gdLst/>
              <a:ahLst/>
              <a:cxnLst>
                <a:cxn ang="0">
                  <a:pos x="193675" y="164333"/>
                </a:cxn>
                <a:cxn ang="0">
                  <a:pos x="121943" y="0"/>
                </a:cxn>
                <a:cxn ang="0">
                  <a:pos x="12911" y="134061"/>
                </a:cxn>
                <a:cxn ang="0">
                  <a:pos x="0" y="207579"/>
                </a:cxn>
                <a:cxn ang="0">
                  <a:pos x="21519" y="181631"/>
                </a:cxn>
                <a:cxn ang="0">
                  <a:pos x="136289" y="239292"/>
                </a:cxn>
                <a:cxn ang="0">
                  <a:pos x="172155" y="221994"/>
                </a:cxn>
                <a:cxn ang="0">
                  <a:pos x="193675" y="164333"/>
                </a:cxn>
              </a:cxnLst>
              <a:pathLst>
                <a:path w="135" h="174">
                  <a:moveTo>
                    <a:pt x="135" y="114"/>
                  </a:moveTo>
                  <a:lnTo>
                    <a:pt x="85" y="0"/>
                  </a:lnTo>
                  <a:lnTo>
                    <a:pt x="9" y="93"/>
                  </a:lnTo>
                  <a:cubicBezTo>
                    <a:pt x="9" y="93"/>
                    <a:pt x="4" y="124"/>
                    <a:pt x="0" y="144"/>
                  </a:cubicBezTo>
                  <a:lnTo>
                    <a:pt x="15" y="126"/>
                  </a:lnTo>
                  <a:cubicBezTo>
                    <a:pt x="15" y="126"/>
                    <a:pt x="25" y="174"/>
                    <a:pt x="95" y="166"/>
                  </a:cubicBezTo>
                  <a:cubicBezTo>
                    <a:pt x="104" y="165"/>
                    <a:pt x="112" y="161"/>
                    <a:pt x="120" y="154"/>
                  </a:cubicBezTo>
                  <a:cubicBezTo>
                    <a:pt x="127" y="134"/>
                    <a:pt x="135" y="114"/>
                    <a:pt x="135" y="114"/>
                  </a:cubicBezTo>
                  <a:close/>
                </a:path>
              </a:pathLst>
            </a:custGeom>
            <a:solidFill>
              <a:srgbClr val="C68C5E"/>
            </a:solidFill>
            <a:ln w="9525">
              <a:noFill/>
            </a:ln>
          </p:spPr>
          <p:txBody>
            <a:bodyPr/>
            <a:p>
              <a:endParaRPr lang="zh-CN" altLang="en-US"/>
            </a:p>
          </p:txBody>
        </p:sp>
        <p:sp>
          <p:nvSpPr>
            <p:cNvPr id="15397" name="Freeform 106"/>
            <p:cNvSpPr/>
            <p:nvPr/>
          </p:nvSpPr>
          <p:spPr>
            <a:xfrm>
              <a:off x="735013" y="482600"/>
              <a:ext cx="79375" cy="223837"/>
            </a:xfrm>
            <a:custGeom>
              <a:avLst/>
              <a:gdLst/>
              <a:ahLst/>
              <a:cxnLst>
                <a:cxn ang="0">
                  <a:pos x="72159" y="180513"/>
                </a:cxn>
                <a:cxn ang="0">
                  <a:pos x="67829" y="88090"/>
                </a:cxn>
                <a:cxn ang="0">
                  <a:pos x="47625" y="0"/>
                </a:cxn>
                <a:cxn ang="0">
                  <a:pos x="4329" y="98199"/>
                </a:cxn>
                <a:cxn ang="0">
                  <a:pos x="28863" y="223837"/>
                </a:cxn>
                <a:cxn ang="0">
                  <a:pos x="72159" y="180513"/>
                </a:cxn>
              </a:cxnLst>
              <a:pathLst>
                <a:path w="55" h="155">
                  <a:moveTo>
                    <a:pt x="50" y="125"/>
                  </a:moveTo>
                  <a:cubicBezTo>
                    <a:pt x="44" y="104"/>
                    <a:pt x="41" y="80"/>
                    <a:pt x="47" y="61"/>
                  </a:cubicBezTo>
                  <a:cubicBezTo>
                    <a:pt x="55" y="32"/>
                    <a:pt x="42" y="11"/>
                    <a:pt x="33" y="0"/>
                  </a:cubicBezTo>
                  <a:cubicBezTo>
                    <a:pt x="20" y="23"/>
                    <a:pt x="0" y="57"/>
                    <a:pt x="3" y="68"/>
                  </a:cubicBezTo>
                  <a:cubicBezTo>
                    <a:pt x="7" y="84"/>
                    <a:pt x="20" y="155"/>
                    <a:pt x="20" y="155"/>
                  </a:cubicBezTo>
                  <a:cubicBezTo>
                    <a:pt x="20" y="155"/>
                    <a:pt x="32" y="143"/>
                    <a:pt x="50" y="125"/>
                  </a:cubicBezTo>
                  <a:close/>
                </a:path>
              </a:pathLst>
            </a:custGeom>
            <a:solidFill>
              <a:srgbClr val="C68C5E"/>
            </a:solidFill>
            <a:ln w="9525">
              <a:noFill/>
            </a:ln>
          </p:spPr>
          <p:txBody>
            <a:bodyPr/>
            <a:p>
              <a:endParaRPr lang="zh-CN" altLang="en-US"/>
            </a:p>
          </p:txBody>
        </p:sp>
        <p:sp>
          <p:nvSpPr>
            <p:cNvPr id="15398" name="Freeform 107"/>
            <p:cNvSpPr/>
            <p:nvPr/>
          </p:nvSpPr>
          <p:spPr>
            <a:xfrm>
              <a:off x="595313" y="406400"/>
              <a:ext cx="687388" cy="544512"/>
            </a:xfrm>
            <a:custGeom>
              <a:avLst/>
              <a:gdLst/>
              <a:ahLst/>
              <a:cxnLst>
                <a:cxn ang="0">
                  <a:pos x="24446" y="208873"/>
                </a:cxn>
                <a:cxn ang="0">
                  <a:pos x="90597" y="113800"/>
                </a:cxn>
                <a:cxn ang="0">
                  <a:pos x="184070" y="53298"/>
                </a:cxn>
                <a:cxn ang="0">
                  <a:pos x="205641" y="53298"/>
                </a:cxn>
                <a:cxn ang="0">
                  <a:pos x="174004" y="175741"/>
                </a:cxn>
                <a:cxn ang="0">
                  <a:pos x="166813" y="278018"/>
                </a:cxn>
                <a:cxn ang="0">
                  <a:pos x="234402" y="175741"/>
                </a:cxn>
                <a:cxn ang="0">
                  <a:pos x="297676" y="87870"/>
                </a:cxn>
                <a:cxn ang="0">
                  <a:pos x="307742" y="38893"/>
                </a:cxn>
                <a:cxn ang="0">
                  <a:pos x="362388" y="0"/>
                </a:cxn>
                <a:cxn ang="0">
                  <a:pos x="412720" y="38893"/>
                </a:cxn>
                <a:cxn ang="0">
                  <a:pos x="481746" y="61941"/>
                </a:cxn>
                <a:cxn ang="0">
                  <a:pos x="619799" y="118121"/>
                </a:cxn>
                <a:cxn ang="0">
                  <a:pos x="687388" y="234802"/>
                </a:cxn>
                <a:cxn ang="0">
                  <a:pos x="573782" y="337078"/>
                </a:cxn>
                <a:cxn ang="0">
                  <a:pos x="591038" y="350043"/>
                </a:cxn>
                <a:cxn ang="0">
                  <a:pos x="546459" y="342840"/>
                </a:cxn>
                <a:cxn ang="0">
                  <a:pos x="519136" y="350043"/>
                </a:cxn>
                <a:cxn ang="0">
                  <a:pos x="478870" y="460962"/>
                </a:cxn>
                <a:cxn ang="0">
                  <a:pos x="451547" y="534428"/>
                </a:cxn>
                <a:cxn ang="0">
                  <a:pos x="56083" y="520023"/>
                </a:cxn>
                <a:cxn ang="0">
                  <a:pos x="37389" y="423509"/>
                </a:cxn>
                <a:cxn ang="0">
                  <a:pos x="4314" y="334197"/>
                </a:cxn>
                <a:cxn ang="0">
                  <a:pos x="24446" y="208873"/>
                </a:cxn>
              </a:cxnLst>
              <a:pathLst>
                <a:path w="478" h="378">
                  <a:moveTo>
                    <a:pt x="17" y="145"/>
                  </a:moveTo>
                  <a:cubicBezTo>
                    <a:pt x="27" y="119"/>
                    <a:pt x="45" y="88"/>
                    <a:pt x="63" y="79"/>
                  </a:cubicBezTo>
                  <a:cubicBezTo>
                    <a:pt x="80" y="70"/>
                    <a:pt x="119" y="40"/>
                    <a:pt x="128" y="37"/>
                  </a:cubicBezTo>
                  <a:cubicBezTo>
                    <a:pt x="136" y="34"/>
                    <a:pt x="143" y="37"/>
                    <a:pt x="143" y="37"/>
                  </a:cubicBezTo>
                  <a:cubicBezTo>
                    <a:pt x="143" y="37"/>
                    <a:pt x="119" y="99"/>
                    <a:pt x="121" y="122"/>
                  </a:cubicBezTo>
                  <a:cubicBezTo>
                    <a:pt x="123" y="145"/>
                    <a:pt x="121" y="185"/>
                    <a:pt x="116" y="193"/>
                  </a:cubicBezTo>
                  <a:cubicBezTo>
                    <a:pt x="116" y="193"/>
                    <a:pt x="157" y="147"/>
                    <a:pt x="163" y="122"/>
                  </a:cubicBezTo>
                  <a:cubicBezTo>
                    <a:pt x="168" y="97"/>
                    <a:pt x="198" y="86"/>
                    <a:pt x="207" y="61"/>
                  </a:cubicBezTo>
                  <a:cubicBezTo>
                    <a:pt x="216" y="37"/>
                    <a:pt x="214" y="27"/>
                    <a:pt x="214" y="27"/>
                  </a:cubicBezTo>
                  <a:cubicBezTo>
                    <a:pt x="214" y="27"/>
                    <a:pt x="245" y="13"/>
                    <a:pt x="252" y="0"/>
                  </a:cubicBezTo>
                  <a:cubicBezTo>
                    <a:pt x="252" y="0"/>
                    <a:pt x="268" y="22"/>
                    <a:pt x="287" y="27"/>
                  </a:cubicBezTo>
                  <a:cubicBezTo>
                    <a:pt x="305" y="32"/>
                    <a:pt x="327" y="42"/>
                    <a:pt x="335" y="43"/>
                  </a:cubicBezTo>
                  <a:cubicBezTo>
                    <a:pt x="343" y="44"/>
                    <a:pt x="416" y="59"/>
                    <a:pt x="431" y="82"/>
                  </a:cubicBezTo>
                  <a:cubicBezTo>
                    <a:pt x="447" y="106"/>
                    <a:pt x="475" y="138"/>
                    <a:pt x="478" y="163"/>
                  </a:cubicBezTo>
                  <a:cubicBezTo>
                    <a:pt x="478" y="163"/>
                    <a:pt x="397" y="224"/>
                    <a:pt x="399" y="234"/>
                  </a:cubicBezTo>
                  <a:lnTo>
                    <a:pt x="411" y="243"/>
                  </a:lnTo>
                  <a:cubicBezTo>
                    <a:pt x="411" y="243"/>
                    <a:pt x="390" y="243"/>
                    <a:pt x="380" y="238"/>
                  </a:cubicBezTo>
                  <a:cubicBezTo>
                    <a:pt x="371" y="232"/>
                    <a:pt x="366" y="239"/>
                    <a:pt x="361" y="243"/>
                  </a:cubicBezTo>
                  <a:cubicBezTo>
                    <a:pt x="355" y="247"/>
                    <a:pt x="333" y="310"/>
                    <a:pt x="333" y="320"/>
                  </a:cubicBezTo>
                  <a:cubicBezTo>
                    <a:pt x="333" y="330"/>
                    <a:pt x="325" y="366"/>
                    <a:pt x="314" y="371"/>
                  </a:cubicBezTo>
                  <a:cubicBezTo>
                    <a:pt x="314" y="371"/>
                    <a:pt x="51" y="378"/>
                    <a:pt x="39" y="361"/>
                  </a:cubicBezTo>
                  <a:cubicBezTo>
                    <a:pt x="39" y="361"/>
                    <a:pt x="32" y="313"/>
                    <a:pt x="26" y="294"/>
                  </a:cubicBezTo>
                  <a:cubicBezTo>
                    <a:pt x="19" y="276"/>
                    <a:pt x="0" y="264"/>
                    <a:pt x="3" y="232"/>
                  </a:cubicBezTo>
                  <a:cubicBezTo>
                    <a:pt x="6" y="200"/>
                    <a:pt x="7" y="172"/>
                    <a:pt x="17" y="145"/>
                  </a:cubicBezTo>
                  <a:close/>
                </a:path>
              </a:pathLst>
            </a:custGeom>
            <a:solidFill>
              <a:srgbClr val="D8DCE8"/>
            </a:solidFill>
            <a:ln w="9525">
              <a:noFill/>
            </a:ln>
          </p:spPr>
          <p:txBody>
            <a:bodyPr/>
            <a:p>
              <a:endParaRPr lang="zh-CN" altLang="en-US"/>
            </a:p>
          </p:txBody>
        </p:sp>
        <p:sp>
          <p:nvSpPr>
            <p:cNvPr id="15399" name="Freeform 108"/>
            <p:cNvSpPr/>
            <p:nvPr/>
          </p:nvSpPr>
          <p:spPr>
            <a:xfrm>
              <a:off x="581025" y="0"/>
              <a:ext cx="541338" cy="698500"/>
            </a:xfrm>
            <a:custGeom>
              <a:avLst/>
              <a:gdLst/>
              <a:ahLst/>
              <a:cxnLst>
                <a:cxn ang="0">
                  <a:pos x="462152" y="367934"/>
                </a:cxn>
                <a:cxn ang="0">
                  <a:pos x="421840" y="248643"/>
                </a:cxn>
                <a:cxn ang="0">
                  <a:pos x="377208" y="93420"/>
                </a:cxn>
                <a:cxn ang="0">
                  <a:pos x="228916" y="1437"/>
                </a:cxn>
                <a:cxn ang="0">
                  <a:pos x="90702" y="73299"/>
                </a:cxn>
                <a:cxn ang="0">
                  <a:pos x="51830" y="215586"/>
                </a:cxn>
                <a:cxn ang="0">
                  <a:pos x="66227" y="268764"/>
                </a:cxn>
                <a:cxn ang="0">
                  <a:pos x="105100" y="317630"/>
                </a:cxn>
                <a:cxn ang="0">
                  <a:pos x="110859" y="379432"/>
                </a:cxn>
                <a:cxn ang="0">
                  <a:pos x="129575" y="402427"/>
                </a:cxn>
                <a:cxn ang="0">
                  <a:pos x="126696" y="379432"/>
                </a:cxn>
                <a:cxn ang="0">
                  <a:pos x="126696" y="327691"/>
                </a:cxn>
                <a:cxn ang="0">
                  <a:pos x="105100" y="217023"/>
                </a:cxn>
                <a:cxn ang="0">
                  <a:pos x="116618" y="252954"/>
                </a:cxn>
                <a:cxn ang="0">
                  <a:pos x="146852" y="311881"/>
                </a:cxn>
                <a:cxn ang="0">
                  <a:pos x="133894" y="359310"/>
                </a:cxn>
                <a:cxn ang="0">
                  <a:pos x="129575" y="455605"/>
                </a:cxn>
                <a:cxn ang="0">
                  <a:pos x="112298" y="515970"/>
                </a:cxn>
                <a:cxn ang="0">
                  <a:pos x="228916" y="445545"/>
                </a:cxn>
                <a:cxn ang="0">
                  <a:pos x="203001" y="402427"/>
                </a:cxn>
                <a:cxn ang="0">
                  <a:pos x="345534" y="273076"/>
                </a:cxn>
                <a:cxn ang="0">
                  <a:pos x="357052" y="350687"/>
                </a:cxn>
                <a:cxn ang="0">
                  <a:pos x="361371" y="422549"/>
                </a:cxn>
                <a:cxn ang="0">
                  <a:pos x="400244" y="462792"/>
                </a:cxn>
                <a:cxn ang="0">
                  <a:pos x="411762" y="488662"/>
                </a:cxn>
                <a:cxn ang="0">
                  <a:pos x="420400" y="461354"/>
                </a:cxn>
                <a:cxn ang="0">
                  <a:pos x="427599" y="472852"/>
                </a:cxn>
                <a:cxn ang="0">
                  <a:pos x="429039" y="520281"/>
                </a:cxn>
                <a:cxn ang="0">
                  <a:pos x="420400" y="563399"/>
                </a:cxn>
                <a:cxn ang="0">
                  <a:pos x="426159" y="570585"/>
                </a:cxn>
                <a:cxn ang="0">
                  <a:pos x="426159" y="569148"/>
                </a:cxn>
                <a:cxn ang="0">
                  <a:pos x="443436" y="543277"/>
                </a:cxn>
                <a:cxn ang="0">
                  <a:pos x="443436" y="655382"/>
                </a:cxn>
                <a:cxn ang="0">
                  <a:pos x="398804" y="662568"/>
                </a:cxn>
                <a:cxn ang="0">
                  <a:pos x="459273" y="669755"/>
                </a:cxn>
                <a:cxn ang="0">
                  <a:pos x="475110" y="569148"/>
                </a:cxn>
                <a:cxn ang="0">
                  <a:pos x="518302" y="482913"/>
                </a:cxn>
                <a:cxn ang="0">
                  <a:pos x="541338" y="482913"/>
                </a:cxn>
                <a:cxn ang="0">
                  <a:pos x="462152" y="367934"/>
                </a:cxn>
              </a:cxnLst>
              <a:pathLst>
                <a:path w="376" h="486">
                  <a:moveTo>
                    <a:pt x="321" y="256"/>
                  </a:moveTo>
                  <a:cubicBezTo>
                    <a:pt x="307" y="248"/>
                    <a:pt x="291" y="187"/>
                    <a:pt x="293" y="173"/>
                  </a:cubicBezTo>
                  <a:cubicBezTo>
                    <a:pt x="296" y="160"/>
                    <a:pt x="268" y="78"/>
                    <a:pt x="262" y="65"/>
                  </a:cubicBezTo>
                  <a:cubicBezTo>
                    <a:pt x="238" y="16"/>
                    <a:pt x="159" y="1"/>
                    <a:pt x="159" y="1"/>
                  </a:cubicBezTo>
                  <a:cubicBezTo>
                    <a:pt x="129" y="0"/>
                    <a:pt x="91" y="16"/>
                    <a:pt x="63" y="51"/>
                  </a:cubicBezTo>
                  <a:cubicBezTo>
                    <a:pt x="0" y="67"/>
                    <a:pt x="31" y="135"/>
                    <a:pt x="36" y="150"/>
                  </a:cubicBezTo>
                  <a:cubicBezTo>
                    <a:pt x="41" y="167"/>
                    <a:pt x="52" y="157"/>
                    <a:pt x="46" y="187"/>
                  </a:cubicBezTo>
                  <a:cubicBezTo>
                    <a:pt x="42" y="212"/>
                    <a:pt x="73" y="209"/>
                    <a:pt x="73" y="221"/>
                  </a:cubicBezTo>
                  <a:cubicBezTo>
                    <a:pt x="73" y="233"/>
                    <a:pt x="59" y="255"/>
                    <a:pt x="77" y="264"/>
                  </a:cubicBezTo>
                  <a:cubicBezTo>
                    <a:pt x="95" y="273"/>
                    <a:pt x="90" y="280"/>
                    <a:pt x="90" y="280"/>
                  </a:cubicBezTo>
                  <a:cubicBezTo>
                    <a:pt x="95" y="277"/>
                    <a:pt x="95" y="268"/>
                    <a:pt x="88" y="264"/>
                  </a:cubicBezTo>
                  <a:cubicBezTo>
                    <a:pt x="81" y="259"/>
                    <a:pt x="82" y="236"/>
                    <a:pt x="88" y="228"/>
                  </a:cubicBezTo>
                  <a:cubicBezTo>
                    <a:pt x="94" y="221"/>
                    <a:pt x="73" y="151"/>
                    <a:pt x="73" y="151"/>
                  </a:cubicBezTo>
                  <a:lnTo>
                    <a:pt x="81" y="176"/>
                  </a:lnTo>
                  <a:lnTo>
                    <a:pt x="102" y="217"/>
                  </a:lnTo>
                  <a:lnTo>
                    <a:pt x="93" y="250"/>
                  </a:lnTo>
                  <a:cubicBezTo>
                    <a:pt x="80" y="298"/>
                    <a:pt x="81" y="305"/>
                    <a:pt x="90" y="317"/>
                  </a:cubicBezTo>
                  <a:cubicBezTo>
                    <a:pt x="99" y="329"/>
                    <a:pt x="78" y="359"/>
                    <a:pt x="78" y="359"/>
                  </a:cubicBezTo>
                  <a:cubicBezTo>
                    <a:pt x="123" y="329"/>
                    <a:pt x="160" y="318"/>
                    <a:pt x="159" y="310"/>
                  </a:cubicBezTo>
                  <a:cubicBezTo>
                    <a:pt x="159" y="301"/>
                    <a:pt x="141" y="280"/>
                    <a:pt x="141" y="280"/>
                  </a:cubicBezTo>
                  <a:lnTo>
                    <a:pt x="240" y="190"/>
                  </a:lnTo>
                  <a:cubicBezTo>
                    <a:pt x="240" y="190"/>
                    <a:pt x="252" y="234"/>
                    <a:pt x="248" y="244"/>
                  </a:cubicBezTo>
                  <a:cubicBezTo>
                    <a:pt x="244" y="253"/>
                    <a:pt x="251" y="285"/>
                    <a:pt x="251" y="294"/>
                  </a:cubicBezTo>
                  <a:cubicBezTo>
                    <a:pt x="251" y="302"/>
                    <a:pt x="266" y="317"/>
                    <a:pt x="278" y="322"/>
                  </a:cubicBezTo>
                  <a:cubicBezTo>
                    <a:pt x="290" y="328"/>
                    <a:pt x="286" y="340"/>
                    <a:pt x="286" y="340"/>
                  </a:cubicBezTo>
                  <a:cubicBezTo>
                    <a:pt x="293" y="338"/>
                    <a:pt x="292" y="321"/>
                    <a:pt x="292" y="321"/>
                  </a:cubicBezTo>
                  <a:lnTo>
                    <a:pt x="297" y="329"/>
                  </a:lnTo>
                  <a:cubicBezTo>
                    <a:pt x="301" y="337"/>
                    <a:pt x="305" y="349"/>
                    <a:pt x="298" y="362"/>
                  </a:cubicBezTo>
                  <a:cubicBezTo>
                    <a:pt x="290" y="375"/>
                    <a:pt x="292" y="392"/>
                    <a:pt x="292" y="392"/>
                  </a:cubicBezTo>
                  <a:cubicBezTo>
                    <a:pt x="292" y="392"/>
                    <a:pt x="295" y="396"/>
                    <a:pt x="296" y="397"/>
                  </a:cubicBezTo>
                  <a:cubicBezTo>
                    <a:pt x="296" y="397"/>
                    <a:pt x="296" y="396"/>
                    <a:pt x="296" y="396"/>
                  </a:cubicBezTo>
                  <a:cubicBezTo>
                    <a:pt x="292" y="392"/>
                    <a:pt x="308" y="378"/>
                    <a:pt x="308" y="378"/>
                  </a:cubicBezTo>
                  <a:cubicBezTo>
                    <a:pt x="299" y="401"/>
                    <a:pt x="314" y="428"/>
                    <a:pt x="308" y="456"/>
                  </a:cubicBezTo>
                  <a:cubicBezTo>
                    <a:pt x="303" y="483"/>
                    <a:pt x="277" y="461"/>
                    <a:pt x="277" y="461"/>
                  </a:cubicBezTo>
                  <a:cubicBezTo>
                    <a:pt x="288" y="486"/>
                    <a:pt x="309" y="475"/>
                    <a:pt x="319" y="466"/>
                  </a:cubicBezTo>
                  <a:cubicBezTo>
                    <a:pt x="329" y="457"/>
                    <a:pt x="326" y="429"/>
                    <a:pt x="330" y="396"/>
                  </a:cubicBezTo>
                  <a:cubicBezTo>
                    <a:pt x="333" y="363"/>
                    <a:pt x="357" y="344"/>
                    <a:pt x="360" y="336"/>
                  </a:cubicBezTo>
                  <a:cubicBezTo>
                    <a:pt x="362" y="327"/>
                    <a:pt x="376" y="336"/>
                    <a:pt x="376" y="336"/>
                  </a:cubicBezTo>
                  <a:cubicBezTo>
                    <a:pt x="375" y="328"/>
                    <a:pt x="335" y="264"/>
                    <a:pt x="321" y="256"/>
                  </a:cubicBezTo>
                  <a:close/>
                </a:path>
              </a:pathLst>
            </a:custGeom>
            <a:solidFill>
              <a:srgbClr val="383837"/>
            </a:solidFill>
            <a:ln w="9525">
              <a:noFill/>
            </a:ln>
          </p:spPr>
          <p:txBody>
            <a:bodyPr/>
            <a:p>
              <a:endParaRPr lang="zh-CN" altLang="en-US"/>
            </a:p>
          </p:txBody>
        </p:sp>
        <p:sp>
          <p:nvSpPr>
            <p:cNvPr id="15400" name="Freeform 109"/>
            <p:cNvSpPr/>
            <p:nvPr/>
          </p:nvSpPr>
          <p:spPr>
            <a:xfrm>
              <a:off x="1006475" y="571500"/>
              <a:ext cx="1588" cy="1"/>
            </a:xfrm>
            <a:custGeom>
              <a:avLst/>
              <a:gdLst/>
              <a:ahLst/>
              <a:cxnLst>
                <a:cxn ang="0">
                  <a:pos x="0" y="0"/>
                </a:cxn>
                <a:cxn ang="0">
                  <a:pos x="0" y="0"/>
                </a:cxn>
              </a:cxnLst>
              <a:pathLst>
                <a:path w="1" h="1">
                  <a:moveTo>
                    <a:pt x="0" y="0"/>
                  </a:moveTo>
                  <a:cubicBezTo>
                    <a:pt x="1" y="1"/>
                    <a:pt x="1" y="0"/>
                    <a:pt x="0" y="0"/>
                  </a:cubicBezTo>
                  <a:close/>
                </a:path>
              </a:pathLst>
            </a:custGeom>
            <a:solidFill>
              <a:srgbClr val="383837"/>
            </a:solidFill>
            <a:ln w="9525">
              <a:noFill/>
            </a:ln>
          </p:spPr>
          <p:txBody>
            <a:bodyPr/>
            <a:p>
              <a:endParaRPr lang="zh-CN" altLang="en-US"/>
            </a:p>
          </p:txBody>
        </p:sp>
        <p:sp>
          <p:nvSpPr>
            <p:cNvPr id="15401" name="Freeform 110"/>
            <p:cNvSpPr/>
            <p:nvPr/>
          </p:nvSpPr>
          <p:spPr>
            <a:xfrm>
              <a:off x="661988" y="115888"/>
              <a:ext cx="303213" cy="334962"/>
            </a:xfrm>
            <a:custGeom>
              <a:avLst/>
              <a:gdLst/>
              <a:ahLst/>
              <a:cxnLst>
                <a:cxn ang="0">
                  <a:pos x="142265" y="326336"/>
                </a:cxn>
                <a:cxn ang="0">
                  <a:pos x="252917" y="222828"/>
                </a:cxn>
                <a:cxn ang="0">
                  <a:pos x="264413" y="156698"/>
                </a:cxn>
                <a:cxn ang="0">
                  <a:pos x="284531" y="139447"/>
                </a:cxn>
                <a:cxn ang="0">
                  <a:pos x="284531" y="38815"/>
                </a:cxn>
                <a:cxn ang="0">
                  <a:pos x="254354" y="51753"/>
                </a:cxn>
                <a:cxn ang="0">
                  <a:pos x="234235" y="102069"/>
                </a:cxn>
                <a:cxn ang="0">
                  <a:pos x="218428" y="117883"/>
                </a:cxn>
                <a:cxn ang="0">
                  <a:pos x="181065" y="64692"/>
                </a:cxn>
                <a:cxn ang="0">
                  <a:pos x="120710" y="10063"/>
                </a:cxn>
                <a:cxn ang="0">
                  <a:pos x="50295" y="18688"/>
                </a:cxn>
                <a:cxn ang="0">
                  <a:pos x="2874" y="31627"/>
                </a:cxn>
                <a:cxn ang="0">
                  <a:pos x="11496" y="138010"/>
                </a:cxn>
                <a:cxn ang="0">
                  <a:pos x="35925" y="172512"/>
                </a:cxn>
                <a:cxn ang="0">
                  <a:pos x="37362" y="222828"/>
                </a:cxn>
                <a:cxn ang="0">
                  <a:pos x="86221" y="278895"/>
                </a:cxn>
                <a:cxn ang="0">
                  <a:pos x="112088" y="307647"/>
                </a:cxn>
                <a:cxn ang="0">
                  <a:pos x="142265" y="326336"/>
                </a:cxn>
              </a:cxnLst>
              <a:pathLst>
                <a:path w="211" h="233">
                  <a:moveTo>
                    <a:pt x="99" y="227"/>
                  </a:moveTo>
                  <a:cubicBezTo>
                    <a:pt x="107" y="223"/>
                    <a:pt x="168" y="183"/>
                    <a:pt x="176" y="155"/>
                  </a:cubicBezTo>
                  <a:cubicBezTo>
                    <a:pt x="184" y="127"/>
                    <a:pt x="184" y="109"/>
                    <a:pt x="184" y="109"/>
                  </a:cubicBezTo>
                  <a:cubicBezTo>
                    <a:pt x="184" y="109"/>
                    <a:pt x="191" y="107"/>
                    <a:pt x="198" y="97"/>
                  </a:cubicBezTo>
                  <a:cubicBezTo>
                    <a:pt x="205" y="86"/>
                    <a:pt x="211" y="38"/>
                    <a:pt x="198" y="27"/>
                  </a:cubicBezTo>
                  <a:cubicBezTo>
                    <a:pt x="185" y="17"/>
                    <a:pt x="179" y="31"/>
                    <a:pt x="177" y="36"/>
                  </a:cubicBezTo>
                  <a:cubicBezTo>
                    <a:pt x="175" y="40"/>
                    <a:pt x="162" y="68"/>
                    <a:pt x="163" y="71"/>
                  </a:cubicBezTo>
                  <a:lnTo>
                    <a:pt x="152" y="82"/>
                  </a:lnTo>
                  <a:cubicBezTo>
                    <a:pt x="152" y="82"/>
                    <a:pt x="154" y="64"/>
                    <a:pt x="126" y="45"/>
                  </a:cubicBezTo>
                  <a:cubicBezTo>
                    <a:pt x="126" y="45"/>
                    <a:pt x="103" y="18"/>
                    <a:pt x="84" y="7"/>
                  </a:cubicBezTo>
                  <a:cubicBezTo>
                    <a:pt x="71" y="0"/>
                    <a:pt x="35" y="13"/>
                    <a:pt x="35" y="13"/>
                  </a:cubicBezTo>
                  <a:cubicBezTo>
                    <a:pt x="35" y="13"/>
                    <a:pt x="3" y="15"/>
                    <a:pt x="2" y="22"/>
                  </a:cubicBezTo>
                  <a:cubicBezTo>
                    <a:pt x="0" y="29"/>
                    <a:pt x="0" y="85"/>
                    <a:pt x="8" y="96"/>
                  </a:cubicBezTo>
                  <a:cubicBezTo>
                    <a:pt x="8" y="96"/>
                    <a:pt x="17" y="116"/>
                    <a:pt x="25" y="120"/>
                  </a:cubicBezTo>
                  <a:cubicBezTo>
                    <a:pt x="25" y="120"/>
                    <a:pt x="20" y="147"/>
                    <a:pt x="26" y="155"/>
                  </a:cubicBezTo>
                  <a:cubicBezTo>
                    <a:pt x="32" y="164"/>
                    <a:pt x="56" y="187"/>
                    <a:pt x="60" y="194"/>
                  </a:cubicBezTo>
                  <a:cubicBezTo>
                    <a:pt x="65" y="201"/>
                    <a:pt x="76" y="210"/>
                    <a:pt x="78" y="214"/>
                  </a:cubicBezTo>
                  <a:cubicBezTo>
                    <a:pt x="79" y="218"/>
                    <a:pt x="87" y="233"/>
                    <a:pt x="99" y="227"/>
                  </a:cubicBezTo>
                  <a:close/>
                </a:path>
              </a:pathLst>
            </a:custGeom>
            <a:solidFill>
              <a:srgbClr val="EAAD6A"/>
            </a:solidFill>
            <a:ln w="9525">
              <a:noFill/>
            </a:ln>
          </p:spPr>
          <p:txBody>
            <a:bodyPr/>
            <a:p>
              <a:endParaRPr lang="zh-CN" altLang="en-US"/>
            </a:p>
          </p:txBody>
        </p:sp>
        <p:sp>
          <p:nvSpPr>
            <p:cNvPr id="15402" name="Freeform 111"/>
            <p:cNvSpPr/>
            <p:nvPr/>
          </p:nvSpPr>
          <p:spPr>
            <a:xfrm>
              <a:off x="1125538" y="598488"/>
              <a:ext cx="336550" cy="684212"/>
            </a:xfrm>
            <a:custGeom>
              <a:avLst/>
              <a:gdLst/>
              <a:ahLst/>
              <a:cxnLst>
                <a:cxn ang="0">
                  <a:pos x="64721" y="681337"/>
                </a:cxn>
                <a:cxn ang="0">
                  <a:pos x="113621" y="645401"/>
                </a:cxn>
                <a:cxn ang="0">
                  <a:pos x="333673" y="309045"/>
                </a:cxn>
                <a:cxn ang="0">
                  <a:pos x="182657" y="87682"/>
                </a:cxn>
                <a:cxn ang="0">
                  <a:pos x="130880" y="0"/>
                </a:cxn>
                <a:cxn ang="0">
                  <a:pos x="31641" y="135117"/>
                </a:cxn>
                <a:cxn ang="0">
                  <a:pos x="99239" y="186864"/>
                </a:cxn>
                <a:cxn ang="0">
                  <a:pos x="116498" y="107806"/>
                </a:cxn>
                <a:cxn ang="0">
                  <a:pos x="189848" y="158116"/>
                </a:cxn>
                <a:cxn ang="0">
                  <a:pos x="310661" y="300420"/>
                </a:cxn>
                <a:cxn ang="0">
                  <a:pos x="116498" y="615215"/>
                </a:cxn>
                <a:cxn ang="0">
                  <a:pos x="87733" y="633902"/>
                </a:cxn>
                <a:cxn ang="0">
                  <a:pos x="51776" y="596529"/>
                </a:cxn>
                <a:cxn ang="0">
                  <a:pos x="0" y="595091"/>
                </a:cxn>
                <a:cxn ang="0">
                  <a:pos x="0" y="595091"/>
                </a:cxn>
                <a:cxn ang="0">
                  <a:pos x="34517" y="655463"/>
                </a:cxn>
                <a:cxn ang="0">
                  <a:pos x="33079" y="682774"/>
                </a:cxn>
                <a:cxn ang="0">
                  <a:pos x="64721" y="681337"/>
                </a:cxn>
              </a:cxnLst>
              <a:pathLst>
                <a:path w="234" h="476">
                  <a:moveTo>
                    <a:pt x="45" y="474"/>
                  </a:moveTo>
                  <a:cubicBezTo>
                    <a:pt x="75" y="469"/>
                    <a:pt x="73" y="453"/>
                    <a:pt x="79" y="449"/>
                  </a:cubicBezTo>
                  <a:cubicBezTo>
                    <a:pt x="85" y="445"/>
                    <a:pt x="231" y="259"/>
                    <a:pt x="232" y="215"/>
                  </a:cubicBezTo>
                  <a:cubicBezTo>
                    <a:pt x="234" y="171"/>
                    <a:pt x="137" y="76"/>
                    <a:pt x="127" y="61"/>
                  </a:cubicBezTo>
                  <a:cubicBezTo>
                    <a:pt x="119" y="49"/>
                    <a:pt x="108" y="20"/>
                    <a:pt x="91" y="0"/>
                  </a:cubicBezTo>
                  <a:cubicBezTo>
                    <a:pt x="57" y="25"/>
                    <a:pt x="21" y="60"/>
                    <a:pt x="22" y="94"/>
                  </a:cubicBezTo>
                  <a:cubicBezTo>
                    <a:pt x="36" y="104"/>
                    <a:pt x="53" y="117"/>
                    <a:pt x="69" y="130"/>
                  </a:cubicBezTo>
                  <a:cubicBezTo>
                    <a:pt x="71" y="111"/>
                    <a:pt x="69" y="80"/>
                    <a:pt x="81" y="75"/>
                  </a:cubicBezTo>
                  <a:cubicBezTo>
                    <a:pt x="100" y="68"/>
                    <a:pt x="121" y="89"/>
                    <a:pt x="132" y="110"/>
                  </a:cubicBezTo>
                  <a:cubicBezTo>
                    <a:pt x="142" y="131"/>
                    <a:pt x="199" y="203"/>
                    <a:pt x="216" y="209"/>
                  </a:cubicBezTo>
                  <a:cubicBezTo>
                    <a:pt x="216" y="209"/>
                    <a:pt x="120" y="398"/>
                    <a:pt x="81" y="428"/>
                  </a:cubicBezTo>
                  <a:lnTo>
                    <a:pt x="61" y="441"/>
                  </a:lnTo>
                  <a:cubicBezTo>
                    <a:pt x="61" y="441"/>
                    <a:pt x="59" y="425"/>
                    <a:pt x="36" y="415"/>
                  </a:cubicBezTo>
                  <a:cubicBezTo>
                    <a:pt x="36" y="415"/>
                    <a:pt x="15" y="420"/>
                    <a:pt x="0" y="414"/>
                  </a:cubicBezTo>
                  <a:lnTo>
                    <a:pt x="0" y="414"/>
                  </a:lnTo>
                  <a:cubicBezTo>
                    <a:pt x="0" y="414"/>
                    <a:pt x="24" y="437"/>
                    <a:pt x="24" y="456"/>
                  </a:cubicBezTo>
                  <a:cubicBezTo>
                    <a:pt x="24" y="462"/>
                    <a:pt x="24" y="468"/>
                    <a:pt x="23" y="475"/>
                  </a:cubicBezTo>
                  <a:cubicBezTo>
                    <a:pt x="30" y="476"/>
                    <a:pt x="37" y="476"/>
                    <a:pt x="45" y="474"/>
                  </a:cubicBezTo>
                  <a:close/>
                </a:path>
              </a:pathLst>
            </a:custGeom>
            <a:solidFill>
              <a:srgbClr val="E2A069"/>
            </a:solidFill>
            <a:ln w="9525">
              <a:noFill/>
            </a:ln>
          </p:spPr>
          <p:txBody>
            <a:bodyPr/>
            <a:p>
              <a:endParaRPr lang="zh-CN" altLang="en-US"/>
            </a:p>
          </p:txBody>
        </p:sp>
        <p:sp>
          <p:nvSpPr>
            <p:cNvPr id="15403" name="Freeform 112"/>
            <p:cNvSpPr/>
            <p:nvPr/>
          </p:nvSpPr>
          <p:spPr>
            <a:xfrm>
              <a:off x="788988" y="114300"/>
              <a:ext cx="38100" cy="46037"/>
            </a:xfrm>
            <a:custGeom>
              <a:avLst/>
              <a:gdLst/>
              <a:ahLst/>
              <a:cxnLst>
                <a:cxn ang="0">
                  <a:pos x="0" y="14386"/>
                </a:cxn>
                <a:cxn ang="0">
                  <a:pos x="4396" y="46037"/>
                </a:cxn>
                <a:cxn ang="0">
                  <a:pos x="21980" y="14386"/>
                </a:cxn>
                <a:cxn ang="0">
                  <a:pos x="0" y="14386"/>
                </a:cxn>
              </a:cxnLst>
              <a:pathLst>
                <a:path w="26" h="32">
                  <a:moveTo>
                    <a:pt x="0" y="10"/>
                  </a:moveTo>
                  <a:cubicBezTo>
                    <a:pt x="0" y="10"/>
                    <a:pt x="14" y="22"/>
                    <a:pt x="3" y="32"/>
                  </a:cubicBezTo>
                  <a:cubicBezTo>
                    <a:pt x="3" y="32"/>
                    <a:pt x="26" y="21"/>
                    <a:pt x="15" y="10"/>
                  </a:cubicBezTo>
                  <a:cubicBezTo>
                    <a:pt x="5" y="0"/>
                    <a:pt x="0" y="10"/>
                    <a:pt x="0" y="10"/>
                  </a:cubicBezTo>
                  <a:close/>
                </a:path>
              </a:pathLst>
            </a:custGeom>
            <a:solidFill>
              <a:srgbClr val="383837"/>
            </a:solidFill>
            <a:ln w="9525">
              <a:noFill/>
            </a:ln>
          </p:spPr>
          <p:txBody>
            <a:bodyPr/>
            <a:p>
              <a:endParaRPr lang="zh-CN" altLang="en-US"/>
            </a:p>
          </p:txBody>
        </p:sp>
        <p:sp>
          <p:nvSpPr>
            <p:cNvPr id="15404" name="Freeform 113"/>
            <p:cNvSpPr/>
            <p:nvPr/>
          </p:nvSpPr>
          <p:spPr>
            <a:xfrm>
              <a:off x="830263" y="463550"/>
              <a:ext cx="452438" cy="479425"/>
            </a:xfrm>
            <a:custGeom>
              <a:avLst/>
              <a:gdLst/>
              <a:ahLst/>
              <a:cxnLst>
                <a:cxn ang="0">
                  <a:pos x="452438" y="177084"/>
                </a:cxn>
                <a:cxn ang="0">
                  <a:pos x="384931" y="60468"/>
                </a:cxn>
                <a:cxn ang="0">
                  <a:pos x="247045" y="4319"/>
                </a:cxn>
                <a:cxn ang="0">
                  <a:pos x="235555" y="0"/>
                </a:cxn>
                <a:cxn ang="0">
                  <a:pos x="245609" y="50390"/>
                </a:cxn>
                <a:cxn ang="0">
                  <a:pos x="356205" y="171326"/>
                </a:cxn>
                <a:cxn ang="0">
                  <a:pos x="262844" y="171326"/>
                </a:cxn>
                <a:cxn ang="0">
                  <a:pos x="127831" y="241872"/>
                </a:cxn>
                <a:cxn ang="0">
                  <a:pos x="239863" y="213077"/>
                </a:cxn>
                <a:cxn ang="0">
                  <a:pos x="112032" y="335453"/>
                </a:cxn>
                <a:cxn ang="0">
                  <a:pos x="0" y="387283"/>
                </a:cxn>
                <a:cxn ang="0">
                  <a:pos x="110595" y="387283"/>
                </a:cxn>
                <a:cxn ang="0">
                  <a:pos x="78997" y="479425"/>
                </a:cxn>
                <a:cxn ang="0">
                  <a:pos x="216882" y="476545"/>
                </a:cxn>
                <a:cxn ang="0">
                  <a:pos x="244172" y="403120"/>
                </a:cxn>
                <a:cxn ang="0">
                  <a:pos x="284389" y="292262"/>
                </a:cxn>
                <a:cxn ang="0">
                  <a:pos x="311679" y="285063"/>
                </a:cxn>
                <a:cxn ang="0">
                  <a:pos x="356205" y="292262"/>
                </a:cxn>
                <a:cxn ang="0">
                  <a:pos x="338969" y="279304"/>
                </a:cxn>
                <a:cxn ang="0">
                  <a:pos x="452438" y="177084"/>
                </a:cxn>
              </a:cxnLst>
              <a:pathLst>
                <a:path w="315" h="333">
                  <a:moveTo>
                    <a:pt x="315" y="123"/>
                  </a:moveTo>
                  <a:cubicBezTo>
                    <a:pt x="312" y="98"/>
                    <a:pt x="284" y="66"/>
                    <a:pt x="268" y="42"/>
                  </a:cubicBezTo>
                  <a:cubicBezTo>
                    <a:pt x="253" y="19"/>
                    <a:pt x="180" y="4"/>
                    <a:pt x="172" y="3"/>
                  </a:cubicBezTo>
                  <a:cubicBezTo>
                    <a:pt x="170" y="2"/>
                    <a:pt x="167" y="2"/>
                    <a:pt x="164" y="0"/>
                  </a:cubicBezTo>
                  <a:cubicBezTo>
                    <a:pt x="166" y="20"/>
                    <a:pt x="171" y="35"/>
                    <a:pt x="171" y="35"/>
                  </a:cubicBezTo>
                  <a:cubicBezTo>
                    <a:pt x="230" y="53"/>
                    <a:pt x="248" y="119"/>
                    <a:pt x="248" y="119"/>
                  </a:cubicBezTo>
                  <a:cubicBezTo>
                    <a:pt x="248" y="119"/>
                    <a:pt x="196" y="98"/>
                    <a:pt x="183" y="119"/>
                  </a:cubicBezTo>
                  <a:cubicBezTo>
                    <a:pt x="172" y="141"/>
                    <a:pt x="89" y="168"/>
                    <a:pt x="89" y="168"/>
                  </a:cubicBezTo>
                  <a:cubicBezTo>
                    <a:pt x="103" y="167"/>
                    <a:pt x="152" y="152"/>
                    <a:pt x="167" y="148"/>
                  </a:cubicBezTo>
                  <a:cubicBezTo>
                    <a:pt x="147" y="157"/>
                    <a:pt x="87" y="207"/>
                    <a:pt x="78" y="233"/>
                  </a:cubicBezTo>
                  <a:cubicBezTo>
                    <a:pt x="67" y="261"/>
                    <a:pt x="0" y="269"/>
                    <a:pt x="0" y="269"/>
                  </a:cubicBezTo>
                  <a:cubicBezTo>
                    <a:pt x="19" y="281"/>
                    <a:pt x="77" y="269"/>
                    <a:pt x="77" y="269"/>
                  </a:cubicBezTo>
                  <a:cubicBezTo>
                    <a:pt x="78" y="277"/>
                    <a:pt x="64" y="311"/>
                    <a:pt x="55" y="333"/>
                  </a:cubicBezTo>
                  <a:cubicBezTo>
                    <a:pt x="108" y="332"/>
                    <a:pt x="151" y="331"/>
                    <a:pt x="151" y="331"/>
                  </a:cubicBezTo>
                  <a:cubicBezTo>
                    <a:pt x="162" y="326"/>
                    <a:pt x="170" y="290"/>
                    <a:pt x="170" y="280"/>
                  </a:cubicBezTo>
                  <a:cubicBezTo>
                    <a:pt x="170" y="270"/>
                    <a:pt x="192" y="207"/>
                    <a:pt x="198" y="203"/>
                  </a:cubicBezTo>
                  <a:cubicBezTo>
                    <a:pt x="203" y="199"/>
                    <a:pt x="208" y="192"/>
                    <a:pt x="217" y="198"/>
                  </a:cubicBezTo>
                  <a:cubicBezTo>
                    <a:pt x="227" y="203"/>
                    <a:pt x="248" y="203"/>
                    <a:pt x="248" y="203"/>
                  </a:cubicBezTo>
                  <a:lnTo>
                    <a:pt x="236" y="194"/>
                  </a:lnTo>
                  <a:cubicBezTo>
                    <a:pt x="234" y="184"/>
                    <a:pt x="315" y="123"/>
                    <a:pt x="315" y="123"/>
                  </a:cubicBezTo>
                  <a:close/>
                </a:path>
              </a:pathLst>
            </a:custGeom>
            <a:solidFill>
              <a:srgbClr val="BBCDD9"/>
            </a:solidFill>
            <a:ln w="9525">
              <a:noFill/>
            </a:ln>
          </p:spPr>
          <p:txBody>
            <a:bodyPr/>
            <a:p>
              <a:endParaRPr lang="zh-CN" altLang="en-US"/>
            </a:p>
          </p:txBody>
        </p:sp>
        <p:sp>
          <p:nvSpPr>
            <p:cNvPr id="15405" name="Freeform 114"/>
            <p:cNvSpPr/>
            <p:nvPr/>
          </p:nvSpPr>
          <p:spPr>
            <a:xfrm>
              <a:off x="644525" y="647700"/>
              <a:ext cx="4763" cy="36512"/>
            </a:xfrm>
            <a:custGeom>
              <a:avLst/>
              <a:gdLst/>
              <a:ahLst/>
              <a:cxnLst>
                <a:cxn ang="0">
                  <a:pos x="1587" y="36512"/>
                </a:cxn>
                <a:cxn ang="0">
                  <a:pos x="4763" y="0"/>
                </a:cxn>
                <a:cxn ang="0">
                  <a:pos x="1587" y="36512"/>
                </a:cxn>
              </a:cxnLst>
              <a:pathLst>
                <a:path w="3" h="25">
                  <a:moveTo>
                    <a:pt x="1" y="25"/>
                  </a:moveTo>
                  <a:cubicBezTo>
                    <a:pt x="1" y="25"/>
                    <a:pt x="2" y="15"/>
                    <a:pt x="3" y="0"/>
                  </a:cubicBezTo>
                  <a:cubicBezTo>
                    <a:pt x="1" y="10"/>
                    <a:pt x="0" y="19"/>
                    <a:pt x="1" y="25"/>
                  </a:cubicBezTo>
                  <a:close/>
                </a:path>
              </a:pathLst>
            </a:custGeom>
            <a:solidFill>
              <a:srgbClr val="BBCDD9"/>
            </a:solidFill>
            <a:ln w="9525">
              <a:noFill/>
            </a:ln>
          </p:spPr>
          <p:txBody>
            <a:bodyPr/>
            <a:p>
              <a:endParaRPr lang="zh-CN" altLang="en-US"/>
            </a:p>
          </p:txBody>
        </p:sp>
        <p:sp>
          <p:nvSpPr>
            <p:cNvPr id="15406" name="Freeform 115"/>
            <p:cNvSpPr/>
            <p:nvPr/>
          </p:nvSpPr>
          <p:spPr>
            <a:xfrm>
              <a:off x="649288" y="492125"/>
              <a:ext cx="93663" cy="155575"/>
            </a:xfrm>
            <a:custGeom>
              <a:avLst/>
              <a:gdLst/>
              <a:ahLst/>
              <a:cxnLst>
                <a:cxn ang="0">
                  <a:pos x="48250" y="91346"/>
                </a:cxn>
                <a:cxn ang="0">
                  <a:pos x="89405" y="142729"/>
                </a:cxn>
                <a:cxn ang="0">
                  <a:pos x="76633" y="77073"/>
                </a:cxn>
                <a:cxn ang="0">
                  <a:pos x="82309" y="0"/>
                </a:cxn>
                <a:cxn ang="0">
                  <a:pos x="36897" y="28545"/>
                </a:cxn>
                <a:cxn ang="0">
                  <a:pos x="18448" y="42818"/>
                </a:cxn>
                <a:cxn ang="0">
                  <a:pos x="0" y="155575"/>
                </a:cxn>
                <a:cxn ang="0">
                  <a:pos x="42574" y="49955"/>
                </a:cxn>
                <a:cxn ang="0">
                  <a:pos x="48250" y="91346"/>
                </a:cxn>
              </a:cxnLst>
              <a:pathLst>
                <a:path w="66" h="109">
                  <a:moveTo>
                    <a:pt x="34" y="64"/>
                  </a:moveTo>
                  <a:cubicBezTo>
                    <a:pt x="44" y="69"/>
                    <a:pt x="63" y="100"/>
                    <a:pt x="63" y="100"/>
                  </a:cubicBezTo>
                  <a:cubicBezTo>
                    <a:pt x="66" y="79"/>
                    <a:pt x="54" y="54"/>
                    <a:pt x="54" y="54"/>
                  </a:cubicBezTo>
                  <a:lnTo>
                    <a:pt x="58" y="0"/>
                  </a:lnTo>
                  <a:cubicBezTo>
                    <a:pt x="46" y="8"/>
                    <a:pt x="34" y="16"/>
                    <a:pt x="26" y="20"/>
                  </a:cubicBezTo>
                  <a:cubicBezTo>
                    <a:pt x="21" y="22"/>
                    <a:pt x="17" y="26"/>
                    <a:pt x="13" y="30"/>
                  </a:cubicBezTo>
                  <a:cubicBezTo>
                    <a:pt x="7" y="55"/>
                    <a:pt x="3" y="87"/>
                    <a:pt x="0" y="109"/>
                  </a:cubicBezTo>
                  <a:cubicBezTo>
                    <a:pt x="8" y="78"/>
                    <a:pt x="30" y="35"/>
                    <a:pt x="30" y="35"/>
                  </a:cubicBezTo>
                  <a:lnTo>
                    <a:pt x="34" y="64"/>
                  </a:lnTo>
                  <a:close/>
                </a:path>
              </a:pathLst>
            </a:custGeom>
            <a:solidFill>
              <a:srgbClr val="BBCDD9"/>
            </a:solidFill>
            <a:ln w="9525">
              <a:noFill/>
            </a:ln>
          </p:spPr>
          <p:txBody>
            <a:bodyPr/>
            <a:p>
              <a:endParaRPr lang="zh-CN" altLang="en-US"/>
            </a:p>
          </p:txBody>
        </p:sp>
        <p:sp>
          <p:nvSpPr>
            <p:cNvPr id="15407" name="Freeform 116"/>
            <p:cNvSpPr/>
            <p:nvPr/>
          </p:nvSpPr>
          <p:spPr>
            <a:xfrm>
              <a:off x="815975" y="485775"/>
              <a:ext cx="127000" cy="180975"/>
            </a:xfrm>
            <a:custGeom>
              <a:avLst/>
              <a:gdLst/>
              <a:ahLst/>
              <a:cxnLst>
                <a:cxn ang="0">
                  <a:pos x="0" y="180975"/>
                </a:cxn>
                <a:cxn ang="0">
                  <a:pos x="83704" y="80433"/>
                </a:cxn>
                <a:cxn ang="0">
                  <a:pos x="127000" y="0"/>
                </a:cxn>
                <a:cxn ang="0">
                  <a:pos x="101022" y="90487"/>
                </a:cxn>
                <a:cxn ang="0">
                  <a:pos x="0" y="180975"/>
                </a:cxn>
              </a:cxnLst>
              <a:pathLst>
                <a:path w="88" h="126">
                  <a:moveTo>
                    <a:pt x="0" y="126"/>
                  </a:moveTo>
                  <a:lnTo>
                    <a:pt x="58" y="56"/>
                  </a:lnTo>
                  <a:cubicBezTo>
                    <a:pt x="58" y="56"/>
                    <a:pt x="74" y="25"/>
                    <a:pt x="88" y="0"/>
                  </a:cubicBezTo>
                  <a:lnTo>
                    <a:pt x="70" y="63"/>
                  </a:lnTo>
                  <a:lnTo>
                    <a:pt x="0" y="126"/>
                  </a:lnTo>
                  <a:close/>
                </a:path>
              </a:pathLst>
            </a:custGeom>
            <a:solidFill>
              <a:srgbClr val="BBCDD9"/>
            </a:solidFill>
            <a:ln w="9525">
              <a:noFill/>
            </a:ln>
          </p:spPr>
          <p:txBody>
            <a:bodyPr/>
            <a:p>
              <a:endParaRPr lang="zh-CN" altLang="en-US"/>
            </a:p>
          </p:txBody>
        </p:sp>
        <p:sp>
          <p:nvSpPr>
            <p:cNvPr id="15408" name="Freeform 117"/>
            <p:cNvSpPr/>
            <p:nvPr/>
          </p:nvSpPr>
          <p:spPr>
            <a:xfrm>
              <a:off x="663575" y="123825"/>
              <a:ext cx="301625" cy="322262"/>
            </a:xfrm>
            <a:custGeom>
              <a:avLst/>
              <a:gdLst/>
              <a:ahLst/>
              <a:cxnLst>
                <a:cxn ang="0">
                  <a:pos x="282952" y="31650"/>
                </a:cxn>
                <a:cxn ang="0">
                  <a:pos x="252790" y="44598"/>
                </a:cxn>
                <a:cxn ang="0">
                  <a:pos x="232682" y="94952"/>
                </a:cxn>
                <a:cxn ang="0">
                  <a:pos x="216882" y="110777"/>
                </a:cxn>
                <a:cxn ang="0">
                  <a:pos x="179538" y="57546"/>
                </a:cxn>
                <a:cxn ang="0">
                  <a:pos x="119213" y="2877"/>
                </a:cxn>
                <a:cxn ang="0">
                  <a:pos x="87614" y="1438"/>
                </a:cxn>
                <a:cxn ang="0">
                  <a:pos x="87614" y="1438"/>
                </a:cxn>
                <a:cxn ang="0">
                  <a:pos x="48834" y="11509"/>
                </a:cxn>
                <a:cxn ang="0">
                  <a:pos x="1436" y="24457"/>
                </a:cxn>
                <a:cxn ang="0">
                  <a:pos x="0" y="30212"/>
                </a:cxn>
                <a:cxn ang="0">
                  <a:pos x="97669" y="37405"/>
                </a:cxn>
                <a:cxn ang="0">
                  <a:pos x="133576" y="82004"/>
                </a:cxn>
                <a:cxn ang="0">
                  <a:pos x="160866" y="133796"/>
                </a:cxn>
                <a:cxn ang="0">
                  <a:pos x="188156" y="204291"/>
                </a:cxn>
                <a:cxn ang="0">
                  <a:pos x="152248" y="296365"/>
                </a:cxn>
                <a:cxn ang="0">
                  <a:pos x="127831" y="320823"/>
                </a:cxn>
                <a:cxn ang="0">
                  <a:pos x="140758" y="319384"/>
                </a:cxn>
                <a:cxn ang="0">
                  <a:pos x="251354" y="215800"/>
                </a:cxn>
                <a:cxn ang="0">
                  <a:pos x="262844" y="149621"/>
                </a:cxn>
                <a:cxn ang="0">
                  <a:pos x="282952" y="132357"/>
                </a:cxn>
                <a:cxn ang="0">
                  <a:pos x="282952" y="31650"/>
                </a:cxn>
              </a:cxnLst>
              <a:pathLst>
                <a:path w="210" h="224">
                  <a:moveTo>
                    <a:pt x="197" y="22"/>
                  </a:moveTo>
                  <a:cubicBezTo>
                    <a:pt x="184" y="12"/>
                    <a:pt x="178" y="26"/>
                    <a:pt x="176" y="31"/>
                  </a:cubicBezTo>
                  <a:cubicBezTo>
                    <a:pt x="174" y="35"/>
                    <a:pt x="161" y="63"/>
                    <a:pt x="162" y="66"/>
                  </a:cubicBezTo>
                  <a:lnTo>
                    <a:pt x="151" y="77"/>
                  </a:lnTo>
                  <a:cubicBezTo>
                    <a:pt x="151" y="77"/>
                    <a:pt x="153" y="59"/>
                    <a:pt x="125" y="40"/>
                  </a:cubicBezTo>
                  <a:cubicBezTo>
                    <a:pt x="125" y="40"/>
                    <a:pt x="102" y="14"/>
                    <a:pt x="83" y="2"/>
                  </a:cubicBezTo>
                  <a:cubicBezTo>
                    <a:pt x="78" y="0"/>
                    <a:pt x="70" y="0"/>
                    <a:pt x="61" y="1"/>
                  </a:cubicBezTo>
                  <a:lnTo>
                    <a:pt x="61" y="1"/>
                  </a:lnTo>
                  <a:cubicBezTo>
                    <a:pt x="48" y="3"/>
                    <a:pt x="34" y="8"/>
                    <a:pt x="34" y="8"/>
                  </a:cubicBezTo>
                  <a:cubicBezTo>
                    <a:pt x="34" y="8"/>
                    <a:pt x="2" y="10"/>
                    <a:pt x="1" y="17"/>
                  </a:cubicBezTo>
                  <a:cubicBezTo>
                    <a:pt x="0" y="18"/>
                    <a:pt x="0" y="19"/>
                    <a:pt x="0" y="21"/>
                  </a:cubicBezTo>
                  <a:cubicBezTo>
                    <a:pt x="17" y="15"/>
                    <a:pt x="49" y="8"/>
                    <a:pt x="68" y="26"/>
                  </a:cubicBezTo>
                  <a:cubicBezTo>
                    <a:pt x="74" y="45"/>
                    <a:pt x="95" y="51"/>
                    <a:pt x="93" y="57"/>
                  </a:cubicBezTo>
                  <a:cubicBezTo>
                    <a:pt x="93" y="57"/>
                    <a:pt x="119" y="72"/>
                    <a:pt x="112" y="93"/>
                  </a:cubicBezTo>
                  <a:cubicBezTo>
                    <a:pt x="105" y="113"/>
                    <a:pt x="121" y="137"/>
                    <a:pt x="131" y="142"/>
                  </a:cubicBezTo>
                  <a:cubicBezTo>
                    <a:pt x="142" y="147"/>
                    <a:pt x="143" y="181"/>
                    <a:pt x="106" y="206"/>
                  </a:cubicBezTo>
                  <a:cubicBezTo>
                    <a:pt x="98" y="212"/>
                    <a:pt x="94" y="219"/>
                    <a:pt x="89" y="223"/>
                  </a:cubicBezTo>
                  <a:cubicBezTo>
                    <a:pt x="91" y="224"/>
                    <a:pt x="95" y="224"/>
                    <a:pt x="98" y="222"/>
                  </a:cubicBezTo>
                  <a:cubicBezTo>
                    <a:pt x="106" y="218"/>
                    <a:pt x="167" y="178"/>
                    <a:pt x="175" y="150"/>
                  </a:cubicBezTo>
                  <a:cubicBezTo>
                    <a:pt x="183" y="122"/>
                    <a:pt x="183" y="104"/>
                    <a:pt x="183" y="104"/>
                  </a:cubicBezTo>
                  <a:cubicBezTo>
                    <a:pt x="183" y="104"/>
                    <a:pt x="190" y="102"/>
                    <a:pt x="197" y="92"/>
                  </a:cubicBezTo>
                  <a:cubicBezTo>
                    <a:pt x="204" y="81"/>
                    <a:pt x="210" y="33"/>
                    <a:pt x="197" y="22"/>
                  </a:cubicBezTo>
                  <a:close/>
                </a:path>
              </a:pathLst>
            </a:custGeom>
            <a:solidFill>
              <a:srgbClr val="E2A069"/>
            </a:solidFill>
            <a:ln w="9525">
              <a:noFill/>
            </a:ln>
          </p:spPr>
          <p:txBody>
            <a:bodyPr/>
            <a:p>
              <a:endParaRPr lang="zh-CN" altLang="en-US"/>
            </a:p>
          </p:txBody>
        </p:sp>
      </p:grpSp>
      <p:sp>
        <p:nvSpPr>
          <p:cNvPr id="15409" name="文本框 15408"/>
          <p:cNvSpPr txBox="1"/>
          <p:nvPr/>
        </p:nvSpPr>
        <p:spPr>
          <a:xfrm>
            <a:off x="2182813" y="993775"/>
            <a:ext cx="5643562" cy="701675"/>
          </a:xfrm>
          <a:prstGeom prst="rect">
            <a:avLst/>
          </a:prstGeom>
          <a:noFill/>
          <a:ln w="9525">
            <a:noFill/>
          </a:ln>
        </p:spPr>
        <p:txBody>
          <a:bodyPr>
            <a:spAutoFit/>
          </a:bodyPr>
          <a:p>
            <a:r>
              <a:rPr lang="zh-CN" altLang="en-US" sz="4000" b="1" dirty="0">
                <a:latin typeface="微软雅黑" panose="020B0503020204020204" charset="-122"/>
                <a:ea typeface="微软雅黑" panose="020B0503020204020204" charset="-122"/>
              </a:rPr>
              <a:t>税e贷</a:t>
            </a:r>
            <a:endParaRPr lang="zh-CN" altLang="en-US" sz="4000" b="1" dirty="0">
              <a:latin typeface="微软雅黑" panose="020B0503020204020204" charset="-122"/>
              <a:ea typeface="微软雅黑" panose="020B0503020204020204" charset="-122"/>
            </a:endParaRPr>
          </a:p>
        </p:txBody>
      </p:sp>
    </p:spTree>
  </p:cSld>
  <p:clrMapOvr>
    <a:masterClrMapping/>
  </p:clrMapOvr>
  <p:transition spd="slow" advTm="4277">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76"/>
                                        </p:tgtEl>
                                        <p:attrNameLst>
                                          <p:attrName>style.visibility</p:attrName>
                                        </p:attrNameLst>
                                      </p:cBhvr>
                                      <p:to>
                                        <p:strVal val="visible"/>
                                      </p:to>
                                    </p:set>
                                    <p:animEffect filter="wipe(left)">
                                      <p:cBhvr>
                                        <p:cTn id="7" dur="500"/>
                                        <p:tgtEl>
                                          <p:spTgt spid="1537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375"/>
                                        </p:tgtEl>
                                        <p:attrNameLst>
                                          <p:attrName>style.visibility</p:attrName>
                                        </p:attrNameLst>
                                      </p:cBhvr>
                                      <p:to>
                                        <p:strVal val="visible"/>
                                      </p:to>
                                    </p:set>
                                    <p:anim calcmode="lin" valueType="num">
                                      <p:cBhvr>
                                        <p:cTn id="11" dur="300" fill="hold"/>
                                        <p:tgtEl>
                                          <p:spTgt spid="1537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5375"/>
                                        </p:tgtEl>
                                        <p:attrNameLst>
                                          <p:attrName>ppt_y</p:attrName>
                                        </p:attrNameLst>
                                      </p:cBhvr>
                                      <p:tavLst>
                                        <p:tav tm="0">
                                          <p:val>
                                            <p:strVal val="#ppt_y"/>
                                          </p:val>
                                        </p:tav>
                                        <p:tav tm="100000">
                                          <p:val>
                                            <p:strVal val="#ppt_y"/>
                                          </p:val>
                                        </p:tav>
                                      </p:tavLst>
                                    </p:anim>
                                    <p:anim calcmode="lin" valueType="num">
                                      <p:cBhvr>
                                        <p:cTn id="13" dur="300" fill="hold"/>
                                        <p:tgtEl>
                                          <p:spTgt spid="1537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5375"/>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5375"/>
                                        </p:tgtEl>
                                      </p:cBhvr>
                                    </p:animEffect>
                                  </p:childTnLst>
                                </p:cTn>
                              </p:par>
                              <p:par>
                                <p:cTn id="16" presetID="10" presetClass="entr" presetSubtype="0" fill="hold" nodeType="withEffect">
                                  <p:stCondLst>
                                    <p:cond delay="500"/>
                                  </p:stCondLst>
                                  <p:childTnLst>
                                    <p:set>
                                      <p:cBhvr>
                                        <p:cTn id="17" dur="1" fill="hold">
                                          <p:stCondLst>
                                            <p:cond delay="0"/>
                                          </p:stCondLst>
                                        </p:cTn>
                                        <p:tgtEl>
                                          <p:spTgt spid="15366"/>
                                        </p:tgtEl>
                                        <p:attrNameLst>
                                          <p:attrName>style.visibility</p:attrName>
                                        </p:attrNameLst>
                                      </p:cBhvr>
                                      <p:to>
                                        <p:strVal val="visible"/>
                                      </p:to>
                                    </p:set>
                                    <p:animEffect filter="fade">
                                      <p:cBhvr>
                                        <p:cTn id="18" dur="500"/>
                                        <p:tgtEl>
                                          <p:spTgt spid="15366"/>
                                        </p:tgtEl>
                                      </p:cBhvr>
                                    </p:animEffect>
                                  </p:childTnLst>
                                </p:cTn>
                              </p:par>
                              <p:par>
                                <p:cTn id="19" presetID="22" presetClass="entr" presetSubtype="8" fill="hold" nodeType="withEffect">
                                  <p:stCondLst>
                                    <p:cond delay="500"/>
                                  </p:stCondLst>
                                  <p:childTnLst>
                                    <p:set>
                                      <p:cBhvr>
                                        <p:cTn id="20" dur="1" fill="hold">
                                          <p:stCondLst>
                                            <p:cond delay="0"/>
                                          </p:stCondLst>
                                        </p:cTn>
                                        <p:tgtEl>
                                          <p:spTgt spid="15364"/>
                                        </p:tgtEl>
                                        <p:attrNameLst>
                                          <p:attrName>style.visibility</p:attrName>
                                        </p:attrNameLst>
                                      </p:cBhvr>
                                      <p:to>
                                        <p:strVal val="visible"/>
                                      </p:to>
                                    </p:set>
                                    <p:animEffect filter="wipe(left)">
                                      <p:cBhvr>
                                        <p:cTn id="21" dur="500"/>
                                        <p:tgtEl>
                                          <p:spTgt spid="15364"/>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5362"/>
                                        </p:tgtEl>
                                        <p:attrNameLst>
                                          <p:attrName>style.visibility</p:attrName>
                                        </p:attrNameLst>
                                      </p:cBhvr>
                                      <p:to>
                                        <p:strVal val="visible"/>
                                      </p:to>
                                    </p:set>
                                    <p:animEffect filter="fade">
                                      <p:cBhvr>
                                        <p:cTn id="24" dur="500"/>
                                        <p:tgtEl>
                                          <p:spTgt spid="15362"/>
                                        </p:tgtEl>
                                      </p:cBhvr>
                                    </p:animEffect>
                                  </p:childTnLst>
                                </p:cTn>
                              </p:par>
                              <p:par>
                                <p:cTn id="25" presetID="10" presetClass="entr" presetSubtype="0" fill="hold" nodeType="withEffect">
                                  <p:stCondLst>
                                    <p:cond delay="1000"/>
                                  </p:stCondLst>
                                  <p:childTnLst>
                                    <p:set>
                                      <p:cBhvr>
                                        <p:cTn id="26" dur="1" fill="hold">
                                          <p:stCondLst>
                                            <p:cond delay="0"/>
                                          </p:stCondLst>
                                        </p:cTn>
                                        <p:tgtEl>
                                          <p:spTgt spid="15369"/>
                                        </p:tgtEl>
                                        <p:attrNameLst>
                                          <p:attrName>style.visibility</p:attrName>
                                        </p:attrNameLst>
                                      </p:cBhvr>
                                      <p:to>
                                        <p:strVal val="visible"/>
                                      </p:to>
                                    </p:set>
                                    <p:animEffect filter="fade">
                                      <p:cBhvr>
                                        <p:cTn id="27" dur="500"/>
                                        <p:tgtEl>
                                          <p:spTgt spid="15369"/>
                                        </p:tgtEl>
                                      </p:cBhvr>
                                    </p:animEffect>
                                  </p:childTnLst>
                                </p:cTn>
                              </p:par>
                              <p:par>
                                <p:cTn id="28" presetID="22" presetClass="entr" presetSubtype="8" fill="hold" nodeType="withEffect">
                                  <p:stCondLst>
                                    <p:cond delay="1000"/>
                                  </p:stCondLst>
                                  <p:childTnLst>
                                    <p:set>
                                      <p:cBhvr>
                                        <p:cTn id="29" dur="1" fill="hold">
                                          <p:stCondLst>
                                            <p:cond delay="0"/>
                                          </p:stCondLst>
                                        </p:cTn>
                                        <p:tgtEl>
                                          <p:spTgt spid="15365"/>
                                        </p:tgtEl>
                                        <p:attrNameLst>
                                          <p:attrName>style.visibility</p:attrName>
                                        </p:attrNameLst>
                                      </p:cBhvr>
                                      <p:to>
                                        <p:strVal val="visible"/>
                                      </p:to>
                                    </p:set>
                                    <p:animEffect filter="wipe(left)">
                                      <p:cBhvr>
                                        <p:cTn id="30" dur="500"/>
                                        <p:tgtEl>
                                          <p:spTgt spid="1536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15363"/>
                                        </p:tgtEl>
                                        <p:attrNameLst>
                                          <p:attrName>style.visibility</p:attrName>
                                        </p:attrNameLst>
                                      </p:cBhvr>
                                      <p:to>
                                        <p:strVal val="visible"/>
                                      </p:to>
                                    </p:set>
                                    <p:animEffect filter="fade">
                                      <p:cBhvr>
                                        <p:cTn id="33" dur="500"/>
                                        <p:tgtEl>
                                          <p:spTgt spid="15363"/>
                                        </p:tgtEl>
                                      </p:cBhvr>
                                    </p:animEffect>
                                  </p:childTnLst>
                                </p:cTn>
                              </p:par>
                              <p:par>
                                <p:cTn id="34" presetID="10" presetClass="entr" presetSubtype="0" fill="hold" nodeType="withEffect">
                                  <p:stCondLst>
                                    <p:cond delay="1500"/>
                                  </p:stCondLst>
                                  <p:childTnLst>
                                    <p:set>
                                      <p:cBhvr>
                                        <p:cTn id="35" dur="1" fill="hold">
                                          <p:stCondLst>
                                            <p:cond delay="0"/>
                                          </p:stCondLst>
                                        </p:cTn>
                                        <p:tgtEl>
                                          <p:spTgt spid="15372"/>
                                        </p:tgtEl>
                                        <p:attrNameLst>
                                          <p:attrName>style.visibility</p:attrName>
                                        </p:attrNameLst>
                                      </p:cBhvr>
                                      <p:to>
                                        <p:strVal val="visible"/>
                                      </p:to>
                                    </p:set>
                                    <p:animEffect filter="fade">
                                      <p:cBhvr>
                                        <p:cTn id="36" dur="500"/>
                                        <p:tgtEl>
                                          <p:spTgt spid="15372"/>
                                        </p:tgtEl>
                                      </p:cBhvr>
                                    </p:animEffect>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15381"/>
                                        </p:tgtEl>
                                        <p:attrNameLst>
                                          <p:attrName>style.visibility</p:attrName>
                                        </p:attrNameLst>
                                      </p:cBhvr>
                                      <p:to>
                                        <p:strVal val="visible"/>
                                      </p:to>
                                    </p:set>
                                    <p:animEffect filter="fade">
                                      <p:cBhvr>
                                        <p:cTn id="40" dur="400"/>
                                        <p:tgtEl>
                                          <p:spTgt spid="15381"/>
                                        </p:tgtEl>
                                      </p:cBhvr>
                                    </p:animEffect>
                                    <p:anim calcmode="lin" valueType="num">
                                      <p:cBhvr>
                                        <p:cTn id="41" dur="400" fill="hold"/>
                                        <p:tgtEl>
                                          <p:spTgt spid="15381"/>
                                        </p:tgtEl>
                                        <p:attrNameLst>
                                          <p:attrName>ppt_x</p:attrName>
                                        </p:attrNameLst>
                                      </p:cBhvr>
                                      <p:tavLst>
                                        <p:tav tm="0">
                                          <p:val>
                                            <p:strVal val="#ppt_x"/>
                                          </p:val>
                                        </p:tav>
                                        <p:tav tm="100000">
                                          <p:val>
                                            <p:strVal val="#ppt_x"/>
                                          </p:val>
                                        </p:tav>
                                      </p:tavLst>
                                    </p:anim>
                                    <p:anim calcmode="lin" valueType="num">
                                      <p:cBhvr>
                                        <p:cTn id="42" dur="400" fill="hold"/>
                                        <p:tgtEl>
                                          <p:spTgt spid="15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p:bldP spid="15363" grpId="0" bldLvl="0"/>
      <p:bldP spid="1537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Freeform 6"/>
          <p:cNvSpPr/>
          <p:nvPr/>
        </p:nvSpPr>
        <p:spPr>
          <a:xfrm>
            <a:off x="1096963" y="2740025"/>
            <a:ext cx="9972675" cy="1593850"/>
          </a:xfrm>
          <a:custGeom>
            <a:avLst/>
            <a:gdLst/>
            <a:ahLst/>
            <a:cxnLst>
              <a:cxn ang="0">
                <a:pos x="0" y="0"/>
              </a:cxn>
            </a:cxnLst>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solidFill>
          <a:ln w="9525">
            <a:noFill/>
          </a:ln>
        </p:spPr>
        <p:txBody>
          <a:bodyPr/>
          <a:p>
            <a:endParaRPr lang="zh-CN" altLang="en-US"/>
          </a:p>
        </p:txBody>
      </p:sp>
      <p:grpSp>
        <p:nvGrpSpPr>
          <p:cNvPr id="16387" name="Group 6"/>
          <p:cNvGrpSpPr/>
          <p:nvPr/>
        </p:nvGrpSpPr>
        <p:grpSpPr>
          <a:xfrm>
            <a:off x="1116013" y="4381500"/>
            <a:ext cx="3009900" cy="1127125"/>
            <a:chOff x="0" y="0"/>
            <a:chExt cx="1856582" cy="875552"/>
          </a:xfrm>
        </p:grpSpPr>
        <p:sp>
          <p:nvSpPr>
            <p:cNvPr id="16388"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9"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0" name="Text Box 60"/>
            <p:cNvSpPr/>
            <p:nvPr/>
          </p:nvSpPr>
          <p:spPr>
            <a:xfrm>
              <a:off x="0" y="327111"/>
              <a:ext cx="1856582" cy="548441"/>
            </a:xfrm>
            <a:prstGeom prst="rect">
              <a:avLst/>
            </a:prstGeom>
            <a:noFill/>
            <a:ln w="9525">
              <a:noFill/>
            </a:ln>
          </p:spPr>
          <p:txBody>
            <a:bodyPr lIns="72574" tIns="36287" rIns="72574" bIns="36287" anchor="t">
              <a:spAutoFit/>
            </a:bodyPr>
            <a:p>
              <a:pPr algn="ctr" eaLnBrk="0" hangingPunct="0">
                <a:lnSpc>
                  <a:spcPct val="130000"/>
                </a:lnSpc>
                <a:buClr>
                  <a:schemeClr val="hlink"/>
                </a:buClr>
              </a:pPr>
              <a:r>
                <a:rPr lang="en-US" altLang="zh-CN" sz="1600"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单户贷款额度最高</a:t>
              </a:r>
              <a:endParaRPr lang="zh-CN" altLang="en-US" sz="1600" b="1" dirty="0">
                <a:solidFill>
                  <a:srgbClr val="080808"/>
                </a:solidFill>
                <a:latin typeface="微软雅黑" panose="020B0503020204020204" charset="-122"/>
                <a:ea typeface="微软雅黑" panose="020B0503020204020204" charset="-122"/>
                <a:sym typeface="微软雅黑" panose="020B0503020204020204" charset="-122"/>
              </a:endParaRPr>
            </a:p>
            <a:p>
              <a:pPr algn="ctr" eaLnBrk="0" hangingPunct="0">
                <a:lnSpc>
                  <a:spcPct val="130000"/>
                </a:lnSpc>
                <a:buClr>
                  <a:schemeClr val="hlink"/>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可达3</a:t>
              </a:r>
              <a:r>
                <a:rPr lang="en-US" altLang="zh-CN" sz="1600" b="1" dirty="0">
                  <a:solidFill>
                    <a:srgbClr val="080808"/>
                  </a:solidFill>
                  <a:latin typeface="微软雅黑" panose="020B0503020204020204" charset="-122"/>
                  <a:ea typeface="微软雅黑" panose="020B0503020204020204" charset="-122"/>
                  <a:sym typeface="微软雅黑" panose="020B0503020204020204" charset="-122"/>
                </a:rPr>
                <a:t>00</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万元</a:t>
              </a:r>
              <a:endParaRPr lang="en-US" altLang="zh-CN"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6391" name="组合 10"/>
          <p:cNvGrpSpPr/>
          <p:nvPr/>
        </p:nvGrpSpPr>
        <p:grpSpPr>
          <a:xfrm>
            <a:off x="3359150" y="1917700"/>
            <a:ext cx="3222625" cy="955675"/>
            <a:chOff x="0" y="0"/>
            <a:chExt cx="3223895" cy="1744397"/>
          </a:xfrm>
        </p:grpSpPr>
        <p:sp>
          <p:nvSpPr>
            <p:cNvPr id="16392" name="Line 68"/>
            <p:cNvSpPr/>
            <p:nvPr/>
          </p:nvSpPr>
          <p:spPr>
            <a:xfrm>
              <a:off x="1584078" y="1422493"/>
              <a:ext cx="1" cy="321904"/>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Line 69"/>
            <p:cNvSpPr/>
            <p:nvPr/>
          </p:nvSpPr>
          <p:spPr>
            <a:xfrm flipH="1">
              <a:off x="143510" y="1411630"/>
              <a:ext cx="2872531"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4" name="Text Box 70"/>
            <p:cNvSpPr/>
            <p:nvPr/>
          </p:nvSpPr>
          <p:spPr>
            <a:xfrm>
              <a:off x="0" y="0"/>
              <a:ext cx="3223895" cy="1339850"/>
            </a:xfrm>
            <a:prstGeom prst="rect">
              <a:avLst/>
            </a:prstGeom>
            <a:noFill/>
            <a:ln w="9525">
              <a:noFill/>
            </a:ln>
          </p:spPr>
          <p:txBody>
            <a:bodyPr wrap="square" lIns="72574" tIns="36287" rIns="72574" bIns="36287" anchor="t">
              <a:spAutoFit/>
            </a:bodyPr>
            <a:p>
              <a:pPr algn="ctr" eaLnBrk="0" hangingPunct="0">
                <a:lnSpc>
                  <a:spcPct val="130000"/>
                </a:lnSpc>
                <a:buClr>
                  <a:schemeClr val="accent2"/>
                </a:buClr>
              </a:pPr>
              <a:r>
                <a:rPr lang="zh-CN" altLang="en-US" sz="2000" b="1" dirty="0">
                  <a:latin typeface="微软雅黑" panose="020B0503020204020204" charset="-122"/>
                  <a:ea typeface="微软雅黑" panose="020B0503020204020204" charset="-122"/>
                  <a:sym typeface="微软雅黑" panose="020B0503020204020204" charset="-122"/>
                </a:rPr>
                <a:t>12个月</a:t>
              </a:r>
              <a:endParaRPr lang="zh-CN" altLang="en-US" sz="2000" b="1" dirty="0">
                <a:latin typeface="微软雅黑" panose="020B0503020204020204" charset="-122"/>
                <a:ea typeface="微软雅黑" panose="020B0503020204020204" charset="-122"/>
                <a:sym typeface="微软雅黑" panose="020B0503020204020204" charset="-122"/>
              </a:endParaRPr>
            </a:p>
          </p:txBody>
        </p:sp>
      </p:grpSp>
      <p:sp>
        <p:nvSpPr>
          <p:cNvPr id="16395" name="椭圆 14"/>
          <p:cNvSpPr/>
          <p:nvPr/>
        </p:nvSpPr>
        <p:spPr>
          <a:xfrm>
            <a:off x="1878013" y="2797175"/>
            <a:ext cx="1387475" cy="1385888"/>
          </a:xfrm>
          <a:prstGeom prst="ellipse">
            <a:avLst/>
          </a:prstGeom>
          <a:solidFill>
            <a:schemeClr val="bg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额度</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6396" name="椭圆 15"/>
          <p:cNvSpPr/>
          <p:nvPr/>
        </p:nvSpPr>
        <p:spPr>
          <a:xfrm>
            <a:off x="4259263" y="2871788"/>
            <a:ext cx="1387475" cy="1385887"/>
          </a:xfrm>
          <a:prstGeom prst="ellipse">
            <a:avLst/>
          </a:prstGeom>
          <a:solidFill>
            <a:schemeClr val="bg1"/>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期限</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6397" name="椭圆 16"/>
          <p:cNvSpPr/>
          <p:nvPr/>
        </p:nvSpPr>
        <p:spPr>
          <a:xfrm>
            <a:off x="6580188" y="2811463"/>
            <a:ext cx="1389062" cy="1385887"/>
          </a:xfrm>
          <a:prstGeom prst="ellipse">
            <a:avLst/>
          </a:prstGeom>
          <a:solidFill>
            <a:schemeClr val="accent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担保方式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6398" name="椭圆 17"/>
          <p:cNvSpPr/>
          <p:nvPr/>
        </p:nvSpPr>
        <p:spPr>
          <a:xfrm>
            <a:off x="8951913" y="2844800"/>
            <a:ext cx="1389062" cy="1385888"/>
          </a:xfrm>
          <a:prstGeom prst="ellipse">
            <a:avLst/>
          </a:prstGeom>
          <a:solidFill>
            <a:schemeClr val="tx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还款方式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grpSp>
        <p:nvGrpSpPr>
          <p:cNvPr id="16399" name="Group 6"/>
          <p:cNvGrpSpPr/>
          <p:nvPr/>
        </p:nvGrpSpPr>
        <p:grpSpPr>
          <a:xfrm>
            <a:off x="5802313" y="4381500"/>
            <a:ext cx="3009900" cy="1760538"/>
            <a:chOff x="0" y="0"/>
            <a:chExt cx="1856582" cy="1367768"/>
          </a:xfrm>
        </p:grpSpPr>
        <p:sp>
          <p:nvSpPr>
            <p:cNvPr id="16400"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1"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2" name="Text Box 60"/>
            <p:cNvSpPr/>
            <p:nvPr/>
          </p:nvSpPr>
          <p:spPr>
            <a:xfrm>
              <a:off x="0" y="327111"/>
              <a:ext cx="1856582" cy="1040657"/>
            </a:xfrm>
            <a:prstGeom prst="rect">
              <a:avLst/>
            </a:prstGeom>
            <a:noFill/>
            <a:ln w="9525">
              <a:noFill/>
            </a:ln>
          </p:spPr>
          <p:txBody>
            <a:bodyPr lIns="72574" tIns="36287" rIns="72574" bIns="36287" anchor="t">
              <a:spAutoFit/>
            </a:bodyPr>
            <a:p>
              <a:pPr algn="ctr" eaLnBrk="0" hangingPunct="0">
                <a:lnSpc>
                  <a:spcPct val="130000"/>
                </a:lnSpc>
                <a:buClr>
                  <a:schemeClr val="hlink"/>
                </a:buClr>
              </a:pPr>
              <a:r>
                <a:rPr lang="zh-CN" altLang="en-US" b="1">
                  <a:latin typeface="Arial" panose="020B0604020202020204" charset="-122"/>
                  <a:ea typeface="微软雅黑" panose="020B0503020204020204" charset="-122"/>
                </a:rPr>
                <a:t>信用贷款，无需抵押</a:t>
              </a:r>
              <a:endParaRPr lang="zh-CN" altLang="en-US" b="1">
                <a:latin typeface="Arial" panose="020B0604020202020204" charset="-122"/>
                <a:ea typeface="微软雅黑" panose="020B0503020204020204" charset="-122"/>
              </a:endParaRPr>
            </a:p>
          </p:txBody>
        </p:sp>
      </p:grpSp>
      <p:grpSp>
        <p:nvGrpSpPr>
          <p:cNvPr id="16403" name="组合 26"/>
          <p:cNvGrpSpPr/>
          <p:nvPr/>
        </p:nvGrpSpPr>
        <p:grpSpPr>
          <a:xfrm>
            <a:off x="7467600" y="1658938"/>
            <a:ext cx="4429125" cy="1098550"/>
            <a:chOff x="0" y="0"/>
            <a:chExt cx="4429125" cy="1098602"/>
          </a:xfrm>
        </p:grpSpPr>
        <p:sp>
          <p:nvSpPr>
            <p:cNvPr id="16404" name="Line 68"/>
            <p:cNvSpPr/>
            <p:nvPr/>
          </p:nvSpPr>
          <p:spPr>
            <a:xfrm>
              <a:off x="2170183" y="776698"/>
              <a:ext cx="1" cy="321904"/>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5" name="Line 69"/>
            <p:cNvSpPr/>
            <p:nvPr/>
          </p:nvSpPr>
          <p:spPr>
            <a:xfrm flipH="1">
              <a:off x="729615" y="765835"/>
              <a:ext cx="2872531"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6" name="Text Box 70"/>
            <p:cNvSpPr/>
            <p:nvPr/>
          </p:nvSpPr>
          <p:spPr>
            <a:xfrm>
              <a:off x="0" y="0"/>
              <a:ext cx="4429125" cy="706120"/>
            </a:xfrm>
            <a:prstGeom prst="rect">
              <a:avLst/>
            </a:prstGeom>
            <a:noFill/>
            <a:ln w="9525">
              <a:noFill/>
            </a:ln>
          </p:spPr>
          <p:txBody>
            <a:bodyPr wrap="square" lIns="72574" tIns="36287" rIns="72574" bIns="36287" anchor="t">
              <a:spAutoFit/>
            </a:bodyPr>
            <a:p>
              <a:pPr algn="ctr" eaLnBrk="0" hangingPunct="0">
                <a:lnSpc>
                  <a:spcPct val="130000"/>
                </a:lnSpc>
                <a:buClr>
                  <a:schemeClr val="accent2"/>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分期还款或</a:t>
              </a:r>
              <a:endParaRPr lang="zh-CN" altLang="en-US" sz="1600" b="1" dirty="0">
                <a:solidFill>
                  <a:srgbClr val="080808"/>
                </a:solidFill>
                <a:latin typeface="微软雅黑" panose="020B0503020204020204" charset="-122"/>
                <a:ea typeface="微软雅黑" panose="020B0503020204020204" charset="-122"/>
                <a:sym typeface="微软雅黑" panose="020B0503020204020204" charset="-122"/>
              </a:endParaRPr>
            </a:p>
            <a:p>
              <a:pPr algn="ctr" eaLnBrk="0" hangingPunct="0">
                <a:lnSpc>
                  <a:spcPct val="130000"/>
                </a:lnSpc>
                <a:buClr>
                  <a:schemeClr val="accent2"/>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一次性还本</a:t>
              </a:r>
              <a:endParaRPr lang="en-US" altLang="zh-CN"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6407" name="TextBox 30"/>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6408" name="组合 31"/>
          <p:cNvGrpSpPr/>
          <p:nvPr/>
        </p:nvGrpSpPr>
        <p:grpSpPr>
          <a:xfrm>
            <a:off x="300038" y="142875"/>
            <a:ext cx="11236325" cy="525463"/>
            <a:chOff x="0" y="0"/>
            <a:chExt cx="11236203" cy="525463"/>
          </a:xfrm>
        </p:grpSpPr>
        <p:grpSp>
          <p:nvGrpSpPr>
            <p:cNvPr id="16409" name="组合 32"/>
            <p:cNvGrpSpPr/>
            <p:nvPr/>
          </p:nvGrpSpPr>
          <p:grpSpPr>
            <a:xfrm flipH="1" flipV="1">
              <a:off x="0" y="0"/>
              <a:ext cx="584200" cy="525463"/>
              <a:chOff x="0" y="0"/>
              <a:chExt cx="584200" cy="525463"/>
            </a:xfrm>
          </p:grpSpPr>
          <p:sp>
            <p:nvSpPr>
              <p:cNvPr id="16410"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6411"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6412"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408"/>
                                        </p:tgtEl>
                                        <p:attrNameLst>
                                          <p:attrName>style.visibility</p:attrName>
                                        </p:attrNameLst>
                                      </p:cBhvr>
                                      <p:to>
                                        <p:strVal val="visible"/>
                                      </p:to>
                                    </p:set>
                                    <p:animEffect filter="wipe(left)">
                                      <p:cBhvr>
                                        <p:cTn id="7" dur="500"/>
                                        <p:tgtEl>
                                          <p:spTgt spid="1640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407"/>
                                        </p:tgtEl>
                                        <p:attrNameLst>
                                          <p:attrName>style.visibility</p:attrName>
                                        </p:attrNameLst>
                                      </p:cBhvr>
                                      <p:to>
                                        <p:strVal val="visible"/>
                                      </p:to>
                                    </p:set>
                                    <p:anim calcmode="lin" valueType="num">
                                      <p:cBhvr>
                                        <p:cTn id="11" dur="300" fill="hold"/>
                                        <p:tgtEl>
                                          <p:spTgt spid="16407"/>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6407"/>
                                        </p:tgtEl>
                                        <p:attrNameLst>
                                          <p:attrName>ppt_y</p:attrName>
                                        </p:attrNameLst>
                                      </p:cBhvr>
                                      <p:tavLst>
                                        <p:tav tm="0">
                                          <p:val>
                                            <p:strVal val="#ppt_y"/>
                                          </p:val>
                                        </p:tav>
                                        <p:tav tm="100000">
                                          <p:val>
                                            <p:strVal val="#ppt_y"/>
                                          </p:val>
                                        </p:tav>
                                      </p:tavLst>
                                    </p:anim>
                                    <p:anim calcmode="lin" valueType="num">
                                      <p:cBhvr>
                                        <p:cTn id="13" dur="300" fill="hold"/>
                                        <p:tgtEl>
                                          <p:spTgt spid="16407"/>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6407"/>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6407"/>
                                        </p:tgtEl>
                                      </p:cBhvr>
                                    </p:animEffect>
                                  </p:childTnLst>
                                </p:cTn>
                              </p:par>
                            </p:childTnLst>
                          </p:cTn>
                        </p:par>
                        <p:par>
                          <p:cTn id="16" fill="hold">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16386"/>
                                        </p:tgtEl>
                                        <p:attrNameLst>
                                          <p:attrName>style.visibility</p:attrName>
                                        </p:attrNameLst>
                                      </p:cBhvr>
                                      <p:to>
                                        <p:strVal val="visible"/>
                                      </p:to>
                                    </p:set>
                                    <p:animEffect filter="wipe(left)">
                                      <p:cBhvr>
                                        <p:cTn id="19" dur="1000"/>
                                        <p:tgtEl>
                                          <p:spTgt spid="16386"/>
                                        </p:tgtEl>
                                      </p:cBhvr>
                                    </p:animEffect>
                                  </p:childTnLst>
                                </p:cTn>
                              </p:par>
                            </p:childTnLst>
                          </p:cTn>
                        </p:par>
                        <p:par>
                          <p:cTn id="20" fill="hold">
                            <p:stCondLst>
                              <p:cond delay="2070"/>
                            </p:stCondLst>
                            <p:childTnLst>
                              <p:par>
                                <p:cTn id="21" presetID="21" presetClass="entr" presetSubtype="1" fill="hold" grpId="0" nodeType="afterEffect">
                                  <p:stCondLst>
                                    <p:cond delay="0"/>
                                  </p:stCondLst>
                                  <p:childTnLst>
                                    <p:set>
                                      <p:cBhvr>
                                        <p:cTn id="22" dur="1" fill="hold">
                                          <p:stCondLst>
                                            <p:cond delay="0"/>
                                          </p:stCondLst>
                                        </p:cTn>
                                        <p:tgtEl>
                                          <p:spTgt spid="16395"/>
                                        </p:tgtEl>
                                        <p:attrNameLst>
                                          <p:attrName>style.visibility</p:attrName>
                                        </p:attrNameLst>
                                      </p:cBhvr>
                                      <p:to>
                                        <p:strVal val="visible"/>
                                      </p:to>
                                    </p:set>
                                    <p:animEffect filter="wheel(1)">
                                      <p:cBhvr>
                                        <p:cTn id="23" dur="500"/>
                                        <p:tgtEl>
                                          <p:spTgt spid="16395"/>
                                        </p:tgtEl>
                                      </p:cBhvr>
                                    </p:animEffect>
                                  </p:childTnLst>
                                </p:cTn>
                              </p:par>
                            </p:childTnLst>
                          </p:cTn>
                        </p:par>
                        <p:par>
                          <p:cTn id="24" fill="hold">
                            <p:stCondLst>
                              <p:cond delay="2570"/>
                            </p:stCondLst>
                            <p:childTnLst>
                              <p:par>
                                <p:cTn id="25" presetID="42" presetClass="entr" presetSubtype="0" fill="hold" nodeType="afterEffect">
                                  <p:stCondLst>
                                    <p:cond delay="0"/>
                                  </p:stCondLst>
                                  <p:childTnLst>
                                    <p:set>
                                      <p:cBhvr>
                                        <p:cTn id="26" dur="1" fill="hold">
                                          <p:stCondLst>
                                            <p:cond delay="0"/>
                                          </p:stCondLst>
                                        </p:cTn>
                                        <p:tgtEl>
                                          <p:spTgt spid="16387"/>
                                        </p:tgtEl>
                                        <p:attrNameLst>
                                          <p:attrName>style.visibility</p:attrName>
                                        </p:attrNameLst>
                                      </p:cBhvr>
                                      <p:to>
                                        <p:strVal val="visible"/>
                                      </p:to>
                                    </p:set>
                                    <p:animEffect filter="fade">
                                      <p:cBhvr>
                                        <p:cTn id="27" dur="500"/>
                                        <p:tgtEl>
                                          <p:spTgt spid="16387"/>
                                        </p:tgtEl>
                                      </p:cBhvr>
                                    </p:animEffect>
                                    <p:anim calcmode="lin" valueType="num">
                                      <p:cBhvr>
                                        <p:cTn id="28" dur="500" fill="hold"/>
                                        <p:tgtEl>
                                          <p:spTgt spid="16387"/>
                                        </p:tgtEl>
                                        <p:attrNameLst>
                                          <p:attrName>ppt_x</p:attrName>
                                        </p:attrNameLst>
                                      </p:cBhvr>
                                      <p:tavLst>
                                        <p:tav tm="0">
                                          <p:val>
                                            <p:strVal val="#ppt_x"/>
                                          </p:val>
                                        </p:tav>
                                        <p:tav tm="100000">
                                          <p:val>
                                            <p:strVal val="#ppt_x"/>
                                          </p:val>
                                        </p:tav>
                                      </p:tavLst>
                                    </p:anim>
                                    <p:anim calcmode="lin" valueType="num">
                                      <p:cBhvr>
                                        <p:cTn id="29" dur="500" fill="hold"/>
                                        <p:tgtEl>
                                          <p:spTgt spid="16387"/>
                                        </p:tgtEl>
                                        <p:attrNameLst>
                                          <p:attrName>ppt_y</p:attrName>
                                        </p:attrNameLst>
                                      </p:cBhvr>
                                      <p:tavLst>
                                        <p:tav tm="0">
                                          <p:val>
                                            <p:strVal val="#ppt_y+.1"/>
                                          </p:val>
                                        </p:tav>
                                        <p:tav tm="100000">
                                          <p:val>
                                            <p:strVal val="#ppt_y"/>
                                          </p:val>
                                        </p:tav>
                                      </p:tavLst>
                                    </p:anim>
                                  </p:childTnLst>
                                </p:cTn>
                              </p:par>
                            </p:childTnLst>
                          </p:cTn>
                        </p:par>
                        <p:par>
                          <p:cTn id="30" fill="hold">
                            <p:stCondLst>
                              <p:cond delay="3070"/>
                            </p:stCondLst>
                            <p:childTnLst>
                              <p:par>
                                <p:cTn id="31" presetID="21" presetClass="entr" presetSubtype="1" fill="hold" grpId="0" nodeType="afterEffect">
                                  <p:stCondLst>
                                    <p:cond delay="0"/>
                                  </p:stCondLst>
                                  <p:childTnLst>
                                    <p:set>
                                      <p:cBhvr>
                                        <p:cTn id="32" dur="1" fill="hold">
                                          <p:stCondLst>
                                            <p:cond delay="0"/>
                                          </p:stCondLst>
                                        </p:cTn>
                                        <p:tgtEl>
                                          <p:spTgt spid="16396"/>
                                        </p:tgtEl>
                                        <p:attrNameLst>
                                          <p:attrName>style.visibility</p:attrName>
                                        </p:attrNameLst>
                                      </p:cBhvr>
                                      <p:to>
                                        <p:strVal val="visible"/>
                                      </p:to>
                                    </p:set>
                                    <p:animEffect filter="wheel(1)">
                                      <p:cBhvr>
                                        <p:cTn id="33" dur="500"/>
                                        <p:tgtEl>
                                          <p:spTgt spid="16396"/>
                                        </p:tgtEl>
                                      </p:cBhvr>
                                    </p:animEffect>
                                  </p:childTnLst>
                                </p:cTn>
                              </p:par>
                            </p:childTnLst>
                          </p:cTn>
                        </p:par>
                        <p:par>
                          <p:cTn id="34" fill="hold">
                            <p:stCondLst>
                              <p:cond delay="3570"/>
                            </p:stCondLst>
                            <p:childTnLst>
                              <p:par>
                                <p:cTn id="35" presetID="47" presetClass="entr" presetSubtype="0" fill="hold" nodeType="afterEffect">
                                  <p:stCondLst>
                                    <p:cond delay="0"/>
                                  </p:stCondLst>
                                  <p:childTnLst>
                                    <p:set>
                                      <p:cBhvr>
                                        <p:cTn id="36" dur="1" fill="hold">
                                          <p:stCondLst>
                                            <p:cond delay="0"/>
                                          </p:stCondLst>
                                        </p:cTn>
                                        <p:tgtEl>
                                          <p:spTgt spid="16391"/>
                                        </p:tgtEl>
                                        <p:attrNameLst>
                                          <p:attrName>style.visibility</p:attrName>
                                        </p:attrNameLst>
                                      </p:cBhvr>
                                      <p:to>
                                        <p:strVal val="visible"/>
                                      </p:to>
                                    </p:set>
                                    <p:animEffect filter="fade">
                                      <p:cBhvr>
                                        <p:cTn id="37" dur="500"/>
                                        <p:tgtEl>
                                          <p:spTgt spid="16391"/>
                                        </p:tgtEl>
                                      </p:cBhvr>
                                    </p:animEffect>
                                    <p:anim calcmode="lin" valueType="num">
                                      <p:cBhvr>
                                        <p:cTn id="38" dur="500" fill="hold"/>
                                        <p:tgtEl>
                                          <p:spTgt spid="16391"/>
                                        </p:tgtEl>
                                        <p:attrNameLst>
                                          <p:attrName>ppt_x</p:attrName>
                                        </p:attrNameLst>
                                      </p:cBhvr>
                                      <p:tavLst>
                                        <p:tav tm="0">
                                          <p:val>
                                            <p:strVal val="#ppt_x"/>
                                          </p:val>
                                        </p:tav>
                                        <p:tav tm="100000">
                                          <p:val>
                                            <p:strVal val="#ppt_x"/>
                                          </p:val>
                                        </p:tav>
                                      </p:tavLst>
                                    </p:anim>
                                    <p:anim calcmode="lin" valueType="num">
                                      <p:cBhvr>
                                        <p:cTn id="39" dur="500" fill="hold"/>
                                        <p:tgtEl>
                                          <p:spTgt spid="16391"/>
                                        </p:tgtEl>
                                        <p:attrNameLst>
                                          <p:attrName>ppt_y</p:attrName>
                                        </p:attrNameLst>
                                      </p:cBhvr>
                                      <p:tavLst>
                                        <p:tav tm="0">
                                          <p:val>
                                            <p:strVal val="#ppt_y-.1"/>
                                          </p:val>
                                        </p:tav>
                                        <p:tav tm="100000">
                                          <p:val>
                                            <p:strVal val="#ppt_y"/>
                                          </p:val>
                                        </p:tav>
                                      </p:tavLst>
                                    </p:anim>
                                  </p:childTnLst>
                                </p:cTn>
                              </p:par>
                            </p:childTnLst>
                          </p:cTn>
                        </p:par>
                        <p:par>
                          <p:cTn id="40" fill="hold">
                            <p:stCondLst>
                              <p:cond delay="4070"/>
                            </p:stCondLst>
                            <p:childTnLst>
                              <p:par>
                                <p:cTn id="41" presetID="21" presetClass="entr" presetSubtype="1" fill="hold" grpId="0" nodeType="afterEffect">
                                  <p:stCondLst>
                                    <p:cond delay="0"/>
                                  </p:stCondLst>
                                  <p:childTnLst>
                                    <p:set>
                                      <p:cBhvr>
                                        <p:cTn id="42" dur="1" fill="hold">
                                          <p:stCondLst>
                                            <p:cond delay="0"/>
                                          </p:stCondLst>
                                        </p:cTn>
                                        <p:tgtEl>
                                          <p:spTgt spid="16397"/>
                                        </p:tgtEl>
                                        <p:attrNameLst>
                                          <p:attrName>style.visibility</p:attrName>
                                        </p:attrNameLst>
                                      </p:cBhvr>
                                      <p:to>
                                        <p:strVal val="visible"/>
                                      </p:to>
                                    </p:set>
                                    <p:animEffect filter="wheel(1)">
                                      <p:cBhvr>
                                        <p:cTn id="43" dur="500"/>
                                        <p:tgtEl>
                                          <p:spTgt spid="16397"/>
                                        </p:tgtEl>
                                      </p:cBhvr>
                                    </p:animEffect>
                                  </p:childTnLst>
                                </p:cTn>
                              </p:par>
                            </p:childTnLst>
                          </p:cTn>
                        </p:par>
                        <p:par>
                          <p:cTn id="44" fill="hold">
                            <p:stCondLst>
                              <p:cond delay="4570"/>
                            </p:stCondLst>
                            <p:childTnLst>
                              <p:par>
                                <p:cTn id="45" presetID="42" presetClass="entr" presetSubtype="0" fill="hold" nodeType="afterEffect">
                                  <p:stCondLst>
                                    <p:cond delay="0"/>
                                  </p:stCondLst>
                                  <p:childTnLst>
                                    <p:set>
                                      <p:cBhvr>
                                        <p:cTn id="46" dur="1" fill="hold">
                                          <p:stCondLst>
                                            <p:cond delay="0"/>
                                          </p:stCondLst>
                                        </p:cTn>
                                        <p:tgtEl>
                                          <p:spTgt spid="16399"/>
                                        </p:tgtEl>
                                        <p:attrNameLst>
                                          <p:attrName>style.visibility</p:attrName>
                                        </p:attrNameLst>
                                      </p:cBhvr>
                                      <p:to>
                                        <p:strVal val="visible"/>
                                      </p:to>
                                    </p:set>
                                    <p:animEffect filter="fade">
                                      <p:cBhvr>
                                        <p:cTn id="47" dur="500"/>
                                        <p:tgtEl>
                                          <p:spTgt spid="16399"/>
                                        </p:tgtEl>
                                      </p:cBhvr>
                                    </p:animEffect>
                                    <p:anim calcmode="lin" valueType="num">
                                      <p:cBhvr>
                                        <p:cTn id="48" dur="500" fill="hold"/>
                                        <p:tgtEl>
                                          <p:spTgt spid="16399"/>
                                        </p:tgtEl>
                                        <p:attrNameLst>
                                          <p:attrName>ppt_x</p:attrName>
                                        </p:attrNameLst>
                                      </p:cBhvr>
                                      <p:tavLst>
                                        <p:tav tm="0">
                                          <p:val>
                                            <p:strVal val="#ppt_x"/>
                                          </p:val>
                                        </p:tav>
                                        <p:tav tm="100000">
                                          <p:val>
                                            <p:strVal val="#ppt_x"/>
                                          </p:val>
                                        </p:tav>
                                      </p:tavLst>
                                    </p:anim>
                                    <p:anim calcmode="lin" valueType="num">
                                      <p:cBhvr>
                                        <p:cTn id="49" dur="500" fill="hold"/>
                                        <p:tgtEl>
                                          <p:spTgt spid="16399"/>
                                        </p:tgtEl>
                                        <p:attrNameLst>
                                          <p:attrName>ppt_y</p:attrName>
                                        </p:attrNameLst>
                                      </p:cBhvr>
                                      <p:tavLst>
                                        <p:tav tm="0">
                                          <p:val>
                                            <p:strVal val="#ppt_y+.1"/>
                                          </p:val>
                                        </p:tav>
                                        <p:tav tm="100000">
                                          <p:val>
                                            <p:strVal val="#ppt_y"/>
                                          </p:val>
                                        </p:tav>
                                      </p:tavLst>
                                    </p:anim>
                                  </p:childTnLst>
                                </p:cTn>
                              </p:par>
                            </p:childTnLst>
                          </p:cTn>
                        </p:par>
                        <p:par>
                          <p:cTn id="50" fill="hold">
                            <p:stCondLst>
                              <p:cond delay="5070"/>
                            </p:stCondLst>
                            <p:childTnLst>
                              <p:par>
                                <p:cTn id="51" presetID="21" presetClass="entr" presetSubtype="1" fill="hold" grpId="0" nodeType="afterEffect">
                                  <p:stCondLst>
                                    <p:cond delay="0"/>
                                  </p:stCondLst>
                                  <p:childTnLst>
                                    <p:set>
                                      <p:cBhvr>
                                        <p:cTn id="52" dur="1" fill="hold">
                                          <p:stCondLst>
                                            <p:cond delay="0"/>
                                          </p:stCondLst>
                                        </p:cTn>
                                        <p:tgtEl>
                                          <p:spTgt spid="16398"/>
                                        </p:tgtEl>
                                        <p:attrNameLst>
                                          <p:attrName>style.visibility</p:attrName>
                                        </p:attrNameLst>
                                      </p:cBhvr>
                                      <p:to>
                                        <p:strVal val="visible"/>
                                      </p:to>
                                    </p:set>
                                    <p:animEffect filter="wheel(1)">
                                      <p:cBhvr>
                                        <p:cTn id="53" dur="500"/>
                                        <p:tgtEl>
                                          <p:spTgt spid="16398"/>
                                        </p:tgtEl>
                                      </p:cBhvr>
                                    </p:animEffect>
                                  </p:childTnLst>
                                </p:cTn>
                              </p:par>
                            </p:childTnLst>
                          </p:cTn>
                        </p:par>
                        <p:par>
                          <p:cTn id="54" fill="hold">
                            <p:stCondLst>
                              <p:cond delay="5570"/>
                            </p:stCondLst>
                            <p:childTnLst>
                              <p:par>
                                <p:cTn id="55" presetID="47" presetClass="entr" presetSubtype="0" fill="hold" nodeType="afterEffect">
                                  <p:stCondLst>
                                    <p:cond delay="0"/>
                                  </p:stCondLst>
                                  <p:childTnLst>
                                    <p:set>
                                      <p:cBhvr>
                                        <p:cTn id="56" dur="1" fill="hold">
                                          <p:stCondLst>
                                            <p:cond delay="0"/>
                                          </p:stCondLst>
                                        </p:cTn>
                                        <p:tgtEl>
                                          <p:spTgt spid="16403"/>
                                        </p:tgtEl>
                                        <p:attrNameLst>
                                          <p:attrName>style.visibility</p:attrName>
                                        </p:attrNameLst>
                                      </p:cBhvr>
                                      <p:to>
                                        <p:strVal val="visible"/>
                                      </p:to>
                                    </p:set>
                                    <p:animEffect filter="fade">
                                      <p:cBhvr>
                                        <p:cTn id="57" dur="500"/>
                                        <p:tgtEl>
                                          <p:spTgt spid="16403"/>
                                        </p:tgtEl>
                                      </p:cBhvr>
                                    </p:animEffect>
                                    <p:anim calcmode="lin" valueType="num">
                                      <p:cBhvr>
                                        <p:cTn id="58" dur="500" fill="hold"/>
                                        <p:tgtEl>
                                          <p:spTgt spid="16403"/>
                                        </p:tgtEl>
                                        <p:attrNameLst>
                                          <p:attrName>ppt_x</p:attrName>
                                        </p:attrNameLst>
                                      </p:cBhvr>
                                      <p:tavLst>
                                        <p:tav tm="0">
                                          <p:val>
                                            <p:strVal val="#ppt_x"/>
                                          </p:val>
                                        </p:tav>
                                        <p:tav tm="100000">
                                          <p:val>
                                            <p:strVal val="#ppt_x"/>
                                          </p:val>
                                        </p:tav>
                                      </p:tavLst>
                                    </p:anim>
                                    <p:anim calcmode="lin" valueType="num">
                                      <p:cBhvr>
                                        <p:cTn id="59" dur="500" fill="hold"/>
                                        <p:tgtEl>
                                          <p:spTgt spid="16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P spid="16395" grpId="0" bldLvl="0"/>
      <p:bldP spid="16396" grpId="0" bldLvl="0"/>
      <p:bldP spid="16397" grpId="0" bldLvl="0"/>
      <p:bldP spid="16398" grpId="0" bldLvl="0"/>
      <p:bldP spid="16407"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30"/>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7411" name="组合 31"/>
          <p:cNvGrpSpPr/>
          <p:nvPr/>
        </p:nvGrpSpPr>
        <p:grpSpPr>
          <a:xfrm>
            <a:off x="300038" y="142875"/>
            <a:ext cx="11236325" cy="525463"/>
            <a:chOff x="0" y="0"/>
            <a:chExt cx="11236203" cy="525463"/>
          </a:xfrm>
        </p:grpSpPr>
        <p:grpSp>
          <p:nvGrpSpPr>
            <p:cNvPr id="17412" name="组合 32"/>
            <p:cNvGrpSpPr/>
            <p:nvPr/>
          </p:nvGrpSpPr>
          <p:grpSpPr>
            <a:xfrm flipH="1" flipV="1">
              <a:off x="0" y="0"/>
              <a:ext cx="584200" cy="525463"/>
              <a:chOff x="0" y="0"/>
              <a:chExt cx="584200" cy="525463"/>
            </a:xfrm>
          </p:grpSpPr>
          <p:sp>
            <p:nvSpPr>
              <p:cNvPr id="17413"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7414"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7415"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
        <p:nvSpPr>
          <p:cNvPr id="17416" name="文本框 17415"/>
          <p:cNvSpPr txBox="1"/>
          <p:nvPr/>
        </p:nvSpPr>
        <p:spPr>
          <a:xfrm>
            <a:off x="771525" y="982663"/>
            <a:ext cx="6448425" cy="701675"/>
          </a:xfrm>
          <a:prstGeom prst="rect">
            <a:avLst/>
          </a:prstGeom>
          <a:noFill/>
          <a:ln w="9525">
            <a:noFill/>
          </a:ln>
        </p:spPr>
        <p:txBody>
          <a:bodyPr wrap="square" anchor="t">
            <a:spAutoFit/>
          </a:bodyPr>
          <a:p>
            <a:r>
              <a:rPr lang="zh-CN" altLang="en-US" sz="4000" b="1" dirty="0">
                <a:latin typeface="Arial" panose="020B0604020202020204" charset="-122"/>
                <a:ea typeface="微软雅黑" panose="020B0503020204020204" charset="-122"/>
              </a:rPr>
              <a:t>四、小企业周转贷款</a:t>
            </a:r>
            <a:endParaRPr lang="zh-CN" altLang="en-US" sz="4000" b="1" dirty="0">
              <a:latin typeface="Arial" panose="020B0604020202020204" charset="-122"/>
              <a:ea typeface="微软雅黑" panose="020B0503020204020204" charset="-122"/>
            </a:endParaRPr>
          </a:p>
        </p:txBody>
      </p:sp>
      <p:sp>
        <p:nvSpPr>
          <p:cNvPr id="17417" name="文本框 17416"/>
          <p:cNvSpPr txBox="1"/>
          <p:nvPr/>
        </p:nvSpPr>
        <p:spPr>
          <a:xfrm>
            <a:off x="987425" y="1846263"/>
            <a:ext cx="11017250" cy="3932237"/>
          </a:xfrm>
          <a:prstGeom prst="rect">
            <a:avLst/>
          </a:prstGeom>
          <a:noFill/>
          <a:ln w="9525">
            <a:noFill/>
          </a:ln>
        </p:spPr>
        <p:txBody>
          <a:bodyPr wrap="square" anchor="t">
            <a:spAutoFit/>
          </a:bodyPr>
          <a:p>
            <a:r>
              <a:rPr lang="zh-CN" altLang="en-US" sz="2800" dirty="0">
                <a:latin typeface="微软雅黑" panose="020B0503020204020204" charset="-122"/>
                <a:ea typeface="微软雅黑" panose="020B0503020204020204" charset="-122"/>
              </a:rPr>
              <a:t>（一）业务特点</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1.办理范围广</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2.利率低，执行国家公布基准利率，最高可贷1000万元。</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（二）办理条件</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1.持续经营满一年的中小型企业</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2.有抵押资产，抵押物性质可以为住宅用房和</a:t>
            </a:r>
            <a:r>
              <a:rPr lang="zh-CN" altLang="en-US" sz="2800" dirty="0">
                <a:solidFill>
                  <a:srgbClr val="D8090F"/>
                </a:solidFill>
                <a:latin typeface="微软雅黑" panose="020B0503020204020204" charset="-122"/>
                <a:ea typeface="微软雅黑" panose="020B0503020204020204" charset="-122"/>
              </a:rPr>
              <a:t>商业用房</a:t>
            </a:r>
            <a:endParaRPr lang="zh-CN" altLang="en-US" sz="2800" dirty="0">
              <a:solidFill>
                <a:srgbClr val="D8090F"/>
              </a:solidFill>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3.有完整的公司章程和连续的财务报表</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4.需要在我行开立基本账户和一般账户</a:t>
            </a:r>
            <a:endParaRPr lang="zh-CN" altLang="en-US" sz="2800" dirty="0">
              <a:latin typeface="微软雅黑" panose="020B0503020204020204" charset="-122"/>
              <a:ea typeface="微软雅黑" panose="020B0503020204020204" charset="-122"/>
            </a:endParaRPr>
          </a:p>
          <a:p>
            <a:r>
              <a:rPr lang="zh-CN" altLang="en-US" sz="2800" dirty="0">
                <a:latin typeface="微软雅黑" panose="020B0503020204020204" charset="-122"/>
                <a:ea typeface="微软雅黑" panose="020B0503020204020204" charset="-122"/>
              </a:rPr>
              <a:t>5.有交易合同</a:t>
            </a:r>
            <a:endParaRPr lang="zh-CN" altLang="en-US" sz="2800" dirty="0">
              <a:latin typeface="微软雅黑" panose="020B0503020204020204" charset="-122"/>
              <a:ea typeface="微软雅黑" panose="020B0503020204020204" charset="-122"/>
            </a:endParaRPr>
          </a:p>
        </p:txBody>
      </p:sp>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filter="wipe(left)">
                                      <p:cBhvr>
                                        <p:cTn id="7" dur="500"/>
                                        <p:tgtEl>
                                          <p:spTgt spid="1741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410"/>
                                        </p:tgtEl>
                                        <p:attrNameLst>
                                          <p:attrName>style.visibility</p:attrName>
                                        </p:attrNameLst>
                                      </p:cBhvr>
                                      <p:to>
                                        <p:strVal val="visible"/>
                                      </p:to>
                                    </p:set>
                                    <p:anim calcmode="lin" valueType="num">
                                      <p:cBhvr>
                                        <p:cTn id="11" dur="3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7410"/>
                                        </p:tgtEl>
                                        <p:attrNameLst>
                                          <p:attrName>ppt_y</p:attrName>
                                        </p:attrNameLst>
                                      </p:cBhvr>
                                      <p:tavLst>
                                        <p:tav tm="0">
                                          <p:val>
                                            <p:strVal val="#ppt_y"/>
                                          </p:val>
                                        </p:tav>
                                        <p:tav tm="100000">
                                          <p:val>
                                            <p:strVal val="#ppt_y"/>
                                          </p:val>
                                        </p:tav>
                                      </p:tavLst>
                                    </p:anim>
                                    <p:anim calcmode="lin" valueType="num">
                                      <p:cBhvr>
                                        <p:cTn id="13" dur="3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7410"/>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18434" name="组合 7"/>
          <p:cNvGrpSpPr/>
          <p:nvPr/>
        </p:nvGrpSpPr>
        <p:grpSpPr>
          <a:xfrm>
            <a:off x="0" y="6396038"/>
            <a:ext cx="12196763" cy="461962"/>
            <a:chOff x="0" y="0"/>
            <a:chExt cx="12320588" cy="461963"/>
          </a:xfrm>
        </p:grpSpPr>
        <p:sp>
          <p:nvSpPr>
            <p:cNvPr id="18435" name="Rectangle 5"/>
            <p:cNvSpPr/>
            <p:nvPr/>
          </p:nvSpPr>
          <p:spPr>
            <a:xfrm>
              <a:off x="0" y="0"/>
              <a:ext cx="12320588" cy="461963"/>
            </a:xfrm>
            <a:prstGeom prst="rect">
              <a:avLst/>
            </a:prstGeom>
            <a:solidFill>
              <a:schemeClr val="bg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8436" name="Rectangle 6"/>
            <p:cNvSpPr/>
            <p:nvPr/>
          </p:nvSpPr>
          <p:spPr>
            <a:xfrm>
              <a:off x="0" y="79375"/>
              <a:ext cx="12320588" cy="382588"/>
            </a:xfrm>
            <a:prstGeom prst="rect">
              <a:avLst/>
            </a:prstGeom>
            <a:solidFill>
              <a:schemeClr val="tx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sp>
        <p:nvSpPr>
          <p:cNvPr id="18437" name="新月形 4"/>
          <p:cNvSpPr/>
          <p:nvPr/>
        </p:nvSpPr>
        <p:spPr>
          <a:xfrm rot="20751297">
            <a:off x="3916363" y="1597025"/>
            <a:ext cx="2005012" cy="4010025"/>
          </a:xfrm>
          <a:prstGeom prst="moon">
            <a:avLst>
              <a:gd name="adj" fmla="val 15190"/>
            </a:avLst>
          </a:prstGeom>
          <a:solidFill>
            <a:schemeClr val="accent2"/>
          </a:solidFill>
          <a:ln w="3175" cap="flat" cmpd="sng">
            <a:solidFill>
              <a:srgbClr val="F8F8F8"/>
            </a:solidFill>
            <a:prstDash val="solid"/>
            <a:miter/>
            <a:headEnd type="none" w="med" len="med"/>
            <a:tailEnd type="none" w="med" len="med"/>
          </a:ln>
        </p:spPr>
        <p:txBody>
          <a:bodyPr anchor="ctr"/>
          <a:p>
            <a:pPr algn="ctr"/>
            <a:endParaRPr lang="zh-CN" altLang="en-US" dirty="0">
              <a:solidFill>
                <a:srgbClr val="FFFFFF"/>
              </a:solidFill>
              <a:latin typeface="Arial" panose="020B0604020202020204" charset="-122"/>
              <a:ea typeface="微软雅黑" panose="020B0503020204020204" charset="-122"/>
              <a:sym typeface="Arial" panose="020B0604020202020204" charset="-122"/>
            </a:endParaRPr>
          </a:p>
        </p:txBody>
      </p:sp>
      <p:sp>
        <p:nvSpPr>
          <p:cNvPr id="18438" name="新月形 5"/>
          <p:cNvSpPr/>
          <p:nvPr/>
        </p:nvSpPr>
        <p:spPr>
          <a:xfrm rot="4551297">
            <a:off x="4940300" y="290513"/>
            <a:ext cx="2005013" cy="4008437"/>
          </a:xfrm>
          <a:prstGeom prst="moon">
            <a:avLst>
              <a:gd name="adj" fmla="val 15190"/>
            </a:avLst>
          </a:prstGeom>
          <a:solidFill>
            <a:srgbClr val="605D5D"/>
          </a:solidFill>
          <a:ln w="3175" cap="flat" cmpd="sng">
            <a:solidFill>
              <a:srgbClr val="F8F8F8"/>
            </a:solidFill>
            <a:prstDash val="solid"/>
            <a:miter/>
            <a:headEnd type="none" w="med" len="med"/>
            <a:tailEnd type="none" w="med" len="med"/>
          </a:ln>
        </p:spPr>
        <p:txBody>
          <a:bodyPr anchor="ctr"/>
          <a:p>
            <a:pPr algn="ctr"/>
            <a:endParaRPr lang="zh-CN" altLang="en-US" dirty="0">
              <a:solidFill>
                <a:srgbClr val="FFFFFF"/>
              </a:solidFill>
              <a:latin typeface="Arial" panose="020B0604020202020204" charset="-122"/>
              <a:ea typeface="微软雅黑" panose="020B0503020204020204" charset="-122"/>
              <a:sym typeface="Arial" panose="020B0604020202020204" charset="-122"/>
            </a:endParaRPr>
          </a:p>
        </p:txBody>
      </p:sp>
      <p:sp>
        <p:nvSpPr>
          <p:cNvPr id="18439" name="新月形 6"/>
          <p:cNvSpPr/>
          <p:nvPr/>
        </p:nvSpPr>
        <p:spPr>
          <a:xfrm rot="9951297">
            <a:off x="6249988" y="1320800"/>
            <a:ext cx="2005012" cy="4006850"/>
          </a:xfrm>
          <a:prstGeom prst="moon">
            <a:avLst>
              <a:gd name="adj" fmla="val 15190"/>
            </a:avLst>
          </a:prstGeom>
          <a:solidFill>
            <a:schemeClr val="accent1"/>
          </a:solidFill>
          <a:ln w="3175" cap="flat" cmpd="sng">
            <a:solidFill>
              <a:srgbClr val="F8F8F8"/>
            </a:solidFill>
            <a:prstDash val="solid"/>
            <a:miter/>
            <a:headEnd type="none" w="med" len="med"/>
            <a:tailEnd type="none" w="med" len="med"/>
          </a:ln>
        </p:spPr>
        <p:txBody>
          <a:bodyPr anchor="ctr"/>
          <a:p>
            <a:pPr algn="ctr"/>
            <a:endParaRPr lang="zh-CN" altLang="en-US" dirty="0">
              <a:solidFill>
                <a:srgbClr val="FFFFFF"/>
              </a:solidFill>
              <a:latin typeface="Arial" panose="020B0604020202020204" charset="-122"/>
              <a:ea typeface="微软雅黑" panose="020B0503020204020204" charset="-122"/>
              <a:sym typeface="Arial" panose="020B0604020202020204" charset="-122"/>
            </a:endParaRPr>
          </a:p>
        </p:txBody>
      </p:sp>
      <p:sp>
        <p:nvSpPr>
          <p:cNvPr id="18440" name="新月形 7"/>
          <p:cNvSpPr/>
          <p:nvPr/>
        </p:nvSpPr>
        <p:spPr>
          <a:xfrm rot="15351297">
            <a:off x="5238750" y="2609850"/>
            <a:ext cx="2005013" cy="4008438"/>
          </a:xfrm>
          <a:prstGeom prst="moon">
            <a:avLst>
              <a:gd name="adj" fmla="val 15190"/>
            </a:avLst>
          </a:prstGeom>
          <a:solidFill>
            <a:srgbClr val="B8BDC0"/>
          </a:solidFill>
          <a:ln w="3175" cap="flat" cmpd="sng">
            <a:solidFill>
              <a:srgbClr val="F8F8F8"/>
            </a:solidFill>
            <a:prstDash val="solid"/>
            <a:miter/>
            <a:headEnd type="none" w="med" len="med"/>
            <a:tailEnd type="none" w="med" len="med"/>
          </a:ln>
        </p:spPr>
        <p:txBody>
          <a:bodyPr anchor="ctr"/>
          <a:p>
            <a:pPr algn="ctr"/>
            <a:endParaRPr lang="zh-CN" altLang="en-US" dirty="0">
              <a:solidFill>
                <a:srgbClr val="FFFFFF"/>
              </a:solidFill>
              <a:latin typeface="Arial" panose="020B0604020202020204" charset="-122"/>
              <a:ea typeface="微软雅黑" panose="020B0503020204020204" charset="-122"/>
              <a:sym typeface="Arial" panose="020B0604020202020204" charset="-122"/>
            </a:endParaRPr>
          </a:p>
        </p:txBody>
      </p:sp>
      <p:sp>
        <p:nvSpPr>
          <p:cNvPr id="18441" name="TextBox 11"/>
          <p:cNvSpPr/>
          <p:nvPr/>
        </p:nvSpPr>
        <p:spPr>
          <a:xfrm flipH="1">
            <a:off x="5149850" y="2436813"/>
            <a:ext cx="1895475" cy="1920875"/>
          </a:xfrm>
          <a:prstGeom prst="rect">
            <a:avLst/>
          </a:prstGeom>
          <a:noFill/>
          <a:ln w="9525">
            <a:noFill/>
          </a:ln>
        </p:spPr>
        <p:txBody>
          <a:bodyPr wrap="square" anchor="t">
            <a:spAutoFit/>
          </a:bodyPr>
          <a:p>
            <a:pPr algn="ctr"/>
            <a:r>
              <a:rPr lang="zh-CN" altLang="en-US" sz="6000" b="1" dirty="0">
                <a:solidFill>
                  <a:srgbClr val="000000"/>
                </a:solidFill>
                <a:latin typeface="微软雅黑" panose="020B0503020204020204" charset="-122"/>
                <a:ea typeface="微软雅黑" panose="020B0503020204020204" charset="-122"/>
                <a:sym typeface="微软雅黑" panose="020B0503020204020204" charset="-122"/>
              </a:rPr>
              <a:t>我们承诺</a:t>
            </a:r>
            <a:r>
              <a:rPr lang="zh-CN" altLang="en-US" sz="2400" b="1" dirty="0">
                <a:solidFill>
                  <a:srgbClr val="000000"/>
                </a:solidFill>
                <a:latin typeface="微软雅黑" panose="020B0503020204020204" charset="-122"/>
                <a:ea typeface="微软雅黑" panose="020B0503020204020204" charset="-122"/>
                <a:sym typeface="微软雅黑" panose="020B0503020204020204" charset="-122"/>
              </a:rPr>
              <a:t>    </a:t>
            </a:r>
            <a:endParaRPr lang="en-US" altLang="zh-CN" sz="2400" b="1" dirty="0">
              <a:solidFill>
                <a:srgbClr val="000000"/>
              </a:solidFill>
              <a:latin typeface="微软雅黑" panose="020B0503020204020204" charset="-122"/>
              <a:ea typeface="微软雅黑" panose="020B0503020204020204" charset="-122"/>
              <a:sym typeface="微软雅黑" panose="020B0503020204020204" charset="-122"/>
            </a:endParaRPr>
          </a:p>
        </p:txBody>
      </p:sp>
      <p:grpSp>
        <p:nvGrpSpPr>
          <p:cNvPr id="18442" name="组合 29705"/>
          <p:cNvGrpSpPr/>
          <p:nvPr/>
        </p:nvGrpSpPr>
        <p:grpSpPr>
          <a:xfrm>
            <a:off x="7561263" y="1273175"/>
            <a:ext cx="3427412" cy="1636713"/>
            <a:chOff x="0" y="0"/>
            <a:chExt cx="5396" cy="2576"/>
          </a:xfrm>
        </p:grpSpPr>
        <p:sp>
          <p:nvSpPr>
            <p:cNvPr id="18443" name="TextBox 11"/>
            <p:cNvSpPr/>
            <p:nvPr/>
          </p:nvSpPr>
          <p:spPr>
            <a:xfrm flipH="1">
              <a:off x="968" y="1088"/>
              <a:ext cx="4429" cy="1488"/>
            </a:xfrm>
            <a:prstGeom prst="rect">
              <a:avLst/>
            </a:prstGeom>
            <a:noFill/>
            <a:ln w="9525">
              <a:noFill/>
            </a:ln>
          </p:spPr>
          <p:txBody>
            <a:bodyPr wrap="square" anchor="t">
              <a:spAutoFit/>
            </a:bodyPr>
            <a:p>
              <a:r>
                <a:rPr lang="zh-CN" altLang="en-US" sz="2800" b="1" dirty="0">
                  <a:solidFill>
                    <a:srgbClr val="331900"/>
                  </a:solidFill>
                  <a:latin typeface="Arial" panose="020B0604020202020204" charset="-122"/>
                  <a:ea typeface="微软雅黑" panose="020B0503020204020204" charset="-122"/>
                  <a:sym typeface="Arial" panose="020B0604020202020204" charset="-122"/>
                </a:rPr>
                <a:t>按承诺的时间完成业务</a:t>
              </a:r>
              <a:endParaRPr lang="zh-CN" altLang="en-US" sz="2800" b="1" dirty="0">
                <a:solidFill>
                  <a:srgbClr val="331900"/>
                </a:solidFill>
                <a:latin typeface="Arial" panose="020B0604020202020204" charset="-122"/>
                <a:ea typeface="微软雅黑" panose="020B0503020204020204" charset="-122"/>
                <a:sym typeface="Arial" panose="020B0604020202020204" charset="-122"/>
              </a:endParaRPr>
            </a:p>
          </p:txBody>
        </p:sp>
        <p:sp>
          <p:nvSpPr>
            <p:cNvPr id="18444" name="TextBox 11"/>
            <p:cNvSpPr/>
            <p:nvPr/>
          </p:nvSpPr>
          <p:spPr>
            <a:xfrm flipH="1">
              <a:off x="1079" y="0"/>
              <a:ext cx="3305" cy="816"/>
            </a:xfrm>
            <a:prstGeom prst="rect">
              <a:avLst/>
            </a:prstGeom>
            <a:noFill/>
            <a:ln w="9525">
              <a:noFill/>
            </a:ln>
          </p:spPr>
          <p:txBody>
            <a:bodyPr anchor="t">
              <a:spAutoFit/>
            </a:bodyPr>
            <a:p>
              <a:r>
                <a:rPr lang="zh-CN" altLang="en-US" sz="2800" b="1" dirty="0">
                  <a:solidFill>
                    <a:schemeClr val="hlink"/>
                  </a:solidFill>
                  <a:latin typeface="微软雅黑" panose="020B0503020204020204" charset="-122"/>
                  <a:ea typeface="微软雅黑" panose="020B0503020204020204" charset="-122"/>
                  <a:sym typeface="微软雅黑" panose="020B0503020204020204" charset="-122"/>
                </a:rPr>
                <a:t>高效服务   </a:t>
              </a:r>
              <a:endParaRPr lang="en-US" altLang="zh-CN" sz="2800" b="1" dirty="0">
                <a:solidFill>
                  <a:schemeClr val="hlink"/>
                </a:solidFill>
                <a:latin typeface="微软雅黑" panose="020B0503020204020204" charset="-122"/>
                <a:ea typeface="微软雅黑" panose="020B0503020204020204" charset="-122"/>
                <a:sym typeface="微软雅黑" panose="020B0503020204020204" charset="-122"/>
              </a:endParaRPr>
            </a:p>
          </p:txBody>
        </p:sp>
        <p:sp>
          <p:nvSpPr>
            <p:cNvPr id="18445" name="直接连接符 24"/>
            <p:cNvSpPr/>
            <p:nvPr/>
          </p:nvSpPr>
          <p:spPr>
            <a:xfrm flipH="1">
              <a:off x="0" y="945"/>
              <a:ext cx="5397" cy="1"/>
            </a:xfrm>
            <a:prstGeom prst="line">
              <a:avLst/>
            </a:prstGeom>
            <a:ln w="12700" cap="flat" cmpd="sng">
              <a:solidFill>
                <a:schemeClr val="bg1"/>
              </a:solidFill>
              <a:prstDash val="sysDot"/>
              <a:headEnd type="oval" w="med" len="med"/>
              <a:tailEnd type="oval" w="med" len="med"/>
            </a:ln>
          </p:spPr>
          <p:txBody>
            <a:bodyPr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grpSp>
        <p:nvGrpSpPr>
          <p:cNvPr id="18446" name="组合 29709"/>
          <p:cNvGrpSpPr/>
          <p:nvPr/>
        </p:nvGrpSpPr>
        <p:grpSpPr>
          <a:xfrm>
            <a:off x="7562850" y="4368800"/>
            <a:ext cx="3575050" cy="2027238"/>
            <a:chOff x="0" y="0"/>
            <a:chExt cx="5630" cy="3192"/>
          </a:xfrm>
        </p:grpSpPr>
        <p:sp>
          <p:nvSpPr>
            <p:cNvPr id="18447" name="TextBox 11"/>
            <p:cNvSpPr/>
            <p:nvPr/>
          </p:nvSpPr>
          <p:spPr>
            <a:xfrm flipH="1">
              <a:off x="966" y="1032"/>
              <a:ext cx="4663" cy="2160"/>
            </a:xfrm>
            <a:prstGeom prst="rect">
              <a:avLst/>
            </a:prstGeom>
            <a:noFill/>
            <a:ln w="9525">
              <a:noFill/>
            </a:ln>
          </p:spPr>
          <p:txBody>
            <a:bodyPr wrap="square" anchor="t">
              <a:spAutoFit/>
            </a:bodyPr>
            <a:p>
              <a:r>
                <a:rPr lang="zh-CN" altLang="en-US" sz="2800" b="1" dirty="0">
                  <a:solidFill>
                    <a:srgbClr val="262626"/>
                  </a:solidFill>
                  <a:latin typeface="微软雅黑" panose="020B0503020204020204" charset="-122"/>
                  <a:ea typeface="微软雅黑" panose="020B0503020204020204" charset="-122"/>
                  <a:sym typeface="微软雅黑" panose="020B0503020204020204" charset="-122"/>
                </a:rPr>
                <a:t>小企业贷款我们给予充足的规模保证</a:t>
              </a:r>
              <a:endParaRPr lang="zh-CN" altLang="en-US" sz="2800" b="1" dirty="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8448" name="TextBox 11"/>
            <p:cNvSpPr/>
            <p:nvPr/>
          </p:nvSpPr>
          <p:spPr>
            <a:xfrm flipH="1">
              <a:off x="967" y="0"/>
              <a:ext cx="3303" cy="816"/>
            </a:xfrm>
            <a:prstGeom prst="rect">
              <a:avLst/>
            </a:prstGeom>
            <a:noFill/>
            <a:ln w="9525">
              <a:noFill/>
            </a:ln>
          </p:spPr>
          <p:txBody>
            <a:bodyPr wrap="square" anchor="t">
              <a:spAutoFit/>
            </a:bodyPr>
            <a:p>
              <a:r>
                <a:rPr lang="zh-CN" altLang="en-US" sz="2800" b="1" dirty="0">
                  <a:solidFill>
                    <a:schemeClr val="hlink"/>
                  </a:solidFill>
                  <a:latin typeface="微软雅黑" panose="020B0503020204020204" charset="-122"/>
                  <a:ea typeface="微软雅黑" panose="020B0503020204020204" charset="-122"/>
                  <a:sym typeface="微软雅黑" panose="020B0503020204020204" charset="-122"/>
                </a:rPr>
                <a:t>规模保证</a:t>
              </a:r>
              <a:endParaRPr lang="en-US" altLang="zh-CN" sz="2800" b="1" dirty="0">
                <a:solidFill>
                  <a:schemeClr val="hlink"/>
                </a:solidFill>
                <a:latin typeface="微软雅黑" panose="020B0503020204020204" charset="-122"/>
                <a:ea typeface="微软雅黑" panose="020B0503020204020204" charset="-122"/>
                <a:sym typeface="微软雅黑" panose="020B0503020204020204" charset="-122"/>
              </a:endParaRPr>
            </a:p>
          </p:txBody>
        </p:sp>
        <p:sp>
          <p:nvSpPr>
            <p:cNvPr id="18449" name="直接连接符 24"/>
            <p:cNvSpPr/>
            <p:nvPr/>
          </p:nvSpPr>
          <p:spPr>
            <a:xfrm flipH="1">
              <a:off x="0" y="945"/>
              <a:ext cx="5630" cy="1"/>
            </a:xfrm>
            <a:prstGeom prst="line">
              <a:avLst/>
            </a:prstGeom>
            <a:ln w="12700" cap="flat" cmpd="sng">
              <a:solidFill>
                <a:schemeClr val="bg1"/>
              </a:solidFill>
              <a:prstDash val="sysDot"/>
              <a:headEnd type="oval" w="med" len="med"/>
              <a:tailEnd type="oval" w="med" len="med"/>
            </a:ln>
          </p:spPr>
          <p:txBody>
            <a:bodyPr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grpSp>
        <p:nvGrpSpPr>
          <p:cNvPr id="18450" name="组合 29713"/>
          <p:cNvGrpSpPr/>
          <p:nvPr/>
        </p:nvGrpSpPr>
        <p:grpSpPr>
          <a:xfrm>
            <a:off x="1236663" y="1284288"/>
            <a:ext cx="3362325" cy="1662112"/>
            <a:chOff x="0" y="0"/>
            <a:chExt cx="5295" cy="2618"/>
          </a:xfrm>
        </p:grpSpPr>
        <p:sp>
          <p:nvSpPr>
            <p:cNvPr id="18451" name="TextBox 11"/>
            <p:cNvSpPr/>
            <p:nvPr/>
          </p:nvSpPr>
          <p:spPr>
            <a:xfrm flipH="1">
              <a:off x="0" y="1130"/>
              <a:ext cx="4723" cy="1488"/>
            </a:xfrm>
            <a:prstGeom prst="rect">
              <a:avLst/>
            </a:prstGeom>
            <a:noFill/>
            <a:ln w="9525">
              <a:noFill/>
            </a:ln>
          </p:spPr>
          <p:txBody>
            <a:bodyPr wrap="square" anchor="t">
              <a:spAutoFit/>
            </a:bodyPr>
            <a:p>
              <a:r>
                <a:rPr lang="zh-CN" altLang="en-US" sz="2800" b="1" dirty="0">
                  <a:solidFill>
                    <a:srgbClr val="331900"/>
                  </a:solidFill>
                  <a:latin typeface="Arial" panose="020B0604020202020204" charset="-122"/>
                  <a:ea typeface="微软雅黑" panose="020B0503020204020204" charset="-122"/>
                  <a:sym typeface="Arial" panose="020B0604020202020204" charset="-122"/>
                </a:rPr>
                <a:t>所有的费用由银行承担，企业只需要支付利息</a:t>
              </a:r>
              <a:endParaRPr lang="zh-CN" altLang="en-US" sz="2800" b="1" dirty="0">
                <a:solidFill>
                  <a:srgbClr val="331900"/>
                </a:solidFill>
                <a:latin typeface="Arial" panose="020B0604020202020204" charset="-122"/>
                <a:ea typeface="微软雅黑" panose="020B0503020204020204" charset="-122"/>
                <a:sym typeface="Arial" panose="020B0604020202020204" charset="-122"/>
              </a:endParaRPr>
            </a:p>
          </p:txBody>
        </p:sp>
        <p:sp>
          <p:nvSpPr>
            <p:cNvPr id="18452" name="TextBox 11"/>
            <p:cNvSpPr/>
            <p:nvPr/>
          </p:nvSpPr>
          <p:spPr>
            <a:xfrm flipH="1">
              <a:off x="0" y="0"/>
              <a:ext cx="3305" cy="816"/>
            </a:xfrm>
            <a:prstGeom prst="rect">
              <a:avLst/>
            </a:prstGeom>
            <a:noFill/>
            <a:ln w="9525">
              <a:noFill/>
            </a:ln>
          </p:spPr>
          <p:txBody>
            <a:bodyPr anchor="t">
              <a:spAutoFit/>
            </a:bodyPr>
            <a:p>
              <a:r>
                <a:rPr lang="zh-CN" altLang="en-US" sz="2800" b="1" dirty="0">
                  <a:solidFill>
                    <a:schemeClr val="hlink"/>
                  </a:solidFill>
                  <a:latin typeface="微软雅黑" panose="020B0503020204020204" charset="-122"/>
                  <a:ea typeface="微软雅黑" panose="020B0503020204020204" charset="-122"/>
                  <a:sym typeface="微软雅黑" panose="020B0503020204020204" charset="-122"/>
                </a:rPr>
                <a:t>优惠服务   </a:t>
              </a:r>
              <a:endParaRPr lang="en-US" altLang="zh-CN" sz="2800" b="1" dirty="0">
                <a:solidFill>
                  <a:schemeClr val="hlink"/>
                </a:solidFill>
                <a:latin typeface="微软雅黑" panose="020B0503020204020204" charset="-122"/>
                <a:ea typeface="微软雅黑" panose="020B0503020204020204" charset="-122"/>
                <a:sym typeface="微软雅黑" panose="020B0503020204020204" charset="-122"/>
              </a:endParaRPr>
            </a:p>
          </p:txBody>
        </p:sp>
        <p:sp>
          <p:nvSpPr>
            <p:cNvPr id="18453" name="直接连接符 24"/>
            <p:cNvSpPr/>
            <p:nvPr/>
          </p:nvSpPr>
          <p:spPr>
            <a:xfrm flipH="1">
              <a:off x="5" y="929"/>
              <a:ext cx="5290" cy="1"/>
            </a:xfrm>
            <a:prstGeom prst="line">
              <a:avLst/>
            </a:prstGeom>
            <a:ln w="12700" cap="flat" cmpd="sng">
              <a:solidFill>
                <a:schemeClr val="bg1"/>
              </a:solidFill>
              <a:prstDash val="sysDot"/>
              <a:headEnd type="oval" w="med" len="med"/>
              <a:tailEnd type="oval" w="med" len="med"/>
            </a:ln>
          </p:spPr>
          <p:txBody>
            <a:bodyPr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grpSp>
        <p:nvGrpSpPr>
          <p:cNvPr id="18454" name="组合 29717"/>
          <p:cNvGrpSpPr/>
          <p:nvPr/>
        </p:nvGrpSpPr>
        <p:grpSpPr>
          <a:xfrm>
            <a:off x="1236663" y="4357688"/>
            <a:ext cx="3360737" cy="1684337"/>
            <a:chOff x="0" y="0"/>
            <a:chExt cx="5293" cy="2653"/>
          </a:xfrm>
        </p:grpSpPr>
        <p:sp>
          <p:nvSpPr>
            <p:cNvPr id="18455" name="TextBox 11"/>
            <p:cNvSpPr/>
            <p:nvPr/>
          </p:nvSpPr>
          <p:spPr>
            <a:xfrm flipH="1">
              <a:off x="0" y="1165"/>
              <a:ext cx="4710" cy="1488"/>
            </a:xfrm>
            <a:prstGeom prst="rect">
              <a:avLst/>
            </a:prstGeom>
            <a:noFill/>
            <a:ln w="9525">
              <a:noFill/>
            </a:ln>
          </p:spPr>
          <p:txBody>
            <a:bodyPr wrap="square" anchor="t">
              <a:spAutoFit/>
            </a:bodyPr>
            <a:p>
              <a:r>
                <a:rPr lang="zh-CN" altLang="en-US" sz="2800" b="1" dirty="0">
                  <a:solidFill>
                    <a:srgbClr val="331900"/>
                  </a:solidFill>
                  <a:latin typeface="Arial" panose="020B0604020202020204" charset="-122"/>
                  <a:ea typeface="微软雅黑" panose="020B0503020204020204" charset="-122"/>
                  <a:sym typeface="Arial" panose="020B0604020202020204" charset="-122"/>
                </a:rPr>
                <a:t>给予业务受理的绿色通道</a:t>
              </a:r>
              <a:endParaRPr lang="zh-CN" altLang="en-US" sz="2800" b="1" dirty="0">
                <a:solidFill>
                  <a:srgbClr val="331900"/>
                </a:solidFill>
                <a:latin typeface="Arial" panose="020B0604020202020204" charset="-122"/>
                <a:ea typeface="微软雅黑" panose="020B0503020204020204" charset="-122"/>
                <a:sym typeface="Arial" panose="020B0604020202020204" charset="-122"/>
              </a:endParaRPr>
            </a:p>
          </p:txBody>
        </p:sp>
        <p:sp>
          <p:nvSpPr>
            <p:cNvPr id="18456" name="TextBox 11"/>
            <p:cNvSpPr/>
            <p:nvPr/>
          </p:nvSpPr>
          <p:spPr>
            <a:xfrm flipH="1">
              <a:off x="0" y="0"/>
              <a:ext cx="3305" cy="816"/>
            </a:xfrm>
            <a:prstGeom prst="rect">
              <a:avLst/>
            </a:prstGeom>
            <a:noFill/>
            <a:ln w="9525">
              <a:noFill/>
            </a:ln>
          </p:spPr>
          <p:txBody>
            <a:bodyPr anchor="t">
              <a:spAutoFit/>
            </a:bodyPr>
            <a:p>
              <a:r>
                <a:rPr lang="zh-CN" altLang="en-US" sz="2800" b="1" dirty="0">
                  <a:solidFill>
                    <a:schemeClr val="hlink"/>
                  </a:solidFill>
                  <a:latin typeface="微软雅黑" panose="020B0503020204020204" charset="-122"/>
                  <a:ea typeface="微软雅黑" panose="020B0503020204020204" charset="-122"/>
                  <a:sym typeface="微软雅黑" panose="020B0503020204020204" charset="-122"/>
                </a:rPr>
                <a:t>优先服务  </a:t>
              </a:r>
              <a:endParaRPr lang="en-US" altLang="zh-CN" sz="2800" b="1" dirty="0">
                <a:solidFill>
                  <a:schemeClr val="hlink"/>
                </a:solidFill>
                <a:latin typeface="微软雅黑" panose="020B0503020204020204" charset="-122"/>
                <a:ea typeface="微软雅黑" panose="020B0503020204020204" charset="-122"/>
                <a:sym typeface="微软雅黑" panose="020B0503020204020204" charset="-122"/>
              </a:endParaRPr>
            </a:p>
          </p:txBody>
        </p:sp>
        <p:sp>
          <p:nvSpPr>
            <p:cNvPr id="18457" name="直接连接符 24"/>
            <p:cNvSpPr/>
            <p:nvPr/>
          </p:nvSpPr>
          <p:spPr>
            <a:xfrm flipH="1">
              <a:off x="19" y="989"/>
              <a:ext cx="5275" cy="1"/>
            </a:xfrm>
            <a:prstGeom prst="line">
              <a:avLst/>
            </a:prstGeom>
            <a:ln w="12700" cap="flat" cmpd="sng">
              <a:solidFill>
                <a:schemeClr val="bg1"/>
              </a:solidFill>
              <a:prstDash val="sysDot"/>
              <a:headEnd type="oval" w="med" len="med"/>
              <a:tailEnd type="oval" w="med" len="med"/>
            </a:ln>
          </p:spPr>
          <p:txBody>
            <a:bodyPr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sp>
        <p:nvSpPr>
          <p:cNvPr id="18458" name="TextBox 38"/>
          <p:cNvSpPr/>
          <p:nvPr/>
        </p:nvSpPr>
        <p:spPr>
          <a:xfrm>
            <a:off x="985838" y="190500"/>
            <a:ext cx="7413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承诺</a:t>
            </a:r>
            <a:endParaRPr lang="zh-CN" altLang="en-US" sz="22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8459" name="组合 39"/>
          <p:cNvGrpSpPr/>
          <p:nvPr/>
        </p:nvGrpSpPr>
        <p:grpSpPr>
          <a:xfrm>
            <a:off x="300038" y="142875"/>
            <a:ext cx="11236325" cy="525463"/>
            <a:chOff x="0" y="0"/>
            <a:chExt cx="11236203" cy="525463"/>
          </a:xfrm>
        </p:grpSpPr>
        <p:grpSp>
          <p:nvGrpSpPr>
            <p:cNvPr id="18460" name="组合 40"/>
            <p:cNvGrpSpPr/>
            <p:nvPr/>
          </p:nvGrpSpPr>
          <p:grpSpPr>
            <a:xfrm flipH="1" flipV="1">
              <a:off x="0" y="0"/>
              <a:ext cx="584200" cy="525463"/>
              <a:chOff x="0" y="0"/>
              <a:chExt cx="584200" cy="525463"/>
            </a:xfrm>
          </p:grpSpPr>
          <p:sp>
            <p:nvSpPr>
              <p:cNvPr id="18461"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8462" name="Freeform 6"/>
              <p:cNvSpPr/>
              <p:nvPr/>
            </p:nvSpPr>
            <p:spPr>
              <a:xfrm>
                <a:off x="142875" y="79375"/>
                <a:ext cx="441325" cy="446088"/>
              </a:xfrm>
              <a:custGeom>
                <a:avLst/>
                <a:gdLst/>
                <a:ahLst/>
                <a:cxnLst>
                  <a:cxn ang="0">
                    <a:pos x="332" y="0"/>
                  </a:cxn>
                  <a:cxn ang="0">
                    <a:pos x="761" y="0"/>
                  </a:cxn>
                  <a:cxn ang="0">
                    <a:pos x="761" y="761"/>
                  </a:cxn>
                  <a:cxn ang="0">
                    <a:pos x="0" y="761"/>
                  </a:cxn>
                  <a:cxn ang="0">
                    <a:pos x="0" y="440"/>
                  </a:cxn>
                  <a:cxn ang="0">
                    <a:pos x="40" y="440"/>
                  </a:cxn>
                  <a:cxn ang="0">
                    <a:pos x="40" y="721"/>
                  </a:cxn>
                  <a:cxn ang="0">
                    <a:pos x="721" y="721"/>
                  </a:cxn>
                  <a:cxn ang="0">
                    <a:pos x="721" y="40"/>
                  </a:cxn>
                  <a:cxn ang="0">
                    <a:pos x="332" y="40"/>
                  </a:cxn>
                  <a:cxn ang="0">
                    <a:pos x="332"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8463" name="直接连接符 41"/>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Tree>
  </p:cSld>
  <p:clrMapOvr>
    <a:masterClrMapping/>
  </p:clrMapOvr>
  <p:transition spd="slow" advTm="58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459"/>
                                        </p:tgtEl>
                                        <p:attrNameLst>
                                          <p:attrName>style.visibility</p:attrName>
                                        </p:attrNameLst>
                                      </p:cBhvr>
                                      <p:to>
                                        <p:strVal val="visible"/>
                                      </p:to>
                                    </p:set>
                                    <p:animEffect filter="wipe(left)">
                                      <p:cBhvr>
                                        <p:cTn id="7" dur="500"/>
                                        <p:tgtEl>
                                          <p:spTgt spid="1845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458"/>
                                        </p:tgtEl>
                                        <p:attrNameLst>
                                          <p:attrName>style.visibility</p:attrName>
                                        </p:attrNameLst>
                                      </p:cBhvr>
                                      <p:to>
                                        <p:strVal val="visible"/>
                                      </p:to>
                                    </p:set>
                                    <p:anim calcmode="lin" valueType="num">
                                      <p:cBhvr>
                                        <p:cTn id="11" dur="300" fill="hold"/>
                                        <p:tgtEl>
                                          <p:spTgt spid="1845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8458"/>
                                        </p:tgtEl>
                                        <p:attrNameLst>
                                          <p:attrName>ppt_y</p:attrName>
                                        </p:attrNameLst>
                                      </p:cBhvr>
                                      <p:tavLst>
                                        <p:tav tm="0">
                                          <p:val>
                                            <p:strVal val="#ppt_y"/>
                                          </p:val>
                                        </p:tav>
                                        <p:tav tm="100000">
                                          <p:val>
                                            <p:strVal val="#ppt_y"/>
                                          </p:val>
                                        </p:tav>
                                      </p:tavLst>
                                    </p:anim>
                                    <p:anim calcmode="lin" valueType="num">
                                      <p:cBhvr>
                                        <p:cTn id="13" dur="300" fill="hold"/>
                                        <p:tgtEl>
                                          <p:spTgt spid="1845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8458"/>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8458"/>
                                        </p:tgtEl>
                                      </p:cBhvr>
                                    </p:animEffect>
                                  </p:childTnLst>
                                </p:cTn>
                              </p:par>
                            </p:childTnLst>
                          </p:cTn>
                        </p:par>
                        <p:par>
                          <p:cTn id="16" fill="hold">
                            <p:stCondLst>
                              <p:cond delay="830"/>
                            </p:stCondLst>
                            <p:childTnLst>
                              <p:par>
                                <p:cTn id="17" presetID="42" presetClass="entr" presetSubtype="0" fill="hold" grpId="0" nodeType="afterEffect">
                                  <p:stCondLst>
                                    <p:cond delay="0"/>
                                  </p:stCondLst>
                                  <p:childTnLst>
                                    <p:set>
                                      <p:cBhvr>
                                        <p:cTn id="18" dur="1" fill="hold">
                                          <p:stCondLst>
                                            <p:cond delay="0"/>
                                          </p:stCondLst>
                                        </p:cTn>
                                        <p:tgtEl>
                                          <p:spTgt spid="18441"/>
                                        </p:tgtEl>
                                        <p:attrNameLst>
                                          <p:attrName>style.visibility</p:attrName>
                                        </p:attrNameLst>
                                      </p:cBhvr>
                                      <p:to>
                                        <p:strVal val="visible"/>
                                      </p:to>
                                    </p:set>
                                    <p:animEffect>
                                      <p:cBhvr>
                                        <p:cTn id="19" dur="400"/>
                                        <p:tgtEl>
                                          <p:spTgt spid="18441"/>
                                        </p:tgtEl>
                                      </p:cBhvr>
                                    </p:animEffect>
                                    <p:anim calcmode="lin" valueType="num">
                                      <p:cBhvr>
                                        <p:cTn id="20" dur="400" fill="hold"/>
                                        <p:tgtEl>
                                          <p:spTgt spid="18441"/>
                                        </p:tgtEl>
                                        <p:attrNameLst>
                                          <p:attrName>ppt_x</p:attrName>
                                        </p:attrNameLst>
                                      </p:cBhvr>
                                      <p:tavLst>
                                        <p:tav tm="0">
                                          <p:val>
                                            <p:strVal val="#ppt_x"/>
                                          </p:val>
                                        </p:tav>
                                        <p:tav tm="100000">
                                          <p:val>
                                            <p:strVal val="#ppt_x"/>
                                          </p:val>
                                        </p:tav>
                                      </p:tavLst>
                                    </p:anim>
                                    <p:anim calcmode="lin" valueType="num">
                                      <p:cBhvr>
                                        <p:cTn id="21" dur="400" fill="hold"/>
                                        <p:tgtEl>
                                          <p:spTgt spid="18441"/>
                                        </p:tgtEl>
                                        <p:attrNameLst>
                                          <p:attrName>ppt_y</p:attrName>
                                        </p:attrNameLst>
                                      </p:cBhvr>
                                      <p:tavLst>
                                        <p:tav tm="0">
                                          <p:val>
                                            <p:strVal val="#ppt_y+.1"/>
                                          </p:val>
                                        </p:tav>
                                        <p:tav tm="100000">
                                          <p:val>
                                            <p:strVal val="#ppt_y"/>
                                          </p:val>
                                        </p:tav>
                                      </p:tavLst>
                                    </p:anim>
                                  </p:childTnLst>
                                </p:cTn>
                              </p:par>
                            </p:childTnLst>
                          </p:cTn>
                        </p:par>
                        <p:par>
                          <p:cTn id="22" fill="hold">
                            <p:stCondLst>
                              <p:cond delay="1330"/>
                            </p:stCondLst>
                            <p:childTnLst>
                              <p:par>
                                <p:cTn id="23" presetID="21" presetClass="entr" presetSubtype="8" fill="hold" grpId="0" nodeType="afterEffect">
                                  <p:stCondLst>
                                    <p:cond delay="0"/>
                                  </p:stCondLst>
                                  <p:childTnLst>
                                    <p:set>
                                      <p:cBhvr>
                                        <p:cTn id="24" dur="1" fill="hold">
                                          <p:stCondLst>
                                            <p:cond delay="0"/>
                                          </p:stCondLst>
                                        </p:cTn>
                                        <p:tgtEl>
                                          <p:spTgt spid="18438"/>
                                        </p:tgtEl>
                                        <p:attrNameLst>
                                          <p:attrName>style.visibility</p:attrName>
                                        </p:attrNameLst>
                                      </p:cBhvr>
                                      <p:to>
                                        <p:strVal val="visible"/>
                                      </p:to>
                                    </p:set>
                                    <p:animEffect filter="wheel(8)">
                                      <p:cBhvr>
                                        <p:cTn id="25" dur="500"/>
                                        <p:tgtEl>
                                          <p:spTgt spid="18438"/>
                                        </p:tgtEl>
                                      </p:cBhvr>
                                    </p:animEffect>
                                  </p:childTnLst>
                                </p:cTn>
                              </p:par>
                            </p:childTnLst>
                          </p:cTn>
                        </p:par>
                        <p:par>
                          <p:cTn id="26" fill="hold">
                            <p:stCondLst>
                              <p:cond delay="1830"/>
                            </p:stCondLst>
                            <p:childTnLst>
                              <p:par>
                                <p:cTn id="27" presetID="21" presetClass="entr" presetSubtype="8" fill="hold" grpId="0" nodeType="afterEffect">
                                  <p:stCondLst>
                                    <p:cond delay="0"/>
                                  </p:stCondLst>
                                  <p:childTnLst>
                                    <p:set>
                                      <p:cBhvr>
                                        <p:cTn id="28" dur="1" fill="hold">
                                          <p:stCondLst>
                                            <p:cond delay="0"/>
                                          </p:stCondLst>
                                        </p:cTn>
                                        <p:tgtEl>
                                          <p:spTgt spid="18439"/>
                                        </p:tgtEl>
                                        <p:attrNameLst>
                                          <p:attrName>style.visibility</p:attrName>
                                        </p:attrNameLst>
                                      </p:cBhvr>
                                      <p:to>
                                        <p:strVal val="visible"/>
                                      </p:to>
                                    </p:set>
                                    <p:animEffect filter="wheel(8)">
                                      <p:cBhvr>
                                        <p:cTn id="29" dur="500"/>
                                        <p:tgtEl>
                                          <p:spTgt spid="18439"/>
                                        </p:tgtEl>
                                      </p:cBhvr>
                                    </p:animEffect>
                                  </p:childTnLst>
                                </p:cTn>
                              </p:par>
                            </p:childTnLst>
                          </p:cTn>
                        </p:par>
                        <p:par>
                          <p:cTn id="30" fill="hold">
                            <p:stCondLst>
                              <p:cond delay="2330"/>
                            </p:stCondLst>
                            <p:childTnLst>
                              <p:par>
                                <p:cTn id="31" presetID="21" presetClass="entr" presetSubtype="8" fill="hold" grpId="0" nodeType="afterEffect">
                                  <p:stCondLst>
                                    <p:cond delay="0"/>
                                  </p:stCondLst>
                                  <p:childTnLst>
                                    <p:set>
                                      <p:cBhvr>
                                        <p:cTn id="32" dur="1" fill="hold">
                                          <p:stCondLst>
                                            <p:cond delay="0"/>
                                          </p:stCondLst>
                                        </p:cTn>
                                        <p:tgtEl>
                                          <p:spTgt spid="18440"/>
                                        </p:tgtEl>
                                        <p:attrNameLst>
                                          <p:attrName>style.visibility</p:attrName>
                                        </p:attrNameLst>
                                      </p:cBhvr>
                                      <p:to>
                                        <p:strVal val="visible"/>
                                      </p:to>
                                    </p:set>
                                    <p:animEffect filter="wheel(8)">
                                      <p:cBhvr>
                                        <p:cTn id="33" dur="500"/>
                                        <p:tgtEl>
                                          <p:spTgt spid="18440"/>
                                        </p:tgtEl>
                                      </p:cBhvr>
                                    </p:animEffect>
                                  </p:childTnLst>
                                </p:cTn>
                              </p:par>
                            </p:childTnLst>
                          </p:cTn>
                        </p:par>
                        <p:par>
                          <p:cTn id="34" fill="hold">
                            <p:stCondLst>
                              <p:cond delay="2830"/>
                            </p:stCondLst>
                            <p:childTnLst>
                              <p:par>
                                <p:cTn id="35" presetID="21" presetClass="entr" presetSubtype="8" fill="hold" grpId="0" nodeType="afterEffect">
                                  <p:stCondLst>
                                    <p:cond delay="0"/>
                                  </p:stCondLst>
                                  <p:childTnLst>
                                    <p:set>
                                      <p:cBhvr>
                                        <p:cTn id="36" dur="1" fill="hold">
                                          <p:stCondLst>
                                            <p:cond delay="0"/>
                                          </p:stCondLst>
                                        </p:cTn>
                                        <p:tgtEl>
                                          <p:spTgt spid="18437"/>
                                        </p:tgtEl>
                                        <p:attrNameLst>
                                          <p:attrName>style.visibility</p:attrName>
                                        </p:attrNameLst>
                                      </p:cBhvr>
                                      <p:to>
                                        <p:strVal val="visible"/>
                                      </p:to>
                                    </p:set>
                                    <p:animEffect filter="wheel(8)">
                                      <p:cBhvr>
                                        <p:cTn id="37" dur="500"/>
                                        <p:tgtEl>
                                          <p:spTgt spid="18437"/>
                                        </p:tgtEl>
                                      </p:cBhvr>
                                    </p:animEffect>
                                  </p:childTnLst>
                                </p:cTn>
                              </p:par>
                            </p:childTnLst>
                          </p:cTn>
                        </p:par>
                        <p:par>
                          <p:cTn id="38" fill="hold">
                            <p:stCondLst>
                              <p:cond delay="3330"/>
                            </p:stCondLst>
                            <p:childTnLst>
                              <p:par>
                                <p:cTn id="39" presetID="22" presetClass="entr" presetSubtype="2" fill="hold" nodeType="afterEffect">
                                  <p:stCondLst>
                                    <p:cond delay="0"/>
                                  </p:stCondLst>
                                  <p:childTnLst>
                                    <p:set>
                                      <p:cBhvr>
                                        <p:cTn id="40" dur="1" fill="hold">
                                          <p:stCondLst>
                                            <p:cond delay="0"/>
                                          </p:stCondLst>
                                        </p:cTn>
                                        <p:tgtEl>
                                          <p:spTgt spid="18450"/>
                                        </p:tgtEl>
                                        <p:attrNameLst>
                                          <p:attrName>style.visibility</p:attrName>
                                        </p:attrNameLst>
                                      </p:cBhvr>
                                      <p:to>
                                        <p:strVal val="visible"/>
                                      </p:to>
                                    </p:set>
                                    <p:animEffect filter="wipe(right)">
                                      <p:cBhvr>
                                        <p:cTn id="41" dur="500"/>
                                        <p:tgtEl>
                                          <p:spTgt spid="18450"/>
                                        </p:tgtEl>
                                      </p:cBhvr>
                                    </p:animEffect>
                                  </p:childTnLst>
                                </p:cTn>
                              </p:par>
                            </p:childTnLst>
                          </p:cTn>
                        </p:par>
                        <p:par>
                          <p:cTn id="42" fill="hold">
                            <p:stCondLst>
                              <p:cond delay="3830"/>
                            </p:stCondLst>
                            <p:childTnLst>
                              <p:par>
                                <p:cTn id="43" presetID="22" presetClass="entr" presetSubtype="8" fill="hold" nodeType="afterEffect">
                                  <p:stCondLst>
                                    <p:cond delay="0"/>
                                  </p:stCondLst>
                                  <p:childTnLst>
                                    <p:set>
                                      <p:cBhvr>
                                        <p:cTn id="44" dur="1" fill="hold">
                                          <p:stCondLst>
                                            <p:cond delay="0"/>
                                          </p:stCondLst>
                                        </p:cTn>
                                        <p:tgtEl>
                                          <p:spTgt spid="18442"/>
                                        </p:tgtEl>
                                        <p:attrNameLst>
                                          <p:attrName>style.visibility</p:attrName>
                                        </p:attrNameLst>
                                      </p:cBhvr>
                                      <p:to>
                                        <p:strVal val="visible"/>
                                      </p:to>
                                    </p:set>
                                    <p:animEffect filter="wipe(left)">
                                      <p:cBhvr>
                                        <p:cTn id="45" dur="500"/>
                                        <p:tgtEl>
                                          <p:spTgt spid="18442"/>
                                        </p:tgtEl>
                                      </p:cBhvr>
                                    </p:animEffect>
                                  </p:childTnLst>
                                </p:cTn>
                              </p:par>
                            </p:childTnLst>
                          </p:cTn>
                        </p:par>
                        <p:par>
                          <p:cTn id="46" fill="hold">
                            <p:stCondLst>
                              <p:cond delay="4330"/>
                            </p:stCondLst>
                            <p:childTnLst>
                              <p:par>
                                <p:cTn id="47" presetID="22" presetClass="entr" presetSubtype="8" fill="hold" nodeType="afterEffect">
                                  <p:stCondLst>
                                    <p:cond delay="0"/>
                                  </p:stCondLst>
                                  <p:childTnLst>
                                    <p:set>
                                      <p:cBhvr>
                                        <p:cTn id="48" dur="1" fill="hold">
                                          <p:stCondLst>
                                            <p:cond delay="0"/>
                                          </p:stCondLst>
                                        </p:cTn>
                                        <p:tgtEl>
                                          <p:spTgt spid="18446"/>
                                        </p:tgtEl>
                                        <p:attrNameLst>
                                          <p:attrName>style.visibility</p:attrName>
                                        </p:attrNameLst>
                                      </p:cBhvr>
                                      <p:to>
                                        <p:strVal val="visible"/>
                                      </p:to>
                                    </p:set>
                                    <p:animEffect filter="wipe(left)">
                                      <p:cBhvr>
                                        <p:cTn id="49" dur="500"/>
                                        <p:tgtEl>
                                          <p:spTgt spid="18446"/>
                                        </p:tgtEl>
                                      </p:cBhvr>
                                    </p:animEffect>
                                  </p:childTnLst>
                                </p:cTn>
                              </p:par>
                            </p:childTnLst>
                          </p:cTn>
                        </p:par>
                        <p:par>
                          <p:cTn id="50" fill="hold">
                            <p:stCondLst>
                              <p:cond delay="4830"/>
                            </p:stCondLst>
                            <p:childTnLst>
                              <p:par>
                                <p:cTn id="51" presetID="22" presetClass="entr" presetSubtype="2" fill="hold" nodeType="afterEffect">
                                  <p:stCondLst>
                                    <p:cond delay="0"/>
                                  </p:stCondLst>
                                  <p:childTnLst>
                                    <p:set>
                                      <p:cBhvr>
                                        <p:cTn id="52" dur="1" fill="hold">
                                          <p:stCondLst>
                                            <p:cond delay="0"/>
                                          </p:stCondLst>
                                        </p:cTn>
                                        <p:tgtEl>
                                          <p:spTgt spid="18454"/>
                                        </p:tgtEl>
                                        <p:attrNameLst>
                                          <p:attrName>style.visibility</p:attrName>
                                        </p:attrNameLst>
                                      </p:cBhvr>
                                      <p:to>
                                        <p:strVal val="visible"/>
                                      </p:to>
                                    </p:set>
                                    <p:animEffect filter="wipe(right)">
                                      <p:cBhvr>
                                        <p:cTn id="53" dur="500"/>
                                        <p:tgtEl>
                                          <p:spTgt spid="18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p:bldP spid="18438" grpId="0" bldLvl="0"/>
      <p:bldP spid="18439" grpId="0" bldLvl="0"/>
      <p:bldP spid="18440" grpId="0" bldLvl="0"/>
      <p:bldP spid="18441" grpId="0" bldLvl="0"/>
      <p:bldP spid="18458" grpId="0" bldLvl="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19458" name="Freeform 5"/>
          <p:cNvSpPr/>
          <p:nvPr/>
        </p:nvSpPr>
        <p:spPr>
          <a:xfrm>
            <a:off x="3365500" y="2428875"/>
            <a:ext cx="8831263" cy="1966913"/>
          </a:xfrm>
          <a:custGeom>
            <a:avLst/>
            <a:gdLst/>
            <a:ahLst/>
            <a:cxnLst>
              <a:cxn ang="0">
                <a:pos x="0" y="0"/>
              </a:cxn>
              <a:cxn ang="0">
                <a:pos x="11585" y="0"/>
              </a:cxn>
              <a:cxn ang="0">
                <a:pos x="11585" y="2565"/>
              </a:cxn>
              <a:cxn ang="0">
                <a:pos x="0" y="2565"/>
              </a:cxn>
              <a:cxn ang="0">
                <a:pos x="0" y="856"/>
              </a:cxn>
              <a:cxn ang="0">
                <a:pos x="262" y="588"/>
              </a:cxn>
              <a:cxn ang="0">
                <a:pos x="0" y="331"/>
              </a:cxn>
              <a:cxn ang="0">
                <a:pos x="0" y="0"/>
              </a:cxn>
            </a:cxnLst>
            <a:pathLst>
              <a:path w="11585" h="2565">
                <a:moveTo>
                  <a:pt x="0" y="0"/>
                </a:moveTo>
                <a:lnTo>
                  <a:pt x="11585" y="0"/>
                </a:lnTo>
                <a:lnTo>
                  <a:pt x="11585" y="2565"/>
                </a:lnTo>
                <a:lnTo>
                  <a:pt x="0" y="2565"/>
                </a:lnTo>
                <a:lnTo>
                  <a:pt x="0" y="856"/>
                </a:lnTo>
                <a:lnTo>
                  <a:pt x="262" y="588"/>
                </a:lnTo>
                <a:lnTo>
                  <a:pt x="0" y="331"/>
                </a:lnTo>
                <a:lnTo>
                  <a:pt x="0" y="0"/>
                </a:lnTo>
                <a:close/>
              </a:path>
            </a:pathLst>
          </a:custGeom>
          <a:solidFill>
            <a:srgbClr val="605D5D"/>
          </a:solidFill>
          <a:ln w="9525">
            <a:noFill/>
          </a:ln>
        </p:spPr>
        <p:txBody>
          <a:bodyPr/>
          <a:p>
            <a:endParaRPr lang="zh-CN" altLang="en-US"/>
          </a:p>
        </p:txBody>
      </p:sp>
      <p:sp>
        <p:nvSpPr>
          <p:cNvPr id="19459" name="Freeform 6"/>
          <p:cNvSpPr/>
          <p:nvPr/>
        </p:nvSpPr>
        <p:spPr>
          <a:xfrm>
            <a:off x="0" y="2428875"/>
            <a:ext cx="3457575" cy="1966913"/>
          </a:xfrm>
          <a:custGeom>
            <a:avLst/>
            <a:gdLst/>
            <a:ahLst/>
            <a:cxnLst>
              <a:cxn ang="0">
                <a:pos x="0" y="0"/>
              </a:cxn>
              <a:cxn ang="0">
                <a:pos x="4315" y="0"/>
              </a:cxn>
              <a:cxn ang="0">
                <a:pos x="4315" y="373"/>
              </a:cxn>
              <a:cxn ang="0">
                <a:pos x="4536" y="589"/>
              </a:cxn>
              <a:cxn ang="0">
                <a:pos x="4315" y="815"/>
              </a:cxn>
              <a:cxn ang="0">
                <a:pos x="4315" y="2565"/>
              </a:cxn>
              <a:cxn ang="0">
                <a:pos x="0" y="2565"/>
              </a:cxn>
              <a:cxn ang="0">
                <a:pos x="0" y="0"/>
              </a:cxn>
            </a:cxnLst>
            <a:pathLst>
              <a:path w="4536" h="2565">
                <a:moveTo>
                  <a:pt x="0" y="0"/>
                </a:moveTo>
                <a:lnTo>
                  <a:pt x="4315" y="0"/>
                </a:lnTo>
                <a:lnTo>
                  <a:pt x="4315" y="373"/>
                </a:lnTo>
                <a:lnTo>
                  <a:pt x="4536" y="589"/>
                </a:lnTo>
                <a:lnTo>
                  <a:pt x="4315" y="815"/>
                </a:lnTo>
                <a:lnTo>
                  <a:pt x="4315" y="2565"/>
                </a:lnTo>
                <a:lnTo>
                  <a:pt x="0" y="2565"/>
                </a:lnTo>
                <a:lnTo>
                  <a:pt x="0" y="0"/>
                </a:lnTo>
                <a:close/>
              </a:path>
            </a:pathLst>
          </a:custGeom>
          <a:solidFill>
            <a:schemeClr val="tx2"/>
          </a:solidFill>
          <a:ln w="9525">
            <a:noFill/>
          </a:ln>
        </p:spPr>
        <p:txBody>
          <a:bodyPr/>
          <a:p>
            <a:endParaRPr lang="zh-CN" altLang="en-US"/>
          </a:p>
        </p:txBody>
      </p:sp>
      <p:sp>
        <p:nvSpPr>
          <p:cNvPr id="19460" name="TextBox 18"/>
          <p:cNvSpPr/>
          <p:nvPr/>
        </p:nvSpPr>
        <p:spPr>
          <a:xfrm>
            <a:off x="1130300" y="2428875"/>
            <a:ext cx="2062163" cy="1920875"/>
          </a:xfrm>
          <a:prstGeom prst="rect">
            <a:avLst/>
          </a:prstGeom>
          <a:noFill/>
          <a:ln w="9525">
            <a:noFill/>
          </a:ln>
        </p:spPr>
        <p:txBody>
          <a:bodyPr wrap="none" anchor="t">
            <a:spAutoFit/>
          </a:bodyPr>
          <a:p>
            <a:r>
              <a:rPr lang="en-US" altLang="zh-CN" sz="12000" b="1" dirty="0">
                <a:solidFill>
                  <a:srgbClr val="F8F8F8"/>
                </a:solidFill>
                <a:latin typeface="微软雅黑" panose="020B0503020204020204" charset="-122"/>
                <a:ea typeface="微软雅黑" panose="020B0503020204020204" charset="-122"/>
                <a:sym typeface="微软雅黑" panose="020B0503020204020204" charset="-122"/>
              </a:rPr>
              <a:t>0</a:t>
            </a:r>
            <a:r>
              <a:rPr lang="zh-CN" altLang="en-US" sz="12000" b="1" dirty="0">
                <a:solidFill>
                  <a:srgbClr val="F8F8F8"/>
                </a:solidFill>
                <a:latin typeface="微软雅黑" panose="020B0503020204020204" charset="-122"/>
                <a:ea typeface="微软雅黑" panose="020B0503020204020204" charset="-122"/>
                <a:sym typeface="微软雅黑" panose="020B0503020204020204" charset="-122"/>
              </a:rPr>
              <a:t>3</a:t>
            </a:r>
            <a:endParaRPr lang="zh-CN" altLang="en-US" sz="120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19461" name="TextBox 19"/>
          <p:cNvSpPr/>
          <p:nvPr/>
        </p:nvSpPr>
        <p:spPr>
          <a:xfrm>
            <a:off x="3941763" y="2852738"/>
            <a:ext cx="6278562" cy="1006475"/>
          </a:xfrm>
          <a:prstGeom prst="rect">
            <a:avLst/>
          </a:prstGeom>
          <a:noFill/>
          <a:ln w="9525">
            <a:noFill/>
          </a:ln>
        </p:spPr>
        <p:txBody>
          <a:bodyPr wrap="none" anchor="t">
            <a:spAutoFit/>
          </a:bodyPr>
          <a:p>
            <a:r>
              <a:rPr lang="zh-CN" altLang="en-US" sz="6000" b="1" dirty="0">
                <a:solidFill>
                  <a:srgbClr val="FFFFFF"/>
                </a:solidFill>
                <a:latin typeface="微软雅黑" panose="020B0503020204020204" charset="-122"/>
                <a:ea typeface="微软雅黑" panose="020B0503020204020204" charset="-122"/>
                <a:sym typeface="微软雅黑" panose="020B0503020204020204" charset="-122"/>
              </a:rPr>
              <a:t>商户收单结算产品</a:t>
            </a:r>
            <a:endParaRPr lang="zh-CN" altLang="en-US" sz="6000" b="1" dirty="0">
              <a:solidFill>
                <a:srgbClr val="FFFFF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249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ppt_x</p:attrName>
                                        </p:attrNameLst>
                                      </p:cBhvr>
                                      <p:tavLst>
                                        <p:tav tm="0">
                                          <p:val>
                                            <p:strVal val="0-#ppt_w/2"/>
                                          </p:val>
                                        </p:tav>
                                        <p:tav tm="100000">
                                          <p:val>
                                            <p:strVal val="#ppt_x"/>
                                          </p:val>
                                        </p:tav>
                                      </p:tavLst>
                                    </p:anim>
                                    <p:anim calcmode="lin" valueType="num">
                                      <p:cBhvr>
                                        <p:cTn id="8" dur="500" fill="hold"/>
                                        <p:tgtEl>
                                          <p:spTgt spid="19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p:cTn id="11" dur="500" fill="hold"/>
                                        <p:tgtEl>
                                          <p:spTgt spid="19458"/>
                                        </p:tgtEl>
                                        <p:attrNameLst>
                                          <p:attrName>ppt_x</p:attrName>
                                        </p:attrNameLst>
                                      </p:cBhvr>
                                      <p:tavLst>
                                        <p:tav tm="0">
                                          <p:val>
                                            <p:strVal val="1+#ppt_w/2"/>
                                          </p:val>
                                        </p:tav>
                                        <p:tav tm="100000">
                                          <p:val>
                                            <p:strVal val="#ppt_x"/>
                                          </p:val>
                                        </p:tav>
                                      </p:tavLst>
                                    </p:anim>
                                    <p:anim calcmode="lin" valueType="num">
                                      <p:cBhvr>
                                        <p:cTn id="12" dur="500" fill="hold"/>
                                        <p:tgtEl>
                                          <p:spTgt spid="1945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460"/>
                                        </p:tgtEl>
                                        <p:attrNameLst>
                                          <p:attrName>style.visibility</p:attrName>
                                        </p:attrNameLst>
                                      </p:cBhvr>
                                      <p:to>
                                        <p:strVal val="visible"/>
                                      </p:to>
                                    </p:set>
                                    <p:anim calcmode="lin" valueType="num">
                                      <p:cBhvr>
                                        <p:cTn id="16" dur="500" fill="hold"/>
                                        <p:tgtEl>
                                          <p:spTgt spid="1946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460"/>
                                        </p:tgtEl>
                                        <p:attrNameLst>
                                          <p:attrName>ppt_y</p:attrName>
                                        </p:attrNameLst>
                                      </p:cBhvr>
                                      <p:tavLst>
                                        <p:tav tm="0">
                                          <p:val>
                                            <p:strVal val="#ppt_y"/>
                                          </p:val>
                                        </p:tav>
                                        <p:tav tm="100000">
                                          <p:val>
                                            <p:strVal val="#ppt_y"/>
                                          </p:val>
                                        </p:tav>
                                      </p:tavLst>
                                    </p:anim>
                                    <p:anim calcmode="lin" valueType="num">
                                      <p:cBhvr>
                                        <p:cTn id="18" dur="500" fill="hold"/>
                                        <p:tgtEl>
                                          <p:spTgt spid="1946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460"/>
                                        </p:tgtEl>
                                        <p:attrNameLst>
                                          <p:attrName>ppt_w</p:attrName>
                                        </p:attrNameLst>
                                      </p:cBhvr>
                                      <p:tavLst>
                                        <p:tav tm="0">
                                          <p:val>
                                            <p:strVal val="#ppt_w/10"/>
                                          </p:val>
                                        </p:tav>
                                        <p:tav tm="50000">
                                          <p:val>
                                            <p:strVal val="#ppt_w+.01"/>
                                          </p:val>
                                        </p:tav>
                                        <p:tav tm="100000">
                                          <p:val>
                                            <p:strVal val="#ppt_w"/>
                                          </p:val>
                                        </p:tav>
                                      </p:tavLst>
                                    </p:anim>
                                    <p:animEffect filter="fade">
                                      <p:cBhvr>
                                        <p:cTn id="20" dur="500" tmFilter="0,0; .5, 1; 1, 1"/>
                                        <p:tgtEl>
                                          <p:spTgt spid="19460"/>
                                        </p:tgtEl>
                                      </p:cBhvr>
                                    </p:animEffect>
                                  </p:childTnLst>
                                </p:cTn>
                              </p:par>
                            </p:childTnLst>
                          </p:cTn>
                        </p:par>
                        <p:par>
                          <p:cTn id="21" fill="hold">
                            <p:stCondLst>
                              <p:cond delay="104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9461"/>
                                        </p:tgtEl>
                                        <p:attrNameLst>
                                          <p:attrName>style.visibility</p:attrName>
                                        </p:attrNameLst>
                                      </p:cBhvr>
                                      <p:to>
                                        <p:strVal val="visible"/>
                                      </p:to>
                                    </p:set>
                                    <p:anim calcmode="lin" valueType="num">
                                      <p:cBhvr>
                                        <p:cTn id="24" dur="500" fill="hold"/>
                                        <p:tgtEl>
                                          <p:spTgt spid="1946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9461"/>
                                        </p:tgtEl>
                                        <p:attrNameLst>
                                          <p:attrName>ppt_y</p:attrName>
                                        </p:attrNameLst>
                                      </p:cBhvr>
                                      <p:tavLst>
                                        <p:tav tm="0">
                                          <p:val>
                                            <p:strVal val="#ppt_y"/>
                                          </p:val>
                                        </p:tav>
                                        <p:tav tm="100000">
                                          <p:val>
                                            <p:strVal val="#ppt_y"/>
                                          </p:val>
                                        </p:tav>
                                      </p:tavLst>
                                    </p:anim>
                                    <p:anim calcmode="lin" valueType="num">
                                      <p:cBhvr>
                                        <p:cTn id="26" dur="500" fill="hold"/>
                                        <p:tgtEl>
                                          <p:spTgt spid="1946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9461"/>
                                        </p:tgtEl>
                                        <p:attrNameLst>
                                          <p:attrName>ppt_w</p:attrName>
                                        </p:attrNameLst>
                                      </p:cBhvr>
                                      <p:tavLst>
                                        <p:tav tm="0">
                                          <p:val>
                                            <p:strVal val="#ppt_w/10"/>
                                          </p:val>
                                        </p:tav>
                                        <p:tav tm="50000">
                                          <p:val>
                                            <p:strVal val="#ppt_w+.01"/>
                                          </p:val>
                                        </p:tav>
                                        <p:tav tm="100000">
                                          <p:val>
                                            <p:strVal val="#ppt_w"/>
                                          </p:val>
                                        </p:tav>
                                      </p:tavLst>
                                    </p:anim>
                                    <p:animEffect filter="fade">
                                      <p:cBhvr>
                                        <p:cTn id="28"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p:bldP spid="19459" grpId="0" bldLvl="0"/>
      <p:bldP spid="19460" grpId="0" bldLvl="0"/>
      <p:bldP spid="19461"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30"/>
          <p:cNvSpPr/>
          <p:nvPr/>
        </p:nvSpPr>
        <p:spPr>
          <a:xfrm>
            <a:off x="985838" y="190500"/>
            <a:ext cx="2976562" cy="427038"/>
          </a:xfrm>
          <a:prstGeom prst="rect">
            <a:avLst/>
          </a:prstGeom>
          <a:noFill/>
          <a:ln w="9525">
            <a:noFill/>
          </a:ln>
        </p:spPr>
        <p:txBody>
          <a:bodyPr wrap="none" anchor="t">
            <a:spAutoFit/>
          </a:bodyPr>
          <a:p>
            <a:r>
              <a:rPr lang="zh-CN" altLang="en-US" sz="2200" dirty="0">
                <a:solidFill>
                  <a:schemeClr val="bg1"/>
                </a:solidFill>
                <a:latin typeface="微软雅黑" panose="020B0503020204020204" charset="-122"/>
                <a:ea typeface="微软雅黑" panose="020B0503020204020204" charset="-122"/>
                <a:sym typeface="微软雅黑" panose="020B0503020204020204" charset="-122"/>
              </a:rPr>
              <a:t>商户收单结算产品介绍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20483" name="组合 31"/>
          <p:cNvGrpSpPr/>
          <p:nvPr/>
        </p:nvGrpSpPr>
        <p:grpSpPr>
          <a:xfrm>
            <a:off x="300038" y="142875"/>
            <a:ext cx="11236325" cy="525463"/>
            <a:chOff x="0" y="0"/>
            <a:chExt cx="11236203" cy="525463"/>
          </a:xfrm>
        </p:grpSpPr>
        <p:grpSp>
          <p:nvGrpSpPr>
            <p:cNvPr id="20484" name="组合 32"/>
            <p:cNvGrpSpPr/>
            <p:nvPr/>
          </p:nvGrpSpPr>
          <p:grpSpPr>
            <a:xfrm flipH="1" flipV="1">
              <a:off x="0" y="0"/>
              <a:ext cx="584200" cy="525463"/>
              <a:chOff x="0" y="0"/>
              <a:chExt cx="584200" cy="525463"/>
            </a:xfrm>
          </p:grpSpPr>
          <p:sp>
            <p:nvSpPr>
              <p:cNvPr id="20485"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20486"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20487"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
        <p:nvSpPr>
          <p:cNvPr id="20488" name="Freeform 6"/>
          <p:cNvSpPr/>
          <p:nvPr/>
        </p:nvSpPr>
        <p:spPr>
          <a:xfrm>
            <a:off x="1096963" y="2740025"/>
            <a:ext cx="9972675" cy="1593850"/>
          </a:xfrm>
          <a:custGeom>
            <a:avLst/>
            <a:gdLst/>
            <a:ahLst/>
            <a:cxnLst>
              <a:cxn ang="0">
                <a:pos x="0" y="0"/>
              </a:cxn>
            </a:cxnLst>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alpha val="100000"/>
            </a:schemeClr>
          </a:solidFill>
          <a:ln w="9525">
            <a:noFill/>
          </a:ln>
        </p:spPr>
        <p:txBody>
          <a:bodyPr/>
          <a:p>
            <a:endParaRPr lang="zh-CN" altLang="en-US"/>
          </a:p>
        </p:txBody>
      </p:sp>
      <p:grpSp>
        <p:nvGrpSpPr>
          <p:cNvPr id="20489" name="Group 6"/>
          <p:cNvGrpSpPr/>
          <p:nvPr/>
        </p:nvGrpSpPr>
        <p:grpSpPr>
          <a:xfrm>
            <a:off x="1096963" y="4381500"/>
            <a:ext cx="3009900" cy="1127125"/>
            <a:chOff x="0" y="0"/>
            <a:chExt cx="1856582" cy="875552"/>
          </a:xfrm>
        </p:grpSpPr>
        <p:sp>
          <p:nvSpPr>
            <p:cNvPr id="20490"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1"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2" name="Text Box 60"/>
            <p:cNvSpPr/>
            <p:nvPr/>
          </p:nvSpPr>
          <p:spPr>
            <a:xfrm>
              <a:off x="0" y="327111"/>
              <a:ext cx="1856582" cy="548441"/>
            </a:xfrm>
            <a:prstGeom prst="rect">
              <a:avLst/>
            </a:prstGeom>
            <a:noFill/>
            <a:ln w="9525">
              <a:noFill/>
            </a:ln>
          </p:spPr>
          <p:txBody>
            <a:bodyPr vert="horz" wrap="square" lIns="72574" tIns="36287" rIns="72574" bIns="36287" anchor="t">
              <a:spAutoFit/>
            </a:bodyPr>
            <a:p>
              <a:pPr algn="ctr" eaLnBrk="0" hangingPunct="0">
                <a:lnSpc>
                  <a:spcPct val="130000"/>
                </a:lnSpc>
                <a:buClr>
                  <a:schemeClr val="hlink"/>
                </a:buClr>
              </a:pPr>
              <a:r>
                <a:rPr lang="en-US" altLang="zh-CN" sz="1600"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交易可靠资金安全</a:t>
              </a:r>
              <a:endParaRPr lang="zh-CN" altLang="en-US" sz="1600" b="1" dirty="0">
                <a:solidFill>
                  <a:srgbClr val="080808"/>
                </a:solidFill>
                <a:latin typeface="微软雅黑" panose="020B0503020204020204" charset="-122"/>
                <a:ea typeface="微软雅黑" panose="020B0503020204020204" charset="-122"/>
                <a:sym typeface="微软雅黑" panose="020B0503020204020204" charset="-122"/>
              </a:endParaRPr>
            </a:p>
            <a:p>
              <a:pPr algn="ctr" eaLnBrk="0" hangingPunct="0">
                <a:lnSpc>
                  <a:spcPct val="130000"/>
                </a:lnSpc>
                <a:buClr>
                  <a:schemeClr val="hlink"/>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工行品牌值得信赖</a:t>
              </a: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0493" name="组合 10"/>
          <p:cNvGrpSpPr/>
          <p:nvPr/>
        </p:nvGrpSpPr>
        <p:grpSpPr>
          <a:xfrm>
            <a:off x="3286125" y="1531938"/>
            <a:ext cx="3336925" cy="1208087"/>
            <a:chOff x="0" y="0"/>
            <a:chExt cx="3336290" cy="863017"/>
          </a:xfrm>
        </p:grpSpPr>
        <p:sp>
          <p:nvSpPr>
            <p:cNvPr id="20494" name="Line 68"/>
            <p:cNvSpPr/>
            <p:nvPr/>
          </p:nvSpPr>
          <p:spPr>
            <a:xfrm>
              <a:off x="1632338" y="541113"/>
              <a:ext cx="1" cy="321904"/>
            </a:xfrm>
            <a:prstGeom prst="line">
              <a:avLst/>
            </a:prstGeom>
            <a:ln w="19050" cap="flat" cmpd="sng">
              <a:solidFill>
                <a:srgbClr val="9B827D"/>
              </a:solidFill>
              <a:prstDash val="solid"/>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5" name="Line 69"/>
            <p:cNvSpPr/>
            <p:nvPr/>
          </p:nvSpPr>
          <p:spPr>
            <a:xfrm flipH="1">
              <a:off x="191770" y="530250"/>
              <a:ext cx="2872531" cy="1"/>
            </a:xfrm>
            <a:prstGeom prst="line">
              <a:avLst/>
            </a:prstGeom>
            <a:ln w="19050" cap="flat" cmpd="sng">
              <a:solidFill>
                <a:srgbClr val="9B827D"/>
              </a:solidFill>
              <a:prstDash val="sysDot"/>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96" name="Text Box 70"/>
            <p:cNvSpPr/>
            <p:nvPr/>
          </p:nvSpPr>
          <p:spPr>
            <a:xfrm>
              <a:off x="0" y="0"/>
              <a:ext cx="3336290" cy="389255"/>
            </a:xfrm>
            <a:prstGeom prst="rect">
              <a:avLst/>
            </a:prstGeom>
            <a:noFill/>
            <a:ln w="9525">
              <a:noFill/>
            </a:ln>
          </p:spPr>
          <p:txBody>
            <a:bodyPr vert="horz" wrap="square" lIns="72574" tIns="36287" rIns="72574" bIns="36287" anchor="t">
              <a:spAutoFit/>
            </a:bodyPr>
            <a:p>
              <a:pPr algn="ctr" eaLnBrk="0" hangingPunct="0">
                <a:lnSpc>
                  <a:spcPct val="130000"/>
                </a:lnSpc>
                <a:buClr>
                  <a:schemeClr val="accent2"/>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专属APP线上服务</a:t>
              </a: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20497" name="椭圆 14"/>
          <p:cNvSpPr/>
          <p:nvPr/>
        </p:nvSpPr>
        <p:spPr>
          <a:xfrm>
            <a:off x="1878013" y="2797175"/>
            <a:ext cx="1387475" cy="1385888"/>
          </a:xfrm>
          <a:prstGeom prst="ellipse">
            <a:avLst/>
          </a:prstGeom>
          <a:solidFill>
            <a:schemeClr val="bg2">
              <a:alpha val="100000"/>
            </a:schemeClr>
          </a:solidFill>
          <a:ln w="25400" cap="flat" cmpd="sng">
            <a:solidFill>
              <a:srgbClr val="FFFFEB"/>
            </a:solidFill>
            <a:prstDash val="solid"/>
            <a:headEnd type="none" w="med" len="med"/>
            <a:tailEnd type="none" w="med" len="med"/>
          </a:ln>
        </p:spPr>
        <p:txBody>
          <a:bodyPr vert="horz" wrap="square" lIns="72574" tIns="36287" rIns="72574" bIns="36287" anchor="ctr"/>
          <a:p>
            <a:pPr algn="ctr" eaLnBrk="0" hangingPunct="0"/>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交易</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20498" name="椭圆 15"/>
          <p:cNvSpPr/>
          <p:nvPr/>
        </p:nvSpPr>
        <p:spPr>
          <a:xfrm>
            <a:off x="4259263" y="2871788"/>
            <a:ext cx="1387475" cy="1385887"/>
          </a:xfrm>
          <a:prstGeom prst="ellipse">
            <a:avLst/>
          </a:prstGeom>
          <a:solidFill>
            <a:schemeClr val="bg1">
              <a:alpha val="100000"/>
            </a:schemeClr>
          </a:solidFill>
          <a:ln w="25400" cap="flat" cmpd="sng">
            <a:solidFill>
              <a:srgbClr val="FFFFEB"/>
            </a:solidFill>
            <a:prstDash val="solid"/>
            <a:headEnd type="none" w="med" len="med"/>
            <a:tailEnd type="none" w="med" len="med"/>
          </a:ln>
        </p:spPr>
        <p:txBody>
          <a:bodyPr vert="horz" wrap="square"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服务</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20499" name="椭圆 16"/>
          <p:cNvSpPr/>
          <p:nvPr/>
        </p:nvSpPr>
        <p:spPr>
          <a:xfrm>
            <a:off x="6580188" y="2811463"/>
            <a:ext cx="1389062" cy="1385887"/>
          </a:xfrm>
          <a:prstGeom prst="ellipse">
            <a:avLst/>
          </a:prstGeom>
          <a:solidFill>
            <a:schemeClr val="accent2">
              <a:alpha val="100000"/>
            </a:schemeClr>
          </a:solidFill>
          <a:ln w="25400" cap="flat" cmpd="sng">
            <a:solidFill>
              <a:srgbClr val="FFFFEB"/>
            </a:solidFill>
            <a:prstDash val="solid"/>
            <a:headEnd type="none" w="med" len="med"/>
            <a:tailEnd type="none" w="med" len="med"/>
          </a:ln>
        </p:spPr>
        <p:txBody>
          <a:bodyPr vert="horz" wrap="square"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20500" name="椭圆 17"/>
          <p:cNvSpPr/>
          <p:nvPr/>
        </p:nvSpPr>
        <p:spPr>
          <a:xfrm>
            <a:off x="8951913" y="2844800"/>
            <a:ext cx="1389062" cy="1385888"/>
          </a:xfrm>
          <a:prstGeom prst="ellipse">
            <a:avLst/>
          </a:prstGeom>
          <a:solidFill>
            <a:schemeClr val="tx2">
              <a:alpha val="100000"/>
            </a:schemeClr>
          </a:solidFill>
          <a:ln w="25400" cap="flat" cmpd="sng">
            <a:solidFill>
              <a:srgbClr val="FFFFEB"/>
            </a:solidFill>
            <a:prstDash val="solid"/>
            <a:headEnd type="none" w="med" len="med"/>
            <a:tailEnd type="none" w="med" len="med"/>
          </a:ln>
        </p:spPr>
        <p:txBody>
          <a:bodyPr vert="horz" wrap="square"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放心</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grpSp>
        <p:nvGrpSpPr>
          <p:cNvPr id="20501" name="Group 6"/>
          <p:cNvGrpSpPr/>
          <p:nvPr/>
        </p:nvGrpSpPr>
        <p:grpSpPr>
          <a:xfrm>
            <a:off x="5802313" y="4381500"/>
            <a:ext cx="3009900" cy="1444625"/>
            <a:chOff x="0" y="0"/>
            <a:chExt cx="1856582" cy="1121660"/>
          </a:xfrm>
        </p:grpSpPr>
        <p:sp>
          <p:nvSpPr>
            <p:cNvPr id="20502"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3"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4" name="Text Box 60"/>
            <p:cNvSpPr/>
            <p:nvPr/>
          </p:nvSpPr>
          <p:spPr>
            <a:xfrm>
              <a:off x="0" y="327111"/>
              <a:ext cx="1856582" cy="794549"/>
            </a:xfrm>
            <a:prstGeom prst="rect">
              <a:avLst/>
            </a:prstGeom>
            <a:noFill/>
            <a:ln w="9525">
              <a:noFill/>
            </a:ln>
          </p:spPr>
          <p:txBody>
            <a:bodyPr vert="horz" wrap="square" lIns="72574" tIns="36287" rIns="72574" bIns="36287" anchor="t">
              <a:spAutoFit/>
            </a:bodyPr>
            <a:p>
              <a:pPr algn="ctr" eaLnBrk="0" hangingPunct="0">
                <a:lnSpc>
                  <a:spcPct val="130000"/>
                </a:lnSpc>
                <a:buClr>
                  <a:schemeClr val="hlink"/>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支持银行卡、支付宝、微信、银联等多种支付方式</a:t>
              </a:r>
              <a:endParaRPr lang="en-US" altLang="zh-CN" sz="16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0505" name="组合 26"/>
          <p:cNvGrpSpPr/>
          <p:nvPr/>
        </p:nvGrpSpPr>
        <p:grpSpPr>
          <a:xfrm>
            <a:off x="7467600" y="1658938"/>
            <a:ext cx="4429125" cy="1098550"/>
            <a:chOff x="0" y="0"/>
            <a:chExt cx="4429125" cy="1098602"/>
          </a:xfrm>
        </p:grpSpPr>
        <p:sp>
          <p:nvSpPr>
            <p:cNvPr id="20506" name="Line 68"/>
            <p:cNvSpPr/>
            <p:nvPr/>
          </p:nvSpPr>
          <p:spPr>
            <a:xfrm>
              <a:off x="2170183" y="776698"/>
              <a:ext cx="1" cy="321904"/>
            </a:xfrm>
            <a:prstGeom prst="line">
              <a:avLst/>
            </a:prstGeom>
            <a:ln w="19050" cap="flat" cmpd="sng">
              <a:solidFill>
                <a:srgbClr val="9B827D"/>
              </a:solidFill>
              <a:prstDash val="solid"/>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7" name="Line 69"/>
            <p:cNvSpPr/>
            <p:nvPr/>
          </p:nvSpPr>
          <p:spPr>
            <a:xfrm flipH="1">
              <a:off x="729615" y="765835"/>
              <a:ext cx="2872531" cy="1"/>
            </a:xfrm>
            <a:prstGeom prst="line">
              <a:avLst/>
            </a:prstGeom>
            <a:ln w="19050" cap="flat" cmpd="sng">
              <a:solidFill>
                <a:srgbClr val="9B827D"/>
              </a:solidFill>
              <a:prstDash val="sysDot"/>
              <a:headEnd type="none" w="med" len="med"/>
              <a:tailEnd type="none" w="med" len="med"/>
            </a:ln>
          </p:spPr>
          <p:txBody>
            <a:bodyPr vert="horz" wrap="square"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08" name="Text Box 70"/>
            <p:cNvSpPr/>
            <p:nvPr/>
          </p:nvSpPr>
          <p:spPr>
            <a:xfrm>
              <a:off x="0" y="0"/>
              <a:ext cx="4429125" cy="706120"/>
            </a:xfrm>
            <a:prstGeom prst="rect">
              <a:avLst/>
            </a:prstGeom>
            <a:noFill/>
            <a:ln w="9525">
              <a:noFill/>
            </a:ln>
          </p:spPr>
          <p:txBody>
            <a:bodyPr vert="horz" wrap="square" lIns="72574" tIns="36287" rIns="72574" bIns="36287" anchor="t">
              <a:spAutoFit/>
            </a:bodyPr>
            <a:p>
              <a:pPr algn="ctr" eaLnBrk="0" hangingPunct="0">
                <a:lnSpc>
                  <a:spcPct val="130000"/>
                </a:lnSpc>
                <a:buClr>
                  <a:schemeClr val="accent2"/>
                </a:buClr>
              </a:pPr>
              <a:r>
                <a:rPr lang="zh-CN" altLang="en-US" sz="1600" b="1" dirty="0">
                  <a:latin typeface="微软雅黑" panose="020B0503020204020204" charset="-122"/>
                  <a:ea typeface="微软雅黑" panose="020B0503020204020204" charset="-122"/>
                  <a:sym typeface="黑体" panose="02010609060101010101" charset="-122"/>
                </a:rPr>
                <a:t>支持明细查询，扎帐、打印流水、定期业务培训等服务</a:t>
              </a:r>
              <a:endParaRPr lang="zh-CN" altLang="en-US" sz="1600" b="1" dirty="0">
                <a:latin typeface="微软雅黑" panose="020B0503020204020204" charset="-122"/>
                <a:ea typeface="微软雅黑" panose="020B0503020204020204" charset="-122"/>
                <a:sym typeface="黑体" panose="02010609060101010101" charset="-122"/>
              </a:endParaRPr>
            </a:p>
          </p:txBody>
        </p:sp>
      </p:grpSp>
      <p:pic>
        <p:nvPicPr>
          <p:cNvPr id="20509" name="图片 20508"/>
          <p:cNvPicPr>
            <a:picLocks noChangeAspect="1"/>
          </p:cNvPicPr>
          <p:nvPr/>
        </p:nvPicPr>
        <p:blipFill>
          <a:blip r:embed="rId1"/>
          <a:stretch>
            <a:fillRect/>
          </a:stretch>
        </p:blipFill>
        <p:spPr>
          <a:xfrm>
            <a:off x="9734550" y="5661025"/>
            <a:ext cx="2162175" cy="933450"/>
          </a:xfrm>
          <a:prstGeom prst="rect">
            <a:avLst/>
          </a:prstGeom>
          <a:noFill/>
          <a:ln w="9525">
            <a:noFill/>
          </a:ln>
        </p:spPr>
      </p:pic>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filter="wipe(left)">
                                      <p:cBhvr>
                                        <p:cTn id="7" dur="500"/>
                                        <p:tgtEl>
                                          <p:spTgt spid="2048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482"/>
                                        </p:tgtEl>
                                        <p:attrNameLst>
                                          <p:attrName>style.visibility</p:attrName>
                                        </p:attrNameLst>
                                      </p:cBhvr>
                                      <p:to>
                                        <p:strVal val="visible"/>
                                      </p:to>
                                    </p:set>
                                    <p:anim calcmode="lin" valueType="num">
                                      <p:cBhvr>
                                        <p:cTn id="11" dur="3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0482"/>
                                        </p:tgtEl>
                                        <p:attrNameLst>
                                          <p:attrName>ppt_y</p:attrName>
                                        </p:attrNameLst>
                                      </p:cBhvr>
                                      <p:tavLst>
                                        <p:tav tm="0">
                                          <p:val>
                                            <p:strVal val="#ppt_y"/>
                                          </p:val>
                                        </p:tav>
                                        <p:tav tm="100000">
                                          <p:val>
                                            <p:strVal val="#ppt_y"/>
                                          </p:val>
                                        </p:tav>
                                      </p:tavLst>
                                    </p:anim>
                                    <p:anim calcmode="lin" valueType="num">
                                      <p:cBhvr>
                                        <p:cTn id="13" dur="3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0482"/>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20482"/>
                                        </p:tgtEl>
                                      </p:cBhvr>
                                    </p:animEffect>
                                  </p:childTnLst>
                                </p:cTn>
                              </p:par>
                            </p:childTnLst>
                          </p:cTn>
                        </p:par>
                        <p:par>
                          <p:cTn id="16" fill="hold">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20488"/>
                                        </p:tgtEl>
                                        <p:attrNameLst>
                                          <p:attrName>style.visibility</p:attrName>
                                        </p:attrNameLst>
                                      </p:cBhvr>
                                      <p:to>
                                        <p:strVal val="visible"/>
                                      </p:to>
                                    </p:set>
                                    <p:animEffect filter="wipe(left)">
                                      <p:cBhvr>
                                        <p:cTn id="19" dur="1000"/>
                                        <p:tgtEl>
                                          <p:spTgt spid="20488"/>
                                        </p:tgtEl>
                                      </p:cBhvr>
                                    </p:animEffect>
                                  </p:childTnLst>
                                </p:cTn>
                              </p:par>
                            </p:childTnLst>
                          </p:cTn>
                        </p:par>
                        <p:par>
                          <p:cTn id="20" fill="hold">
                            <p:stCondLst>
                              <p:cond delay="2070"/>
                            </p:stCondLst>
                            <p:childTnLst>
                              <p:par>
                                <p:cTn id="21" presetID="21" presetClass="entr" presetSubtype="1" fill="hold" grpId="0" nodeType="afterEffect">
                                  <p:stCondLst>
                                    <p:cond delay="0"/>
                                  </p:stCondLst>
                                  <p:childTnLst>
                                    <p:set>
                                      <p:cBhvr>
                                        <p:cTn id="22" dur="1" fill="hold">
                                          <p:stCondLst>
                                            <p:cond delay="0"/>
                                          </p:stCondLst>
                                        </p:cTn>
                                        <p:tgtEl>
                                          <p:spTgt spid="20497"/>
                                        </p:tgtEl>
                                        <p:attrNameLst>
                                          <p:attrName>style.visibility</p:attrName>
                                        </p:attrNameLst>
                                      </p:cBhvr>
                                      <p:to>
                                        <p:strVal val="visible"/>
                                      </p:to>
                                    </p:set>
                                    <p:animEffect filter="wheel(1)">
                                      <p:cBhvr>
                                        <p:cTn id="23" dur="500"/>
                                        <p:tgtEl>
                                          <p:spTgt spid="20497"/>
                                        </p:tgtEl>
                                      </p:cBhvr>
                                    </p:animEffect>
                                  </p:childTnLst>
                                </p:cTn>
                              </p:par>
                            </p:childTnLst>
                          </p:cTn>
                        </p:par>
                        <p:par>
                          <p:cTn id="24" fill="hold">
                            <p:stCondLst>
                              <p:cond delay="2570"/>
                            </p:stCondLst>
                            <p:childTnLst>
                              <p:par>
                                <p:cTn id="25" presetID="42" presetClass="entr" presetSubtype="0" fill="hold" nodeType="afterEffect">
                                  <p:stCondLst>
                                    <p:cond delay="0"/>
                                  </p:stCondLst>
                                  <p:childTnLst>
                                    <p:set>
                                      <p:cBhvr>
                                        <p:cTn id="26" dur="1" fill="hold">
                                          <p:stCondLst>
                                            <p:cond delay="0"/>
                                          </p:stCondLst>
                                        </p:cTn>
                                        <p:tgtEl>
                                          <p:spTgt spid="20489"/>
                                        </p:tgtEl>
                                        <p:attrNameLst>
                                          <p:attrName>style.visibility</p:attrName>
                                        </p:attrNameLst>
                                      </p:cBhvr>
                                      <p:to>
                                        <p:strVal val="visible"/>
                                      </p:to>
                                    </p:set>
                                    <p:animEffect filter="fade">
                                      <p:cBhvr>
                                        <p:cTn id="27" dur="500"/>
                                        <p:tgtEl>
                                          <p:spTgt spid="20489"/>
                                        </p:tgtEl>
                                      </p:cBhvr>
                                    </p:animEffect>
                                    <p:anim calcmode="lin" valueType="num">
                                      <p:cBhvr>
                                        <p:cTn id="28" dur="500" fill="hold"/>
                                        <p:tgtEl>
                                          <p:spTgt spid="20489"/>
                                        </p:tgtEl>
                                        <p:attrNameLst>
                                          <p:attrName>ppt_x</p:attrName>
                                        </p:attrNameLst>
                                      </p:cBhvr>
                                      <p:tavLst>
                                        <p:tav tm="0">
                                          <p:val>
                                            <p:strVal val="#ppt_x"/>
                                          </p:val>
                                        </p:tav>
                                        <p:tav tm="100000">
                                          <p:val>
                                            <p:strVal val="#ppt_x"/>
                                          </p:val>
                                        </p:tav>
                                      </p:tavLst>
                                    </p:anim>
                                    <p:anim calcmode="lin" valueType="num">
                                      <p:cBhvr>
                                        <p:cTn id="29" dur="500" fill="hold"/>
                                        <p:tgtEl>
                                          <p:spTgt spid="20489"/>
                                        </p:tgtEl>
                                        <p:attrNameLst>
                                          <p:attrName>ppt_y</p:attrName>
                                        </p:attrNameLst>
                                      </p:cBhvr>
                                      <p:tavLst>
                                        <p:tav tm="0">
                                          <p:val>
                                            <p:strVal val="#ppt_y+.1"/>
                                          </p:val>
                                        </p:tav>
                                        <p:tav tm="100000">
                                          <p:val>
                                            <p:strVal val="#ppt_y"/>
                                          </p:val>
                                        </p:tav>
                                      </p:tavLst>
                                    </p:anim>
                                  </p:childTnLst>
                                </p:cTn>
                              </p:par>
                            </p:childTnLst>
                          </p:cTn>
                        </p:par>
                        <p:par>
                          <p:cTn id="30" fill="hold">
                            <p:stCondLst>
                              <p:cond delay="3070"/>
                            </p:stCondLst>
                            <p:childTnLst>
                              <p:par>
                                <p:cTn id="31" presetID="21" presetClass="entr" presetSubtype="1" fill="hold" grpId="0" nodeType="afterEffect">
                                  <p:stCondLst>
                                    <p:cond delay="0"/>
                                  </p:stCondLst>
                                  <p:childTnLst>
                                    <p:set>
                                      <p:cBhvr>
                                        <p:cTn id="32" dur="1" fill="hold">
                                          <p:stCondLst>
                                            <p:cond delay="0"/>
                                          </p:stCondLst>
                                        </p:cTn>
                                        <p:tgtEl>
                                          <p:spTgt spid="20498"/>
                                        </p:tgtEl>
                                        <p:attrNameLst>
                                          <p:attrName>style.visibility</p:attrName>
                                        </p:attrNameLst>
                                      </p:cBhvr>
                                      <p:to>
                                        <p:strVal val="visible"/>
                                      </p:to>
                                    </p:set>
                                    <p:animEffect filter="wheel(1)">
                                      <p:cBhvr>
                                        <p:cTn id="33" dur="500"/>
                                        <p:tgtEl>
                                          <p:spTgt spid="20498"/>
                                        </p:tgtEl>
                                      </p:cBhvr>
                                    </p:animEffect>
                                  </p:childTnLst>
                                </p:cTn>
                              </p:par>
                            </p:childTnLst>
                          </p:cTn>
                        </p:par>
                        <p:par>
                          <p:cTn id="34" fill="hold">
                            <p:stCondLst>
                              <p:cond delay="3570"/>
                            </p:stCondLst>
                            <p:childTnLst>
                              <p:par>
                                <p:cTn id="35" presetID="47" presetClass="entr" presetSubtype="0" fill="hold" nodeType="afterEffect">
                                  <p:stCondLst>
                                    <p:cond delay="0"/>
                                  </p:stCondLst>
                                  <p:childTnLst>
                                    <p:set>
                                      <p:cBhvr>
                                        <p:cTn id="36" dur="1" fill="hold">
                                          <p:stCondLst>
                                            <p:cond delay="0"/>
                                          </p:stCondLst>
                                        </p:cTn>
                                        <p:tgtEl>
                                          <p:spTgt spid="20493"/>
                                        </p:tgtEl>
                                        <p:attrNameLst>
                                          <p:attrName>style.visibility</p:attrName>
                                        </p:attrNameLst>
                                      </p:cBhvr>
                                      <p:to>
                                        <p:strVal val="visible"/>
                                      </p:to>
                                    </p:set>
                                    <p:animEffect filter="fade">
                                      <p:cBhvr>
                                        <p:cTn id="37" dur="500"/>
                                        <p:tgtEl>
                                          <p:spTgt spid="20493"/>
                                        </p:tgtEl>
                                      </p:cBhvr>
                                    </p:animEffect>
                                    <p:anim calcmode="lin" valueType="num">
                                      <p:cBhvr>
                                        <p:cTn id="38" dur="500" fill="hold"/>
                                        <p:tgtEl>
                                          <p:spTgt spid="20493"/>
                                        </p:tgtEl>
                                        <p:attrNameLst>
                                          <p:attrName>ppt_x</p:attrName>
                                        </p:attrNameLst>
                                      </p:cBhvr>
                                      <p:tavLst>
                                        <p:tav tm="0">
                                          <p:val>
                                            <p:strVal val="#ppt_x"/>
                                          </p:val>
                                        </p:tav>
                                        <p:tav tm="100000">
                                          <p:val>
                                            <p:strVal val="#ppt_x"/>
                                          </p:val>
                                        </p:tav>
                                      </p:tavLst>
                                    </p:anim>
                                    <p:anim calcmode="lin" valueType="num">
                                      <p:cBhvr>
                                        <p:cTn id="39" dur="500" fill="hold"/>
                                        <p:tgtEl>
                                          <p:spTgt spid="20493"/>
                                        </p:tgtEl>
                                        <p:attrNameLst>
                                          <p:attrName>ppt_y</p:attrName>
                                        </p:attrNameLst>
                                      </p:cBhvr>
                                      <p:tavLst>
                                        <p:tav tm="0">
                                          <p:val>
                                            <p:strVal val="#ppt_y-.1"/>
                                          </p:val>
                                        </p:tav>
                                        <p:tav tm="100000">
                                          <p:val>
                                            <p:strVal val="#ppt_y"/>
                                          </p:val>
                                        </p:tav>
                                      </p:tavLst>
                                    </p:anim>
                                  </p:childTnLst>
                                </p:cTn>
                              </p:par>
                            </p:childTnLst>
                          </p:cTn>
                        </p:par>
                        <p:par>
                          <p:cTn id="40" fill="hold">
                            <p:stCondLst>
                              <p:cond delay="4070"/>
                            </p:stCondLst>
                            <p:childTnLst>
                              <p:par>
                                <p:cTn id="41" presetID="21" presetClass="entr" presetSubtype="1" fill="hold" grpId="0" nodeType="afterEffect">
                                  <p:stCondLst>
                                    <p:cond delay="0"/>
                                  </p:stCondLst>
                                  <p:childTnLst>
                                    <p:set>
                                      <p:cBhvr>
                                        <p:cTn id="42" dur="1" fill="hold">
                                          <p:stCondLst>
                                            <p:cond delay="0"/>
                                          </p:stCondLst>
                                        </p:cTn>
                                        <p:tgtEl>
                                          <p:spTgt spid="20499"/>
                                        </p:tgtEl>
                                        <p:attrNameLst>
                                          <p:attrName>style.visibility</p:attrName>
                                        </p:attrNameLst>
                                      </p:cBhvr>
                                      <p:to>
                                        <p:strVal val="visible"/>
                                      </p:to>
                                    </p:set>
                                    <p:animEffect filter="wheel(1)">
                                      <p:cBhvr>
                                        <p:cTn id="43" dur="500"/>
                                        <p:tgtEl>
                                          <p:spTgt spid="20499"/>
                                        </p:tgtEl>
                                      </p:cBhvr>
                                    </p:animEffect>
                                  </p:childTnLst>
                                </p:cTn>
                              </p:par>
                            </p:childTnLst>
                          </p:cTn>
                        </p:par>
                        <p:par>
                          <p:cTn id="44" fill="hold">
                            <p:stCondLst>
                              <p:cond delay="4570"/>
                            </p:stCondLst>
                            <p:childTnLst>
                              <p:par>
                                <p:cTn id="45" presetID="42" presetClass="entr" presetSubtype="0" fill="hold" nodeType="afterEffect">
                                  <p:stCondLst>
                                    <p:cond delay="0"/>
                                  </p:stCondLst>
                                  <p:childTnLst>
                                    <p:set>
                                      <p:cBhvr>
                                        <p:cTn id="46" dur="1" fill="hold">
                                          <p:stCondLst>
                                            <p:cond delay="0"/>
                                          </p:stCondLst>
                                        </p:cTn>
                                        <p:tgtEl>
                                          <p:spTgt spid="20501"/>
                                        </p:tgtEl>
                                        <p:attrNameLst>
                                          <p:attrName>style.visibility</p:attrName>
                                        </p:attrNameLst>
                                      </p:cBhvr>
                                      <p:to>
                                        <p:strVal val="visible"/>
                                      </p:to>
                                    </p:set>
                                    <p:animEffect filter="fade">
                                      <p:cBhvr>
                                        <p:cTn id="47" dur="500"/>
                                        <p:tgtEl>
                                          <p:spTgt spid="20501"/>
                                        </p:tgtEl>
                                      </p:cBhvr>
                                    </p:animEffect>
                                    <p:anim calcmode="lin" valueType="num">
                                      <p:cBhvr>
                                        <p:cTn id="48" dur="500" fill="hold"/>
                                        <p:tgtEl>
                                          <p:spTgt spid="20501"/>
                                        </p:tgtEl>
                                        <p:attrNameLst>
                                          <p:attrName>ppt_x</p:attrName>
                                        </p:attrNameLst>
                                      </p:cBhvr>
                                      <p:tavLst>
                                        <p:tav tm="0">
                                          <p:val>
                                            <p:strVal val="#ppt_x"/>
                                          </p:val>
                                        </p:tav>
                                        <p:tav tm="100000">
                                          <p:val>
                                            <p:strVal val="#ppt_x"/>
                                          </p:val>
                                        </p:tav>
                                      </p:tavLst>
                                    </p:anim>
                                    <p:anim calcmode="lin" valueType="num">
                                      <p:cBhvr>
                                        <p:cTn id="49" dur="500" fill="hold"/>
                                        <p:tgtEl>
                                          <p:spTgt spid="20501"/>
                                        </p:tgtEl>
                                        <p:attrNameLst>
                                          <p:attrName>ppt_y</p:attrName>
                                        </p:attrNameLst>
                                      </p:cBhvr>
                                      <p:tavLst>
                                        <p:tav tm="0">
                                          <p:val>
                                            <p:strVal val="#ppt_y+.1"/>
                                          </p:val>
                                        </p:tav>
                                        <p:tav tm="100000">
                                          <p:val>
                                            <p:strVal val="#ppt_y"/>
                                          </p:val>
                                        </p:tav>
                                      </p:tavLst>
                                    </p:anim>
                                  </p:childTnLst>
                                </p:cTn>
                              </p:par>
                            </p:childTnLst>
                          </p:cTn>
                        </p:par>
                        <p:par>
                          <p:cTn id="50" fill="hold">
                            <p:stCondLst>
                              <p:cond delay="5070"/>
                            </p:stCondLst>
                            <p:childTnLst>
                              <p:par>
                                <p:cTn id="51" presetID="21" presetClass="entr" presetSubtype="1" fill="hold" grpId="0" nodeType="afterEffect">
                                  <p:stCondLst>
                                    <p:cond delay="0"/>
                                  </p:stCondLst>
                                  <p:childTnLst>
                                    <p:set>
                                      <p:cBhvr>
                                        <p:cTn id="52" dur="1" fill="hold">
                                          <p:stCondLst>
                                            <p:cond delay="0"/>
                                          </p:stCondLst>
                                        </p:cTn>
                                        <p:tgtEl>
                                          <p:spTgt spid="20500"/>
                                        </p:tgtEl>
                                        <p:attrNameLst>
                                          <p:attrName>style.visibility</p:attrName>
                                        </p:attrNameLst>
                                      </p:cBhvr>
                                      <p:to>
                                        <p:strVal val="visible"/>
                                      </p:to>
                                    </p:set>
                                    <p:animEffect filter="wheel(1)">
                                      <p:cBhvr>
                                        <p:cTn id="53" dur="500"/>
                                        <p:tgtEl>
                                          <p:spTgt spid="20500"/>
                                        </p:tgtEl>
                                      </p:cBhvr>
                                    </p:animEffect>
                                  </p:childTnLst>
                                </p:cTn>
                              </p:par>
                            </p:childTnLst>
                          </p:cTn>
                        </p:par>
                        <p:par>
                          <p:cTn id="54" fill="hold">
                            <p:stCondLst>
                              <p:cond delay="5570"/>
                            </p:stCondLst>
                            <p:childTnLst>
                              <p:par>
                                <p:cTn id="55" presetID="47" presetClass="entr" presetSubtype="0" fill="hold" nodeType="afterEffect">
                                  <p:stCondLst>
                                    <p:cond delay="0"/>
                                  </p:stCondLst>
                                  <p:childTnLst>
                                    <p:set>
                                      <p:cBhvr>
                                        <p:cTn id="56" dur="1" fill="hold">
                                          <p:stCondLst>
                                            <p:cond delay="0"/>
                                          </p:stCondLst>
                                        </p:cTn>
                                        <p:tgtEl>
                                          <p:spTgt spid="20505"/>
                                        </p:tgtEl>
                                        <p:attrNameLst>
                                          <p:attrName>style.visibility</p:attrName>
                                        </p:attrNameLst>
                                      </p:cBhvr>
                                      <p:to>
                                        <p:strVal val="visible"/>
                                      </p:to>
                                    </p:set>
                                    <p:animEffect filter="fade">
                                      <p:cBhvr>
                                        <p:cTn id="57" dur="500"/>
                                        <p:tgtEl>
                                          <p:spTgt spid="20505"/>
                                        </p:tgtEl>
                                      </p:cBhvr>
                                    </p:animEffect>
                                    <p:anim calcmode="lin" valueType="num">
                                      <p:cBhvr>
                                        <p:cTn id="58" dur="500" fill="hold"/>
                                        <p:tgtEl>
                                          <p:spTgt spid="20505"/>
                                        </p:tgtEl>
                                        <p:attrNameLst>
                                          <p:attrName>ppt_x</p:attrName>
                                        </p:attrNameLst>
                                      </p:cBhvr>
                                      <p:tavLst>
                                        <p:tav tm="0">
                                          <p:val>
                                            <p:strVal val="#ppt_x"/>
                                          </p:val>
                                        </p:tav>
                                        <p:tav tm="100000">
                                          <p:val>
                                            <p:strVal val="#ppt_x"/>
                                          </p:val>
                                        </p:tav>
                                      </p:tavLst>
                                    </p:anim>
                                    <p:anim calcmode="lin" valueType="num">
                                      <p:cBhvr>
                                        <p:cTn id="59" dur="500" fill="hold"/>
                                        <p:tgtEl>
                                          <p:spTgt spid="205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p:bldP spid="20488" grpId="0" bldLvl="0"/>
      <p:bldP spid="20497" grpId="0" bldLvl="0"/>
      <p:bldP spid="20498" grpId="0" bldLvl="0"/>
      <p:bldP spid="20499" grpId="0" bldLvl="0"/>
      <p:bldP spid="20500"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30"/>
          <p:cNvSpPr/>
          <p:nvPr/>
        </p:nvSpPr>
        <p:spPr>
          <a:xfrm>
            <a:off x="985838" y="190500"/>
            <a:ext cx="2976562" cy="427038"/>
          </a:xfrm>
          <a:prstGeom prst="rect">
            <a:avLst/>
          </a:prstGeom>
          <a:noFill/>
          <a:ln w="9525">
            <a:noFill/>
          </a:ln>
        </p:spPr>
        <p:txBody>
          <a:bodyPr wrap="none" anchor="t">
            <a:spAutoFit/>
          </a:bodyPr>
          <a:p>
            <a:r>
              <a:rPr lang="zh-CN" altLang="en-US" sz="2200" dirty="0">
                <a:solidFill>
                  <a:schemeClr val="bg1"/>
                </a:solidFill>
                <a:latin typeface="微软雅黑" panose="020B0503020204020204" charset="-122"/>
                <a:ea typeface="微软雅黑" panose="020B0503020204020204" charset="-122"/>
                <a:sym typeface="微软雅黑" panose="020B0503020204020204" charset="-122"/>
              </a:rPr>
              <a:t>商户收单结算产品介绍</a:t>
            </a:r>
            <a:endParaRPr lang="zh-CN" altLang="en-US" dirty="0">
              <a:latin typeface="Arial" panose="020B0604020202020204" charset="-122"/>
              <a:ea typeface="宋体" panose="02010600030101010101" pitchFamily="2" charset="-122"/>
            </a:endParaRPr>
          </a:p>
        </p:txBody>
      </p:sp>
      <p:grpSp>
        <p:nvGrpSpPr>
          <p:cNvPr id="21507" name="组合 31"/>
          <p:cNvGrpSpPr/>
          <p:nvPr/>
        </p:nvGrpSpPr>
        <p:grpSpPr>
          <a:xfrm>
            <a:off x="300038" y="142875"/>
            <a:ext cx="11236325" cy="525463"/>
            <a:chOff x="0" y="0"/>
            <a:chExt cx="11236203" cy="525463"/>
          </a:xfrm>
        </p:grpSpPr>
        <p:grpSp>
          <p:nvGrpSpPr>
            <p:cNvPr id="21508" name="组合 32"/>
            <p:cNvGrpSpPr/>
            <p:nvPr/>
          </p:nvGrpSpPr>
          <p:grpSpPr>
            <a:xfrm flipH="1" flipV="1">
              <a:off x="0" y="0"/>
              <a:ext cx="584200" cy="525463"/>
              <a:chOff x="0" y="0"/>
              <a:chExt cx="584200" cy="525463"/>
            </a:xfrm>
          </p:grpSpPr>
          <p:sp>
            <p:nvSpPr>
              <p:cNvPr id="21509"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21510"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21511"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pic>
        <p:nvPicPr>
          <p:cNvPr id="21512" name="图片 21511"/>
          <p:cNvPicPr>
            <a:picLocks noChangeAspect="1"/>
          </p:cNvPicPr>
          <p:nvPr/>
        </p:nvPicPr>
        <p:blipFill>
          <a:blip r:embed="rId1"/>
          <a:stretch>
            <a:fillRect/>
          </a:stretch>
        </p:blipFill>
        <p:spPr>
          <a:xfrm>
            <a:off x="9734550" y="5661025"/>
            <a:ext cx="2162175" cy="933450"/>
          </a:xfrm>
          <a:prstGeom prst="rect">
            <a:avLst/>
          </a:prstGeom>
          <a:noFill/>
          <a:ln w="9525">
            <a:noFill/>
          </a:ln>
        </p:spPr>
      </p:pic>
      <p:graphicFrame>
        <p:nvGraphicFramePr>
          <p:cNvPr id="21513" name="表格 21512"/>
          <p:cNvGraphicFramePr/>
          <p:nvPr/>
        </p:nvGraphicFramePr>
        <p:xfrm>
          <a:off x="1635125" y="909638"/>
          <a:ext cx="8566150" cy="4514850"/>
        </p:xfrm>
        <a:graphic>
          <a:graphicData uri="http://schemas.openxmlformats.org/drawingml/2006/table">
            <a:tbl>
              <a:tblPr/>
              <a:tblGrid>
                <a:gridCol w="1779588"/>
                <a:gridCol w="2363787"/>
                <a:gridCol w="4422775"/>
              </a:tblGrid>
              <a:tr h="414338">
                <a:tc gridSpan="3">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b="1" u="none">
                          <a:solidFill>
                            <a:srgbClr val="FFFFFF"/>
                          </a:solidFill>
                          <a:latin typeface="Calibri" panose="020F0502020204030204" charset="-122"/>
                          <a:ea typeface="宋体" panose="02010600030101010101" pitchFamily="2" charset="-122"/>
                          <a:sym typeface="仿宋_GB2312" pitchFamily="1" charset="-122"/>
                        </a:rPr>
                        <a:t>工行朝天门支行收单商户优惠收单费率</a:t>
                      </a:r>
                      <a:endParaRPr lang="zh-CN" altLang="en-US" sz="1800" b="1" u="none">
                        <a:solidFill>
                          <a:srgbClr val="FFFFFF"/>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C0504D">
                        <a:alpha val="100000"/>
                      </a:srgbClr>
                    </a:solidFill>
                  </a:tcPr>
                </a:tc>
                <a:tc hMerge="1">
                  <a:tcPr>
                    <a:lnT w="12700" cap="flat" cmpd="sng">
                      <a:solidFill>
                        <a:srgbClr val="C0504D"/>
                      </a:solidFill>
                      <a:prstDash val="solid"/>
                      <a:headEnd type="none" w="med" len="med"/>
                      <a:tailEnd type="none" w="med" len="med"/>
                    </a:lnT>
                    <a:lnB w="38100" cap="flat" cmpd="sng">
                      <a:solidFill>
                        <a:srgbClr val="FFFFFF"/>
                      </a:solidFill>
                      <a:prstDash val="solid"/>
                      <a:headEnd type="none" w="med" len="med"/>
                      <a:tailEnd type="none" w="med" len="med"/>
                    </a:lnB>
                  </a:tcPr>
                </a:tc>
                <a:tc hMerge="1">
                  <a:tcPr>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38100" cap="flat" cmpd="sng">
                      <a:solidFill>
                        <a:srgbClr val="FFFFFF"/>
                      </a:solidFill>
                      <a:prstDash val="solid"/>
                      <a:headEnd type="none" w="med" len="med"/>
                      <a:tailEnd type="none" w="med" len="med"/>
                    </a:lnB>
                  </a:tcPr>
                </a:tc>
              </a:tr>
              <a:tr h="815975">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商户类别</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指导费率</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优惠费率</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r>
              <a:tr h="512762">
                <a:tc rowSpan="2">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二维码扫码支付费率</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储蓄卡收款码</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en-US" altLang="zh-CN" sz="1800" u="none">
                          <a:solidFill>
                            <a:srgbClr val="000000"/>
                          </a:solidFill>
                          <a:latin typeface="Calibri" panose="020F0502020204030204" charset="-122"/>
                          <a:ea typeface="宋体" panose="02010600030101010101" pitchFamily="2" charset="-122"/>
                          <a:sym typeface="仿宋_GB2312" pitchFamily="1" charset="-122"/>
                        </a:rPr>
                        <a:t>0</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r>
              <a:tr h="768350">
                <a:tc vMerge="1">
                  <a:tcP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B w="12700" cap="flat" cmpd="sng">
                      <a:solidFill>
                        <a:srgbClr val="C0504D"/>
                      </a:solidFill>
                      <a:prstDash val="solid"/>
                      <a:headEnd type="none" w="med" len="med"/>
                      <a:tailEnd type="none" w="med" len="med"/>
                    </a:lnB>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信用卡收款码</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en-US" altLang="zh-CN" sz="1800" u="none">
                          <a:solidFill>
                            <a:srgbClr val="000000"/>
                          </a:solidFill>
                          <a:latin typeface="Calibri" panose="020F0502020204030204" charset="-122"/>
                          <a:ea typeface="宋体" panose="02010600030101010101" pitchFamily="2" charset="-122"/>
                          <a:sym typeface="仿宋_GB2312" pitchFamily="1" charset="-122"/>
                        </a:rPr>
                        <a:t>0.25%</a:t>
                      </a:r>
                      <a:r>
                        <a:rPr lang="zh-CN" altLang="en-US" sz="1800" u="none">
                          <a:solidFill>
                            <a:srgbClr val="000000"/>
                          </a:solidFill>
                          <a:latin typeface="Calibri" panose="020F0502020204030204" charset="-122"/>
                          <a:ea typeface="宋体" panose="02010600030101010101" pitchFamily="2" charset="-122"/>
                          <a:sym typeface="仿宋_GB2312" pitchFamily="1" charset="-122"/>
                        </a:rPr>
                        <a:t>（工行信用卡扫码支付</a:t>
                      </a:r>
                      <a:r>
                        <a:rPr lang="en-US" altLang="zh-CN" sz="1800" u="none">
                          <a:solidFill>
                            <a:srgbClr val="000000"/>
                          </a:solidFill>
                          <a:latin typeface="Calibri" panose="020F0502020204030204" charset="-122"/>
                          <a:ea typeface="宋体" panose="02010600030101010101" pitchFamily="2" charset="-122"/>
                          <a:sym typeface="仿宋_GB2312" pitchFamily="1" charset="-122"/>
                        </a:rPr>
                        <a:t>0.2%</a:t>
                      </a:r>
                      <a:r>
                        <a:rPr lang="zh-CN" altLang="en-US" sz="1800" u="none">
                          <a:solidFill>
                            <a:srgbClr val="000000"/>
                          </a:solidFill>
                          <a:latin typeface="Calibri" panose="020F0502020204030204" charset="-122"/>
                          <a:ea typeface="宋体" panose="02010600030101010101" pitchFamily="2" charset="-122"/>
                          <a:sym typeface="仿宋_GB2312" pitchFamily="1" charset="-122"/>
                        </a:rPr>
                        <a:t>）</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r>
              <a:tr h="841375">
                <a:tc rowSpan="2">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en-US" altLang="zh-CN" sz="1800" u="none">
                          <a:solidFill>
                            <a:srgbClr val="000000"/>
                          </a:solidFill>
                          <a:latin typeface="Calibri" panose="020F0502020204030204" charset="-122"/>
                          <a:ea typeface="宋体" panose="02010600030101010101" pitchFamily="2" charset="-122"/>
                          <a:sym typeface="仿宋_GB2312" pitchFamily="1" charset="-122"/>
                        </a:rPr>
                        <a:t>POS</a:t>
                      </a:r>
                      <a:r>
                        <a:rPr lang="zh-CN" altLang="en-US" sz="1800" u="none">
                          <a:solidFill>
                            <a:srgbClr val="000000"/>
                          </a:solidFill>
                          <a:latin typeface="Calibri" panose="020F0502020204030204" charset="-122"/>
                          <a:ea typeface="宋体" panose="02010600030101010101" pitchFamily="2" charset="-122"/>
                          <a:sym typeface="仿宋_GB2312" pitchFamily="1" charset="-122"/>
                        </a:rPr>
                        <a:t>机费率</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刷借记卡</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借记卡：</a:t>
                      </a:r>
                      <a:r>
                        <a:rPr lang="en-US" altLang="zh-CN" sz="1800" u="none">
                          <a:solidFill>
                            <a:srgbClr val="000000"/>
                          </a:solidFill>
                          <a:latin typeface="Calibri" panose="020F0502020204030204" charset="-122"/>
                          <a:ea typeface="宋体" panose="02010600030101010101" pitchFamily="2" charset="-122"/>
                          <a:sym typeface="仿宋_GB2312" pitchFamily="1" charset="-122"/>
                        </a:rPr>
                        <a:t>0.40%</a:t>
                      </a:r>
                      <a:r>
                        <a:rPr lang="zh-CN" altLang="en-US" sz="1800" u="none">
                          <a:solidFill>
                            <a:srgbClr val="000000"/>
                          </a:solidFill>
                          <a:latin typeface="Calibri" panose="020F0502020204030204" charset="-122"/>
                          <a:ea typeface="宋体" panose="02010600030101010101" pitchFamily="2" charset="-122"/>
                          <a:sym typeface="仿宋_GB2312" pitchFamily="1" charset="-122"/>
                        </a:rPr>
                        <a:t>（单笔</a:t>
                      </a:r>
                      <a:r>
                        <a:rPr lang="en-US" altLang="zh-CN" sz="1800" u="none">
                          <a:solidFill>
                            <a:srgbClr val="000000"/>
                          </a:solidFill>
                          <a:latin typeface="Calibri" panose="020F0502020204030204" charset="-122"/>
                          <a:ea typeface="宋体" panose="02010600030101010101" pitchFamily="2" charset="-122"/>
                          <a:sym typeface="仿宋_GB2312" pitchFamily="1" charset="-122"/>
                        </a:rPr>
                        <a:t>16.5</a:t>
                      </a:r>
                      <a:r>
                        <a:rPr lang="zh-CN" altLang="en-US" sz="1800" u="none">
                          <a:solidFill>
                            <a:srgbClr val="000000"/>
                          </a:solidFill>
                          <a:latin typeface="Calibri" panose="020F0502020204030204" charset="-122"/>
                          <a:ea typeface="宋体" panose="02010600030101010101" pitchFamily="2" charset="-122"/>
                          <a:sym typeface="仿宋_GB2312" pitchFamily="1" charset="-122"/>
                        </a:rPr>
                        <a:t>元封顶）</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r>
              <a:tr h="723900">
                <a:tc vMerge="1">
                  <a:tcP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B w="12700" cap="flat" cmpd="sng">
                      <a:solidFill>
                        <a:srgbClr val="C0504D"/>
                      </a:solidFill>
                      <a:prstDash val="solid"/>
                      <a:headEnd type="none" w="med" len="med"/>
                      <a:tailEnd type="none" w="med" len="med"/>
                    </a:lnB>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刷信用卡</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ctr">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贷记卡：</a:t>
                      </a:r>
                      <a:r>
                        <a:rPr lang="en-US" altLang="zh-CN" sz="1800" u="none">
                          <a:solidFill>
                            <a:srgbClr val="000000"/>
                          </a:solidFill>
                          <a:latin typeface="Calibri" panose="020F0502020204030204" charset="-122"/>
                          <a:ea typeface="宋体" panose="02010600030101010101" pitchFamily="2" charset="-122"/>
                          <a:sym typeface="仿宋_GB2312" pitchFamily="1" charset="-122"/>
                        </a:rPr>
                        <a:t>0.53%</a:t>
                      </a:r>
                      <a:r>
                        <a:rPr lang="zh-CN" altLang="en-US" sz="1800" u="none">
                          <a:solidFill>
                            <a:srgbClr val="000000"/>
                          </a:solidFill>
                          <a:latin typeface="Calibri" panose="020F0502020204030204" charset="-122"/>
                          <a:ea typeface="宋体" panose="02010600030101010101" pitchFamily="2" charset="-122"/>
                          <a:sym typeface="仿宋_GB2312" pitchFamily="1" charset="-122"/>
                        </a:rPr>
                        <a:t>批发类商户的本行信用卡费率可享受单笔</a:t>
                      </a:r>
                      <a:r>
                        <a:rPr lang="en-US" altLang="zh-CN" sz="1800" u="none">
                          <a:solidFill>
                            <a:srgbClr val="000000"/>
                          </a:solidFill>
                          <a:latin typeface="Calibri" panose="020F0502020204030204" charset="-122"/>
                          <a:ea typeface="宋体" panose="02010600030101010101" pitchFamily="2" charset="-122"/>
                          <a:sym typeface="仿宋_GB2312" pitchFamily="1" charset="-122"/>
                        </a:rPr>
                        <a:t>30</a:t>
                      </a:r>
                      <a:r>
                        <a:rPr lang="zh-CN" altLang="en-US" sz="1800" u="none">
                          <a:solidFill>
                            <a:srgbClr val="000000"/>
                          </a:solidFill>
                          <a:latin typeface="Calibri" panose="020F0502020204030204" charset="-122"/>
                          <a:ea typeface="宋体" panose="02010600030101010101" pitchFamily="2" charset="-122"/>
                          <a:sym typeface="仿宋_GB2312" pitchFamily="1" charset="-122"/>
                        </a:rPr>
                        <a:t>元封顶</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C0504D">
                        <a:alpha val="39999"/>
                      </a:srgbClr>
                    </a:solidFill>
                  </a:tcPr>
                </a:tc>
              </a:tr>
              <a:tr h="438150">
                <a:tc gridSpan="3">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0" lvl="0" indent="0" algn="l">
                        <a:buNone/>
                      </a:pPr>
                      <a:r>
                        <a:rPr lang="zh-CN" altLang="en-US" sz="1800" u="none">
                          <a:solidFill>
                            <a:srgbClr val="000000"/>
                          </a:solidFill>
                          <a:latin typeface="Calibri" panose="020F0502020204030204" charset="-122"/>
                          <a:ea typeface="宋体" panose="02010600030101010101" pitchFamily="2" charset="-122"/>
                          <a:sym typeface="仿宋_GB2312" pitchFamily="1" charset="-122"/>
                        </a:rPr>
                        <a:t>注：相关费率情况将按照我行最新政策要求及时调整。</a:t>
                      </a:r>
                      <a:endParaRPr lang="zh-CN" altLang="en-US" sz="1800" u="none">
                        <a:solidFill>
                          <a:srgbClr val="000000"/>
                        </a:solidFill>
                        <a:latin typeface="Calibri" panose="020F0502020204030204" charset="-122"/>
                        <a:ea typeface="宋体" panose="02010600030101010101" pitchFamily="2" charset="-122"/>
                        <a:sym typeface="仿宋_GB2312" pitchFamily="1" charset="-122"/>
                      </a:endParaRPr>
                    </a:p>
                  </a:txBody>
                  <a:tcPr vert="horz" anchor="ct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noFill/>
                  </a:tcPr>
                </a:tc>
                <a:tc hMerge="1">
                  <a:tcP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tcPr>
                </a:tc>
                <a:tc hMerge="1">
                  <a:tcPr>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tcPr>
                </a:tc>
              </a:tr>
            </a:tbl>
          </a:graphicData>
        </a:graphic>
      </p:graphicFrame>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filter="wipe(left)">
                                      <p:cBhvr>
                                        <p:cTn id="7" dur="500"/>
                                        <p:tgtEl>
                                          <p:spTgt spid="2150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1506"/>
                                        </p:tgtEl>
                                        <p:attrNameLst>
                                          <p:attrName>style.visibility</p:attrName>
                                        </p:attrNameLst>
                                      </p:cBhvr>
                                      <p:to>
                                        <p:strVal val="visible"/>
                                      </p:to>
                                    </p:set>
                                    <p:anim calcmode="lin" valueType="num">
                                      <p:cBhvr>
                                        <p:cTn id="11" dur="3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1506"/>
                                        </p:tgtEl>
                                        <p:attrNameLst>
                                          <p:attrName>ppt_y</p:attrName>
                                        </p:attrNameLst>
                                      </p:cBhvr>
                                      <p:tavLst>
                                        <p:tav tm="0">
                                          <p:val>
                                            <p:strVal val="#ppt_y"/>
                                          </p:val>
                                        </p:tav>
                                        <p:tav tm="100000">
                                          <p:val>
                                            <p:strVal val="#ppt_y"/>
                                          </p:val>
                                        </p:tav>
                                      </p:tavLst>
                                    </p:anim>
                                    <p:anim calcmode="lin" valueType="num">
                                      <p:cBhvr>
                                        <p:cTn id="13" dur="3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1506"/>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Rectangle 5"/>
          <p:cNvSpPr/>
          <p:nvPr/>
        </p:nvSpPr>
        <p:spPr>
          <a:xfrm>
            <a:off x="3538538" y="1882775"/>
            <a:ext cx="5554662" cy="692150"/>
          </a:xfrm>
          <a:prstGeom prst="rect">
            <a:avLst/>
          </a:prstGeom>
          <a:solidFill>
            <a:schemeClr val="bg2"/>
          </a:solidFill>
          <a:ln w="12" cap="flat" cmpd="sng">
            <a:solidFill>
              <a:srgbClr val="F8F8F8"/>
            </a:solidFill>
            <a:prstDash val="solid"/>
            <a:miter/>
            <a:headEnd type="none" w="med" len="med"/>
            <a:tailEnd type="none" w="med" len="med"/>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4099" name="Freeform 6"/>
          <p:cNvSpPr/>
          <p:nvPr/>
        </p:nvSpPr>
        <p:spPr>
          <a:xfrm>
            <a:off x="2735263" y="1882775"/>
            <a:ext cx="871537" cy="692150"/>
          </a:xfrm>
          <a:custGeom>
            <a:avLst/>
            <a:gdLst/>
            <a:ahLst/>
            <a:cxnLst>
              <a:cxn ang="0">
                <a:pos x="2158" y="531"/>
              </a:cxn>
              <a:cxn ang="0">
                <a:pos x="1996" y="397"/>
              </a:cxn>
              <a:cxn ang="0">
                <a:pos x="1996" y="0"/>
              </a:cxn>
              <a:cxn ang="0">
                <a:pos x="0" y="0"/>
              </a:cxn>
              <a:cxn ang="0">
                <a:pos x="0" y="1996"/>
              </a:cxn>
              <a:cxn ang="0">
                <a:pos x="1996" y="1996"/>
              </a:cxn>
              <a:cxn ang="0">
                <a:pos x="1996" y="666"/>
              </a:cxn>
              <a:cxn ang="0">
                <a:pos x="2158" y="531"/>
              </a:cxn>
            </a:cxnLst>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2"/>
          </a:solidFill>
          <a:ln w="19050" cap="flat" cmpd="sng">
            <a:solidFill>
              <a:srgbClr val="F8F8F8"/>
            </a:solidFill>
            <a:prstDash val="solid"/>
            <a:headEnd type="none" w="med" len="med"/>
            <a:tailEnd type="none" w="med" len="med"/>
          </a:ln>
        </p:spPr>
        <p:txBody>
          <a:bodyPr/>
          <a:p>
            <a:endParaRPr lang="zh-CN" altLang="en-US"/>
          </a:p>
        </p:txBody>
      </p:sp>
      <p:sp>
        <p:nvSpPr>
          <p:cNvPr id="4100" name="TextBox 6"/>
          <p:cNvSpPr/>
          <p:nvPr/>
        </p:nvSpPr>
        <p:spPr>
          <a:xfrm>
            <a:off x="2825750" y="1936750"/>
            <a:ext cx="690563" cy="584200"/>
          </a:xfrm>
          <a:prstGeom prst="rect">
            <a:avLst/>
          </a:prstGeom>
          <a:noFill/>
          <a:ln w="9525">
            <a:noFill/>
          </a:ln>
        </p:spPr>
        <p:txBody>
          <a:bodyPr wrap="none" anchor="t">
            <a:spAutoFit/>
          </a:bodyPr>
          <a:p>
            <a:r>
              <a:rPr lang="en-US" altLang="zh-CN" sz="3200" b="1" dirty="0">
                <a:solidFill>
                  <a:srgbClr val="F8F8F8"/>
                </a:solidFill>
                <a:latin typeface="微软雅黑" panose="020B0503020204020204" charset="-122"/>
                <a:ea typeface="微软雅黑" panose="020B0503020204020204" charset="-122"/>
                <a:sym typeface="微软雅黑" panose="020B0503020204020204" charset="-122"/>
              </a:rPr>
              <a:t>01</a:t>
            </a:r>
            <a:endParaRPr lang="zh-CN" altLang="en-US" sz="32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4101" name="TextBox 7"/>
          <p:cNvSpPr/>
          <p:nvPr/>
        </p:nvSpPr>
        <p:spPr>
          <a:xfrm>
            <a:off x="3857625" y="1974850"/>
            <a:ext cx="1604963" cy="517525"/>
          </a:xfrm>
          <a:prstGeom prst="rect">
            <a:avLst/>
          </a:prstGeom>
          <a:noFill/>
          <a:ln w="9525">
            <a:noFill/>
          </a:ln>
        </p:spPr>
        <p:txBody>
          <a:bodyPr wrap="none" anchor="t">
            <a:spAutoFit/>
          </a:bodyPr>
          <a:p>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关于我们</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4102" name="Rectangle 5"/>
          <p:cNvSpPr/>
          <p:nvPr/>
        </p:nvSpPr>
        <p:spPr>
          <a:xfrm>
            <a:off x="3538538" y="2701925"/>
            <a:ext cx="5554662" cy="692150"/>
          </a:xfrm>
          <a:prstGeom prst="rect">
            <a:avLst/>
          </a:prstGeom>
          <a:solidFill>
            <a:schemeClr val="bg2"/>
          </a:solidFill>
          <a:ln w="12" cap="flat" cmpd="sng">
            <a:solidFill>
              <a:srgbClr val="F8F8F8"/>
            </a:solidFill>
            <a:prstDash val="solid"/>
            <a:miter/>
            <a:headEnd type="none" w="med" len="med"/>
            <a:tailEnd type="none" w="med" len="med"/>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4103" name="Freeform 6"/>
          <p:cNvSpPr/>
          <p:nvPr/>
        </p:nvSpPr>
        <p:spPr>
          <a:xfrm>
            <a:off x="2735263" y="2701925"/>
            <a:ext cx="871537" cy="692150"/>
          </a:xfrm>
          <a:custGeom>
            <a:avLst/>
            <a:gdLst/>
            <a:ahLst/>
            <a:cxnLst>
              <a:cxn ang="0">
                <a:pos x="2158" y="531"/>
              </a:cxn>
              <a:cxn ang="0">
                <a:pos x="1996" y="397"/>
              </a:cxn>
              <a:cxn ang="0">
                <a:pos x="1996" y="0"/>
              </a:cxn>
              <a:cxn ang="0">
                <a:pos x="0" y="0"/>
              </a:cxn>
              <a:cxn ang="0">
                <a:pos x="0" y="1996"/>
              </a:cxn>
              <a:cxn ang="0">
                <a:pos x="1996" y="1996"/>
              </a:cxn>
              <a:cxn ang="0">
                <a:pos x="1996" y="666"/>
              </a:cxn>
              <a:cxn ang="0">
                <a:pos x="2158" y="531"/>
              </a:cxn>
            </a:cxnLst>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2"/>
          </a:solidFill>
          <a:ln w="19050" cap="flat" cmpd="sng">
            <a:solidFill>
              <a:srgbClr val="F8F8F8"/>
            </a:solidFill>
            <a:prstDash val="solid"/>
            <a:headEnd type="none" w="med" len="med"/>
            <a:tailEnd type="none" w="med" len="med"/>
          </a:ln>
        </p:spPr>
        <p:txBody>
          <a:bodyPr/>
          <a:p>
            <a:endParaRPr lang="zh-CN" altLang="en-US"/>
          </a:p>
        </p:txBody>
      </p:sp>
      <p:sp>
        <p:nvSpPr>
          <p:cNvPr id="4104" name="TextBox 56"/>
          <p:cNvSpPr/>
          <p:nvPr/>
        </p:nvSpPr>
        <p:spPr>
          <a:xfrm>
            <a:off x="2825750" y="2755900"/>
            <a:ext cx="690563" cy="584200"/>
          </a:xfrm>
          <a:prstGeom prst="rect">
            <a:avLst/>
          </a:prstGeom>
          <a:noFill/>
          <a:ln w="9525">
            <a:noFill/>
          </a:ln>
        </p:spPr>
        <p:txBody>
          <a:bodyPr wrap="none" anchor="t">
            <a:spAutoFit/>
          </a:bodyPr>
          <a:p>
            <a:r>
              <a:rPr lang="en-US" altLang="zh-CN" sz="3200" b="1" dirty="0">
                <a:solidFill>
                  <a:srgbClr val="F8F8F8"/>
                </a:solidFill>
                <a:latin typeface="微软雅黑" panose="020B0503020204020204" charset="-122"/>
                <a:ea typeface="微软雅黑" panose="020B0503020204020204" charset="-122"/>
                <a:sym typeface="微软雅黑" panose="020B0503020204020204" charset="-122"/>
              </a:rPr>
              <a:t>02</a:t>
            </a:r>
            <a:endParaRPr lang="zh-CN" altLang="en-US" sz="32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4105" name="TextBox 57"/>
          <p:cNvSpPr/>
          <p:nvPr/>
        </p:nvSpPr>
        <p:spPr>
          <a:xfrm>
            <a:off x="3641725" y="2794000"/>
            <a:ext cx="3240088" cy="517525"/>
          </a:xfrm>
          <a:prstGeom prst="rect">
            <a:avLst/>
          </a:prstGeom>
          <a:noFill/>
          <a:ln w="9525">
            <a:noFill/>
          </a:ln>
        </p:spPr>
        <p:txBody>
          <a:bodyPr wrap="none" anchor="t">
            <a:spAutoFit/>
          </a:bodyPr>
          <a:p>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  特色普惠金融产品</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4106" name="Rectangle 5"/>
          <p:cNvSpPr/>
          <p:nvPr/>
        </p:nvSpPr>
        <p:spPr>
          <a:xfrm>
            <a:off x="3538538" y="3521075"/>
            <a:ext cx="5554662" cy="688975"/>
          </a:xfrm>
          <a:prstGeom prst="rect">
            <a:avLst/>
          </a:prstGeom>
          <a:solidFill>
            <a:schemeClr val="bg2"/>
          </a:solidFill>
          <a:ln w="12" cap="flat" cmpd="sng">
            <a:solidFill>
              <a:srgbClr val="F8F8F8"/>
            </a:solidFill>
            <a:prstDash val="solid"/>
            <a:miter/>
            <a:headEnd type="none" w="med" len="med"/>
            <a:tailEnd type="none" w="med" len="med"/>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4107" name="Freeform 6"/>
          <p:cNvSpPr/>
          <p:nvPr/>
        </p:nvSpPr>
        <p:spPr>
          <a:xfrm>
            <a:off x="2735263" y="3521075"/>
            <a:ext cx="871537" cy="688975"/>
          </a:xfrm>
          <a:custGeom>
            <a:avLst/>
            <a:gdLst/>
            <a:ahLst/>
            <a:cxnLst>
              <a:cxn ang="0">
                <a:pos x="2158" y="531"/>
              </a:cxn>
              <a:cxn ang="0">
                <a:pos x="1996" y="397"/>
              </a:cxn>
              <a:cxn ang="0">
                <a:pos x="1996" y="0"/>
              </a:cxn>
              <a:cxn ang="0">
                <a:pos x="0" y="0"/>
              </a:cxn>
              <a:cxn ang="0">
                <a:pos x="0" y="1996"/>
              </a:cxn>
              <a:cxn ang="0">
                <a:pos x="1996" y="1996"/>
              </a:cxn>
              <a:cxn ang="0">
                <a:pos x="1996" y="666"/>
              </a:cxn>
              <a:cxn ang="0">
                <a:pos x="2158" y="531"/>
              </a:cxn>
            </a:cxnLst>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2"/>
          </a:solidFill>
          <a:ln w="19050" cap="flat" cmpd="sng">
            <a:solidFill>
              <a:srgbClr val="F8F8F8"/>
            </a:solidFill>
            <a:prstDash val="solid"/>
            <a:headEnd type="none" w="med" len="med"/>
            <a:tailEnd type="none" w="med" len="med"/>
          </a:ln>
        </p:spPr>
        <p:txBody>
          <a:bodyPr/>
          <a:p>
            <a:endParaRPr lang="zh-CN" altLang="en-US"/>
          </a:p>
        </p:txBody>
      </p:sp>
      <p:sp>
        <p:nvSpPr>
          <p:cNvPr id="4108" name="TextBox 60"/>
          <p:cNvSpPr/>
          <p:nvPr/>
        </p:nvSpPr>
        <p:spPr>
          <a:xfrm>
            <a:off x="2825750" y="3575050"/>
            <a:ext cx="690563" cy="584200"/>
          </a:xfrm>
          <a:prstGeom prst="rect">
            <a:avLst/>
          </a:prstGeom>
          <a:noFill/>
          <a:ln w="9525">
            <a:noFill/>
          </a:ln>
        </p:spPr>
        <p:txBody>
          <a:bodyPr wrap="none" anchor="t">
            <a:spAutoFit/>
          </a:bodyPr>
          <a:p>
            <a:r>
              <a:rPr lang="en-US" altLang="zh-CN" sz="3200" b="1" dirty="0">
                <a:solidFill>
                  <a:srgbClr val="F8F8F8"/>
                </a:solidFill>
                <a:latin typeface="微软雅黑" panose="020B0503020204020204" charset="-122"/>
                <a:ea typeface="微软雅黑" panose="020B0503020204020204" charset="-122"/>
                <a:sym typeface="微软雅黑" panose="020B0503020204020204" charset="-122"/>
              </a:rPr>
              <a:t>03</a:t>
            </a:r>
            <a:endParaRPr lang="zh-CN" altLang="en-US" sz="32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4109" name="TextBox 61"/>
          <p:cNvSpPr/>
          <p:nvPr/>
        </p:nvSpPr>
        <p:spPr>
          <a:xfrm>
            <a:off x="3857625" y="3613150"/>
            <a:ext cx="3027363" cy="517525"/>
          </a:xfrm>
          <a:prstGeom prst="rect">
            <a:avLst/>
          </a:prstGeom>
          <a:noFill/>
          <a:ln w="9525">
            <a:noFill/>
          </a:ln>
        </p:spPr>
        <p:txBody>
          <a:bodyPr wrap="none" anchor="t">
            <a:spAutoFit/>
          </a:bodyPr>
          <a:p>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商户收单结算产品</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4110" name="TextBox 64"/>
          <p:cNvSpPr/>
          <p:nvPr/>
        </p:nvSpPr>
        <p:spPr>
          <a:xfrm>
            <a:off x="2825750" y="4378325"/>
            <a:ext cx="309563" cy="579438"/>
          </a:xfrm>
          <a:prstGeom prst="rect">
            <a:avLst/>
          </a:prstGeom>
          <a:noFill/>
          <a:ln w="9525">
            <a:noFill/>
          </a:ln>
        </p:spPr>
        <p:txBody>
          <a:bodyPr wrap="none" anchor="t">
            <a:spAutoFit/>
          </a:bodyPr>
          <a:p>
            <a:endParaRPr lang="zh-CN" altLang="en-US" sz="32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4111" name="Rectangle 3"/>
          <p:cNvSpPr/>
          <p:nvPr/>
        </p:nvSpPr>
        <p:spPr>
          <a:xfrm>
            <a:off x="1033463" y="242888"/>
            <a:ext cx="1322387" cy="635000"/>
          </a:xfrm>
          <a:prstGeom prst="rect">
            <a:avLst/>
          </a:prstGeom>
          <a:noFill/>
          <a:ln w="9525">
            <a:noFill/>
          </a:ln>
        </p:spPr>
        <p:txBody>
          <a:bodyPr wrap="square" anchor="ctr"/>
          <a:p>
            <a:r>
              <a:rPr lang="zh-CN" altLang="en-US" sz="3200" b="1" dirty="0">
                <a:solidFill>
                  <a:srgbClr val="080808"/>
                </a:solidFill>
                <a:latin typeface="Arial" panose="020B0604020202020204" charset="-122"/>
                <a:ea typeface="微软雅黑" panose="020B0503020204020204" charset="-122"/>
                <a:sym typeface="Arial" panose="020B0604020202020204" charset="-122"/>
              </a:rPr>
              <a:t>目录</a:t>
            </a:r>
            <a:endParaRPr lang="zh-CN" altLang="en-US" sz="3200" b="1" dirty="0">
              <a:solidFill>
                <a:srgbClr val="080808"/>
              </a:solidFill>
              <a:latin typeface="Arial" panose="020B0604020202020204" charset="-122"/>
              <a:ea typeface="微软雅黑" panose="020B0503020204020204" charset="-122"/>
              <a:sym typeface="Arial" panose="020B0604020202020204" charset="-122"/>
            </a:endParaRPr>
          </a:p>
        </p:txBody>
      </p:sp>
      <p:sp>
        <p:nvSpPr>
          <p:cNvPr id="4112" name="Text Box 5"/>
          <p:cNvSpPr/>
          <p:nvPr/>
        </p:nvSpPr>
        <p:spPr>
          <a:xfrm>
            <a:off x="1897063" y="404813"/>
            <a:ext cx="1252537" cy="430212"/>
          </a:xfrm>
          <a:prstGeom prst="rect">
            <a:avLst/>
          </a:prstGeom>
          <a:noFill/>
          <a:ln w="9525">
            <a:noFill/>
          </a:ln>
        </p:spPr>
        <p:txBody>
          <a:bodyPr wrap="none" anchor="t">
            <a:spAutoFit/>
          </a:bodyPr>
          <a:p>
            <a:r>
              <a:rPr lang="zh-CN" altLang="en-US" sz="2200" dirty="0">
                <a:solidFill>
                  <a:srgbClr val="080808"/>
                </a:solidFill>
                <a:latin typeface="Arial" panose="020B0604020202020204" charset="-122"/>
                <a:ea typeface="微软雅黑" panose="020B0503020204020204" charset="-122"/>
                <a:sym typeface="Arial" panose="020B0604020202020204" charset="-122"/>
              </a:rPr>
              <a:t>contents</a:t>
            </a:r>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4113" name="五边形 28"/>
          <p:cNvSpPr/>
          <p:nvPr/>
        </p:nvSpPr>
        <p:spPr>
          <a:xfrm>
            <a:off x="0" y="314325"/>
            <a:ext cx="698500" cy="469900"/>
          </a:xfrm>
          <a:prstGeom prst="homePlate">
            <a:avLst>
              <a:gd name="adj" fmla="val 37120"/>
            </a:avLst>
          </a:prstGeom>
          <a:solidFill>
            <a:schemeClr val="tx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4114" name="燕尾形 31"/>
          <p:cNvSpPr/>
          <p:nvPr/>
        </p:nvSpPr>
        <p:spPr>
          <a:xfrm>
            <a:off x="566738" y="314325"/>
            <a:ext cx="431800" cy="469900"/>
          </a:xfrm>
          <a:prstGeom prst="chevron">
            <a:avLst>
              <a:gd name="adj" fmla="val 50000"/>
            </a:avLst>
          </a:prstGeom>
          <a:solidFill>
            <a:schemeClr val="bg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Tree>
  </p:cSld>
  <p:clrMapOvr>
    <a:masterClrMapping/>
  </p:clrMapOvr>
  <p:transition spd="slow" advTm="573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calcmode="lin" valueType="num">
                                      <p:cBhvr>
                                        <p:cTn id="7" dur="300" fill="hold"/>
                                        <p:tgtEl>
                                          <p:spTgt spid="4113"/>
                                        </p:tgtEl>
                                        <p:attrNameLst>
                                          <p:attrName>ppt_x</p:attrName>
                                        </p:attrNameLst>
                                      </p:cBhvr>
                                      <p:tavLst>
                                        <p:tav tm="0">
                                          <p:val>
                                            <p:strVal val="0-#ppt_w/2"/>
                                          </p:val>
                                        </p:tav>
                                        <p:tav tm="100000">
                                          <p:val>
                                            <p:strVal val="#ppt_x"/>
                                          </p:val>
                                        </p:tav>
                                      </p:tavLst>
                                    </p:anim>
                                    <p:anim calcmode="lin" valueType="num">
                                      <p:cBhvr>
                                        <p:cTn id="8" dur="300" fill="hold"/>
                                        <p:tgtEl>
                                          <p:spTgt spid="4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114"/>
                                        </p:tgtEl>
                                        <p:attrNameLst>
                                          <p:attrName>style.visibility</p:attrName>
                                        </p:attrNameLst>
                                      </p:cBhvr>
                                      <p:to>
                                        <p:strVal val="visible"/>
                                      </p:to>
                                    </p:set>
                                    <p:anim calcmode="lin" valueType="num">
                                      <p:cBhvr>
                                        <p:cTn id="12" dur="500" fill="hold"/>
                                        <p:tgtEl>
                                          <p:spTgt spid="4114"/>
                                        </p:tgtEl>
                                        <p:attrNameLst>
                                          <p:attrName>ppt_x</p:attrName>
                                        </p:attrNameLst>
                                      </p:cBhvr>
                                      <p:tavLst>
                                        <p:tav tm="0">
                                          <p:val>
                                            <p:strVal val="1+#ppt_w/2"/>
                                          </p:val>
                                        </p:tav>
                                        <p:tav tm="100000">
                                          <p:val>
                                            <p:strVal val="#ppt_x"/>
                                          </p:val>
                                        </p:tav>
                                      </p:tavLst>
                                    </p:anim>
                                    <p:anim calcmode="lin" valueType="num">
                                      <p:cBhvr>
                                        <p:cTn id="13" dur="500" fill="hold"/>
                                        <p:tgtEl>
                                          <p:spTgt spid="41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11"/>
                                        </p:tgtEl>
                                        <p:attrNameLst>
                                          <p:attrName>style.visibility</p:attrName>
                                        </p:attrNameLst>
                                      </p:cBhvr>
                                      <p:to>
                                        <p:strVal val="visible"/>
                                      </p:to>
                                    </p:set>
                                    <p:anim calcmode="lin" valueType="num">
                                      <p:cBhvr>
                                        <p:cTn id="17" dur="500" fill="hold"/>
                                        <p:tgtEl>
                                          <p:spTgt spid="41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11"/>
                                        </p:tgtEl>
                                        <p:attrNameLst>
                                          <p:attrName>ppt_y</p:attrName>
                                        </p:attrNameLst>
                                      </p:cBhvr>
                                      <p:tavLst>
                                        <p:tav tm="0">
                                          <p:val>
                                            <p:strVal val="#ppt_y"/>
                                          </p:val>
                                        </p:tav>
                                        <p:tav tm="100000">
                                          <p:val>
                                            <p:strVal val="#ppt_y"/>
                                          </p:val>
                                        </p:tav>
                                      </p:tavLst>
                                    </p:anim>
                                    <p:anim calcmode="lin" valueType="num">
                                      <p:cBhvr>
                                        <p:cTn id="19" dur="500" fill="hold"/>
                                        <p:tgtEl>
                                          <p:spTgt spid="41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11"/>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4111"/>
                                        </p:tgtEl>
                                      </p:cBhvr>
                                    </p:animEffect>
                                  </p:childTnLst>
                                </p:cTn>
                              </p:par>
                            </p:childTnLst>
                          </p:cTn>
                        </p:par>
                        <p:par>
                          <p:cTn id="22" fill="hold">
                            <p:stCondLst>
                              <p:cond delay="134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112"/>
                                        </p:tgtEl>
                                        <p:attrNameLst>
                                          <p:attrName>style.visibility</p:attrName>
                                        </p:attrNameLst>
                                      </p:cBhvr>
                                      <p:to>
                                        <p:strVal val="visible"/>
                                      </p:to>
                                    </p:set>
                                    <p:anim calcmode="lin" valueType="num">
                                      <p:cBhvr>
                                        <p:cTn id="25" dur="300" fill="hold"/>
                                        <p:tgtEl>
                                          <p:spTgt spid="4112"/>
                                        </p:tgtEl>
                                        <p:attrNameLst>
                                          <p:attrName>ppt_x</p:attrName>
                                        </p:attrNameLst>
                                      </p:cBhvr>
                                      <p:tavLst>
                                        <p:tav tm="0">
                                          <p:val>
                                            <p:strVal val="#ppt_x"/>
                                          </p:val>
                                        </p:tav>
                                        <p:tav tm="50000">
                                          <p:val>
                                            <p:strVal val="#ppt_x+.1"/>
                                          </p:val>
                                        </p:tav>
                                        <p:tav tm="100000">
                                          <p:val>
                                            <p:strVal val="#ppt_x"/>
                                          </p:val>
                                        </p:tav>
                                      </p:tavLst>
                                    </p:anim>
                                    <p:anim calcmode="lin" valueType="num">
                                      <p:cBhvr>
                                        <p:cTn id="26" dur="300" fill="hold"/>
                                        <p:tgtEl>
                                          <p:spTgt spid="4112"/>
                                        </p:tgtEl>
                                        <p:attrNameLst>
                                          <p:attrName>ppt_y</p:attrName>
                                        </p:attrNameLst>
                                      </p:cBhvr>
                                      <p:tavLst>
                                        <p:tav tm="0">
                                          <p:val>
                                            <p:strVal val="#ppt_y"/>
                                          </p:val>
                                        </p:tav>
                                        <p:tav tm="100000">
                                          <p:val>
                                            <p:strVal val="#ppt_y"/>
                                          </p:val>
                                        </p:tav>
                                      </p:tavLst>
                                    </p:anim>
                                    <p:anim calcmode="lin" valueType="num">
                                      <p:cBhvr>
                                        <p:cTn id="27" dur="300" fill="hold"/>
                                        <p:tgtEl>
                                          <p:spTgt spid="4112"/>
                                        </p:tgtEl>
                                        <p:attrNameLst>
                                          <p:attrName>ppt_h</p:attrName>
                                        </p:attrNameLst>
                                      </p:cBhvr>
                                      <p:tavLst>
                                        <p:tav tm="0">
                                          <p:val>
                                            <p:strVal val="#ppt_h/10"/>
                                          </p:val>
                                        </p:tav>
                                        <p:tav tm="50000">
                                          <p:val>
                                            <p:strVal val="#ppt_h+.01"/>
                                          </p:val>
                                        </p:tav>
                                        <p:tav tm="100000">
                                          <p:val>
                                            <p:strVal val="#ppt_h"/>
                                          </p:val>
                                        </p:tav>
                                      </p:tavLst>
                                    </p:anim>
                                    <p:anim calcmode="lin" valueType="num">
                                      <p:cBhvr>
                                        <p:cTn id="28" dur="300" fill="hold"/>
                                        <p:tgtEl>
                                          <p:spTgt spid="4112"/>
                                        </p:tgtEl>
                                        <p:attrNameLst>
                                          <p:attrName>ppt_w</p:attrName>
                                        </p:attrNameLst>
                                      </p:cBhvr>
                                      <p:tavLst>
                                        <p:tav tm="0">
                                          <p:val>
                                            <p:strVal val="#ppt_w/10"/>
                                          </p:val>
                                        </p:tav>
                                        <p:tav tm="50000">
                                          <p:val>
                                            <p:strVal val="#ppt_w+.01"/>
                                          </p:val>
                                        </p:tav>
                                        <p:tav tm="100000">
                                          <p:val>
                                            <p:strVal val="#ppt_w"/>
                                          </p:val>
                                        </p:tav>
                                      </p:tavLst>
                                    </p:anim>
                                    <p:animEffect filter="fade">
                                      <p:cBhvr>
                                        <p:cTn id="29" dur="300" tmFilter="0,0; .5, 1; 1, 1"/>
                                        <p:tgtEl>
                                          <p:spTgt spid="4112"/>
                                        </p:tgtEl>
                                      </p:cBhvr>
                                    </p:animEffect>
                                  </p:childTnLst>
                                </p:cTn>
                              </p:par>
                            </p:childTnLst>
                          </p:cTn>
                        </p:par>
                        <p:par>
                          <p:cTn id="30" fill="hold">
                            <p:stCondLst>
                              <p:cond delay="1859"/>
                            </p:stCondLst>
                            <p:childTnLst>
                              <p:par>
                                <p:cTn id="31" presetID="2" presetClass="entr" presetSubtype="2" fill="hold" grpId="0" nodeType="afterEffect">
                                  <p:stCondLst>
                                    <p:cond delay="0"/>
                                  </p:stCondLst>
                                  <p:childTnLst>
                                    <p:set>
                                      <p:cBhvr>
                                        <p:cTn id="32" dur="1" fill="hold">
                                          <p:stCondLst>
                                            <p:cond delay="0"/>
                                          </p:stCondLst>
                                        </p:cTn>
                                        <p:tgtEl>
                                          <p:spTgt spid="4098"/>
                                        </p:tgtEl>
                                        <p:attrNameLst>
                                          <p:attrName>style.visibility</p:attrName>
                                        </p:attrNameLst>
                                      </p:cBhvr>
                                      <p:to>
                                        <p:strVal val="visible"/>
                                      </p:to>
                                    </p:set>
                                    <p:anim calcmode="lin" valueType="num">
                                      <p:cBhvr>
                                        <p:cTn id="33" dur="500" fill="hold"/>
                                        <p:tgtEl>
                                          <p:spTgt spid="4098"/>
                                        </p:tgtEl>
                                        <p:attrNameLst>
                                          <p:attrName>ppt_x</p:attrName>
                                        </p:attrNameLst>
                                      </p:cBhvr>
                                      <p:tavLst>
                                        <p:tav tm="0">
                                          <p:val>
                                            <p:strVal val="1+#ppt_w/2"/>
                                          </p:val>
                                        </p:tav>
                                        <p:tav tm="100000">
                                          <p:val>
                                            <p:strVal val="#ppt_x"/>
                                          </p:val>
                                        </p:tav>
                                      </p:tavLst>
                                    </p:anim>
                                    <p:anim calcmode="lin" valueType="num">
                                      <p:cBhvr>
                                        <p:cTn id="34" dur="500" fill="hold"/>
                                        <p:tgtEl>
                                          <p:spTgt spid="409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p:cTn id="37" dur="500" fill="hold"/>
                                        <p:tgtEl>
                                          <p:spTgt spid="4099"/>
                                        </p:tgtEl>
                                        <p:attrNameLst>
                                          <p:attrName>ppt_x</p:attrName>
                                        </p:attrNameLst>
                                      </p:cBhvr>
                                      <p:tavLst>
                                        <p:tav tm="0">
                                          <p:val>
                                            <p:strVal val="0-#ppt_w/2"/>
                                          </p:val>
                                        </p:tav>
                                        <p:tav tm="100000">
                                          <p:val>
                                            <p:strVal val="#ppt_x"/>
                                          </p:val>
                                        </p:tav>
                                      </p:tavLst>
                                    </p:anim>
                                    <p:anim calcmode="lin" valueType="num">
                                      <p:cBhvr>
                                        <p:cTn id="38" dur="500" fill="hold"/>
                                        <p:tgtEl>
                                          <p:spTgt spid="4099"/>
                                        </p:tgtEl>
                                        <p:attrNameLst>
                                          <p:attrName>ppt_y</p:attrName>
                                        </p:attrNameLst>
                                      </p:cBhvr>
                                      <p:tavLst>
                                        <p:tav tm="0">
                                          <p:val>
                                            <p:strVal val="#ppt_y"/>
                                          </p:val>
                                        </p:tav>
                                        <p:tav tm="100000">
                                          <p:val>
                                            <p:strVal val="#ppt_y"/>
                                          </p:val>
                                        </p:tav>
                                      </p:tavLst>
                                    </p:anim>
                                  </p:childTnLst>
                                </p:cTn>
                              </p:par>
                            </p:childTnLst>
                          </p:cTn>
                        </p:par>
                        <p:par>
                          <p:cTn id="39" fill="hold">
                            <p:stCondLst>
                              <p:cond delay="2359"/>
                            </p:stCondLst>
                            <p:childTnLst>
                              <p:par>
                                <p:cTn id="40" presetID="22" presetClass="entr" presetSubtype="8" fill="hold" grpId="0" nodeType="afterEffect">
                                  <p:stCondLst>
                                    <p:cond delay="0"/>
                                  </p:stCondLst>
                                  <p:childTnLst>
                                    <p:set>
                                      <p:cBhvr>
                                        <p:cTn id="41" dur="1" fill="hold">
                                          <p:stCondLst>
                                            <p:cond delay="0"/>
                                          </p:stCondLst>
                                        </p:cTn>
                                        <p:tgtEl>
                                          <p:spTgt spid="4100"/>
                                        </p:tgtEl>
                                        <p:attrNameLst>
                                          <p:attrName>style.visibility</p:attrName>
                                        </p:attrNameLst>
                                      </p:cBhvr>
                                      <p:to>
                                        <p:strVal val="visible"/>
                                      </p:to>
                                    </p:set>
                                    <p:animEffect filter="wipe(left)">
                                      <p:cBhvr>
                                        <p:cTn id="42" dur="500"/>
                                        <p:tgtEl>
                                          <p:spTgt spid="410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101"/>
                                        </p:tgtEl>
                                        <p:attrNameLst>
                                          <p:attrName>style.visibility</p:attrName>
                                        </p:attrNameLst>
                                      </p:cBhvr>
                                      <p:to>
                                        <p:strVal val="visible"/>
                                      </p:to>
                                    </p:set>
                                    <p:animEffect filter="wipe(left)">
                                      <p:cBhvr>
                                        <p:cTn id="45" dur="500"/>
                                        <p:tgtEl>
                                          <p:spTgt spid="4101"/>
                                        </p:tgtEl>
                                      </p:cBhvr>
                                    </p:animEffect>
                                  </p:childTnLst>
                                </p:cTn>
                              </p:par>
                            </p:childTnLst>
                          </p:cTn>
                        </p:par>
                        <p:par>
                          <p:cTn id="46" fill="hold">
                            <p:stCondLst>
                              <p:cond delay="2859"/>
                            </p:stCondLst>
                            <p:childTnLst>
                              <p:par>
                                <p:cTn id="47" presetID="2" presetClass="entr" presetSubtype="2" fill="hold" grpId="0" nodeType="after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p:cTn id="49" dur="500" fill="hold"/>
                                        <p:tgtEl>
                                          <p:spTgt spid="4102"/>
                                        </p:tgtEl>
                                        <p:attrNameLst>
                                          <p:attrName>ppt_x</p:attrName>
                                        </p:attrNameLst>
                                      </p:cBhvr>
                                      <p:tavLst>
                                        <p:tav tm="0">
                                          <p:val>
                                            <p:strVal val="1+#ppt_w/2"/>
                                          </p:val>
                                        </p:tav>
                                        <p:tav tm="100000">
                                          <p:val>
                                            <p:strVal val="#ppt_x"/>
                                          </p:val>
                                        </p:tav>
                                      </p:tavLst>
                                    </p:anim>
                                    <p:anim calcmode="lin" valueType="num">
                                      <p:cBhvr>
                                        <p:cTn id="50" dur="500" fill="hold"/>
                                        <p:tgtEl>
                                          <p:spTgt spid="4102"/>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103"/>
                                        </p:tgtEl>
                                        <p:attrNameLst>
                                          <p:attrName>style.visibility</p:attrName>
                                        </p:attrNameLst>
                                      </p:cBhvr>
                                      <p:to>
                                        <p:strVal val="visible"/>
                                      </p:to>
                                    </p:set>
                                    <p:anim calcmode="lin" valueType="num">
                                      <p:cBhvr>
                                        <p:cTn id="53" dur="500" fill="hold"/>
                                        <p:tgtEl>
                                          <p:spTgt spid="4103"/>
                                        </p:tgtEl>
                                        <p:attrNameLst>
                                          <p:attrName>ppt_x</p:attrName>
                                        </p:attrNameLst>
                                      </p:cBhvr>
                                      <p:tavLst>
                                        <p:tav tm="0">
                                          <p:val>
                                            <p:strVal val="0-#ppt_w/2"/>
                                          </p:val>
                                        </p:tav>
                                        <p:tav tm="100000">
                                          <p:val>
                                            <p:strVal val="#ppt_x"/>
                                          </p:val>
                                        </p:tav>
                                      </p:tavLst>
                                    </p:anim>
                                    <p:anim calcmode="lin" valueType="num">
                                      <p:cBhvr>
                                        <p:cTn id="54" dur="500" fill="hold"/>
                                        <p:tgtEl>
                                          <p:spTgt spid="4103"/>
                                        </p:tgtEl>
                                        <p:attrNameLst>
                                          <p:attrName>ppt_y</p:attrName>
                                        </p:attrNameLst>
                                      </p:cBhvr>
                                      <p:tavLst>
                                        <p:tav tm="0">
                                          <p:val>
                                            <p:strVal val="#ppt_y"/>
                                          </p:val>
                                        </p:tav>
                                        <p:tav tm="100000">
                                          <p:val>
                                            <p:strVal val="#ppt_y"/>
                                          </p:val>
                                        </p:tav>
                                      </p:tavLst>
                                    </p:anim>
                                  </p:childTnLst>
                                </p:cTn>
                              </p:par>
                            </p:childTnLst>
                          </p:cTn>
                        </p:par>
                        <p:par>
                          <p:cTn id="55" fill="hold">
                            <p:stCondLst>
                              <p:cond delay="3359"/>
                            </p:stCondLst>
                            <p:childTnLst>
                              <p:par>
                                <p:cTn id="56" presetID="22" presetClass="entr" presetSubtype="8" fill="hold" grpId="0" nodeType="afterEffect">
                                  <p:stCondLst>
                                    <p:cond delay="0"/>
                                  </p:stCondLst>
                                  <p:childTnLst>
                                    <p:set>
                                      <p:cBhvr>
                                        <p:cTn id="57" dur="1" fill="hold">
                                          <p:stCondLst>
                                            <p:cond delay="0"/>
                                          </p:stCondLst>
                                        </p:cTn>
                                        <p:tgtEl>
                                          <p:spTgt spid="4104"/>
                                        </p:tgtEl>
                                        <p:attrNameLst>
                                          <p:attrName>style.visibility</p:attrName>
                                        </p:attrNameLst>
                                      </p:cBhvr>
                                      <p:to>
                                        <p:strVal val="visible"/>
                                      </p:to>
                                    </p:set>
                                    <p:animEffect filter="wipe(left)">
                                      <p:cBhvr>
                                        <p:cTn id="58" dur="500"/>
                                        <p:tgtEl>
                                          <p:spTgt spid="4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105"/>
                                        </p:tgtEl>
                                        <p:attrNameLst>
                                          <p:attrName>style.visibility</p:attrName>
                                        </p:attrNameLst>
                                      </p:cBhvr>
                                      <p:to>
                                        <p:strVal val="visible"/>
                                      </p:to>
                                    </p:set>
                                    <p:animEffect filter="wipe(left)">
                                      <p:cBhvr>
                                        <p:cTn id="61" dur="500"/>
                                        <p:tgtEl>
                                          <p:spTgt spid="4105"/>
                                        </p:tgtEl>
                                      </p:cBhvr>
                                    </p:animEffect>
                                  </p:childTnLst>
                                </p:cTn>
                              </p:par>
                            </p:childTnLst>
                          </p:cTn>
                        </p:par>
                        <p:par>
                          <p:cTn id="62" fill="hold">
                            <p:stCondLst>
                              <p:cond delay="3859"/>
                            </p:stCondLst>
                            <p:childTnLst>
                              <p:par>
                                <p:cTn id="63" presetID="2" presetClass="entr" presetSubtype="2" fill="hold" grpId="0" nodeType="afterEffect">
                                  <p:stCondLst>
                                    <p:cond delay="0"/>
                                  </p:stCondLst>
                                  <p:childTnLst>
                                    <p:set>
                                      <p:cBhvr>
                                        <p:cTn id="64" dur="1" fill="hold">
                                          <p:stCondLst>
                                            <p:cond delay="0"/>
                                          </p:stCondLst>
                                        </p:cTn>
                                        <p:tgtEl>
                                          <p:spTgt spid="4106"/>
                                        </p:tgtEl>
                                        <p:attrNameLst>
                                          <p:attrName>style.visibility</p:attrName>
                                        </p:attrNameLst>
                                      </p:cBhvr>
                                      <p:to>
                                        <p:strVal val="visible"/>
                                      </p:to>
                                    </p:set>
                                    <p:anim calcmode="lin" valueType="num">
                                      <p:cBhvr>
                                        <p:cTn id="65" dur="500" fill="hold"/>
                                        <p:tgtEl>
                                          <p:spTgt spid="4106"/>
                                        </p:tgtEl>
                                        <p:attrNameLst>
                                          <p:attrName>ppt_x</p:attrName>
                                        </p:attrNameLst>
                                      </p:cBhvr>
                                      <p:tavLst>
                                        <p:tav tm="0">
                                          <p:val>
                                            <p:strVal val="1+#ppt_w/2"/>
                                          </p:val>
                                        </p:tav>
                                        <p:tav tm="100000">
                                          <p:val>
                                            <p:strVal val="#ppt_x"/>
                                          </p:val>
                                        </p:tav>
                                      </p:tavLst>
                                    </p:anim>
                                    <p:anim calcmode="lin" valueType="num">
                                      <p:cBhvr>
                                        <p:cTn id="66" dur="500" fill="hold"/>
                                        <p:tgtEl>
                                          <p:spTgt spid="410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4107"/>
                                        </p:tgtEl>
                                        <p:attrNameLst>
                                          <p:attrName>style.visibility</p:attrName>
                                        </p:attrNameLst>
                                      </p:cBhvr>
                                      <p:to>
                                        <p:strVal val="visible"/>
                                      </p:to>
                                    </p:set>
                                    <p:anim calcmode="lin" valueType="num">
                                      <p:cBhvr>
                                        <p:cTn id="69" dur="500" fill="hold"/>
                                        <p:tgtEl>
                                          <p:spTgt spid="4107"/>
                                        </p:tgtEl>
                                        <p:attrNameLst>
                                          <p:attrName>ppt_x</p:attrName>
                                        </p:attrNameLst>
                                      </p:cBhvr>
                                      <p:tavLst>
                                        <p:tav tm="0">
                                          <p:val>
                                            <p:strVal val="0-#ppt_w/2"/>
                                          </p:val>
                                        </p:tav>
                                        <p:tav tm="100000">
                                          <p:val>
                                            <p:strVal val="#ppt_x"/>
                                          </p:val>
                                        </p:tav>
                                      </p:tavLst>
                                    </p:anim>
                                    <p:anim calcmode="lin" valueType="num">
                                      <p:cBhvr>
                                        <p:cTn id="70" dur="500" fill="hold"/>
                                        <p:tgtEl>
                                          <p:spTgt spid="4107"/>
                                        </p:tgtEl>
                                        <p:attrNameLst>
                                          <p:attrName>ppt_y</p:attrName>
                                        </p:attrNameLst>
                                      </p:cBhvr>
                                      <p:tavLst>
                                        <p:tav tm="0">
                                          <p:val>
                                            <p:strVal val="#ppt_y"/>
                                          </p:val>
                                        </p:tav>
                                        <p:tav tm="100000">
                                          <p:val>
                                            <p:strVal val="#ppt_y"/>
                                          </p:val>
                                        </p:tav>
                                      </p:tavLst>
                                    </p:anim>
                                  </p:childTnLst>
                                </p:cTn>
                              </p:par>
                            </p:childTnLst>
                          </p:cTn>
                        </p:par>
                        <p:par>
                          <p:cTn id="71" fill="hold">
                            <p:stCondLst>
                              <p:cond delay="4359"/>
                            </p:stCondLst>
                            <p:childTnLst>
                              <p:par>
                                <p:cTn id="72" presetID="22" presetClass="entr" presetSubtype="8" fill="hold" grpId="0" nodeType="afterEffect">
                                  <p:stCondLst>
                                    <p:cond delay="0"/>
                                  </p:stCondLst>
                                  <p:childTnLst>
                                    <p:set>
                                      <p:cBhvr>
                                        <p:cTn id="73" dur="1" fill="hold">
                                          <p:stCondLst>
                                            <p:cond delay="0"/>
                                          </p:stCondLst>
                                        </p:cTn>
                                        <p:tgtEl>
                                          <p:spTgt spid="4108"/>
                                        </p:tgtEl>
                                        <p:attrNameLst>
                                          <p:attrName>style.visibility</p:attrName>
                                        </p:attrNameLst>
                                      </p:cBhvr>
                                      <p:to>
                                        <p:strVal val="visible"/>
                                      </p:to>
                                    </p:set>
                                    <p:animEffect filter="wipe(left)">
                                      <p:cBhvr>
                                        <p:cTn id="74" dur="500"/>
                                        <p:tgtEl>
                                          <p:spTgt spid="410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09"/>
                                        </p:tgtEl>
                                        <p:attrNameLst>
                                          <p:attrName>style.visibility</p:attrName>
                                        </p:attrNameLst>
                                      </p:cBhvr>
                                      <p:to>
                                        <p:strVal val="visible"/>
                                      </p:to>
                                    </p:set>
                                    <p:animEffect filter="wipe(left)">
                                      <p:cBhvr>
                                        <p:cTn id="77" dur="500"/>
                                        <p:tgtEl>
                                          <p:spTgt spid="4109"/>
                                        </p:tgtEl>
                                      </p:cBhvr>
                                    </p:animEffect>
                                  </p:childTnLst>
                                </p:cTn>
                              </p:par>
                            </p:childTnLst>
                          </p:cTn>
                        </p:par>
                        <p:par>
                          <p:cTn id="78" fill="hold">
                            <p:stCondLst>
                              <p:cond delay="4859"/>
                            </p:stCondLst>
                            <p:childTnLst>
                              <p:par>
                                <p:cTn id="79" presetID="22" presetClass="entr" presetSubtype="8" fill="hold" grpId="0" nodeType="afterEffect">
                                  <p:stCondLst>
                                    <p:cond delay="0"/>
                                  </p:stCondLst>
                                  <p:childTnLst>
                                    <p:set>
                                      <p:cBhvr>
                                        <p:cTn id="80" dur="1" fill="hold">
                                          <p:stCondLst>
                                            <p:cond delay="0"/>
                                          </p:stCondLst>
                                        </p:cTn>
                                        <p:tgtEl>
                                          <p:spTgt spid="4110"/>
                                        </p:tgtEl>
                                        <p:attrNameLst>
                                          <p:attrName>style.visibility</p:attrName>
                                        </p:attrNameLst>
                                      </p:cBhvr>
                                      <p:to>
                                        <p:strVal val="visible"/>
                                      </p:to>
                                    </p:set>
                                    <p:animEffect filter="wipe(left)">
                                      <p:cBhvr>
                                        <p:cTn id="81"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p:bldP spid="4099" grpId="0" bldLvl="0"/>
      <p:bldP spid="4100" grpId="0" bldLvl="0"/>
      <p:bldP spid="4101" grpId="0" bldLvl="0"/>
      <p:bldP spid="4102" grpId="0" bldLvl="0"/>
      <p:bldP spid="4103" grpId="0" bldLvl="0"/>
      <p:bldP spid="4104" grpId="0" bldLvl="0"/>
      <p:bldP spid="4105" grpId="0" bldLvl="0"/>
      <p:bldP spid="4106" grpId="0" bldLvl="0"/>
      <p:bldP spid="4107" grpId="0" bldLvl="0"/>
      <p:bldP spid="4108" grpId="0" bldLvl="0"/>
      <p:bldP spid="4109" grpId="0" bldLvl="0"/>
      <p:bldP spid="4110" grpId="0" bldLvl="0"/>
      <p:bldP spid="4111" grpId="0" bldLvl="0"/>
      <p:bldP spid="4112" grpId="0" bldLvl="0"/>
      <p:bldP spid="4113" grpId="0" bldLvl="0"/>
      <p:bldP spid="4114"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2530" name="组合 7"/>
          <p:cNvGrpSpPr/>
          <p:nvPr/>
        </p:nvGrpSpPr>
        <p:grpSpPr>
          <a:xfrm>
            <a:off x="0" y="6396038"/>
            <a:ext cx="12196763" cy="461962"/>
            <a:chOff x="0" y="0"/>
            <a:chExt cx="12320588" cy="461963"/>
          </a:xfrm>
        </p:grpSpPr>
        <p:sp>
          <p:nvSpPr>
            <p:cNvPr id="22531" name="Rectangle 5"/>
            <p:cNvSpPr/>
            <p:nvPr/>
          </p:nvSpPr>
          <p:spPr>
            <a:xfrm>
              <a:off x="0" y="0"/>
              <a:ext cx="12320588" cy="461963"/>
            </a:xfrm>
            <a:prstGeom prst="rect">
              <a:avLst/>
            </a:prstGeom>
            <a:solidFill>
              <a:schemeClr val="bg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22532" name="Rectangle 6"/>
            <p:cNvSpPr/>
            <p:nvPr/>
          </p:nvSpPr>
          <p:spPr>
            <a:xfrm>
              <a:off x="0" y="79375"/>
              <a:ext cx="12320588" cy="382588"/>
            </a:xfrm>
            <a:prstGeom prst="rect">
              <a:avLst/>
            </a:prstGeom>
            <a:solidFill>
              <a:schemeClr val="tx2"/>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grpSp>
      <p:grpSp>
        <p:nvGrpSpPr>
          <p:cNvPr id="22533" name="Group 8"/>
          <p:cNvGrpSpPr/>
          <p:nvPr/>
        </p:nvGrpSpPr>
        <p:grpSpPr>
          <a:xfrm>
            <a:off x="187325" y="2062163"/>
            <a:ext cx="2600325" cy="2730500"/>
            <a:chOff x="0" y="0"/>
            <a:chExt cx="9801" cy="6692"/>
          </a:xfrm>
        </p:grpSpPr>
        <p:sp>
          <p:nvSpPr>
            <p:cNvPr id="22534" name="曲线 948"/>
            <p:cNvSpPr/>
            <p:nvPr/>
          </p:nvSpPr>
          <p:spPr>
            <a:xfrm>
              <a:off x="2263" y="0"/>
              <a:ext cx="5780" cy="6693"/>
            </a:xfrm>
            <a:custGeom>
              <a:avLst/>
              <a:gdLst/>
              <a:ahLst/>
              <a:cxnLst>
                <a:cxn ang="0">
                  <a:pos x="13513" y="693"/>
                </a:cxn>
                <a:cxn ang="0">
                  <a:pos x="15646" y="2743"/>
                </a:cxn>
                <a:cxn ang="0">
                  <a:pos x="16293" y="5076"/>
                </a:cxn>
                <a:cxn ang="0">
                  <a:pos x="14013" y="10033"/>
                </a:cxn>
                <a:cxn ang="0">
                  <a:pos x="15000" y="12047"/>
                </a:cxn>
                <a:cxn ang="0">
                  <a:pos x="18939" y="12550"/>
                </a:cxn>
                <a:cxn ang="0">
                  <a:pos x="20878" y="15742"/>
                </a:cxn>
                <a:cxn ang="0">
                  <a:pos x="21054" y="19957"/>
                </a:cxn>
                <a:cxn ang="0">
                  <a:pos x="9652" y="21374"/>
                </a:cxn>
                <a:cxn ang="0">
                  <a:pos x="455" y="19563"/>
                </a:cxn>
                <a:cxn ang="0">
                  <a:pos x="2201" y="13225"/>
                </a:cxn>
                <a:cxn ang="0">
                  <a:pos x="6270" y="12189"/>
                </a:cxn>
                <a:cxn ang="0">
                  <a:pos x="7447" y="10075"/>
                </a:cxn>
                <a:cxn ang="0">
                  <a:pos x="5239" y="4682"/>
                </a:cxn>
                <a:cxn ang="0">
                  <a:pos x="8512" y="603"/>
                </a:cxn>
                <a:cxn ang="0">
                  <a:pos x="12963" y="542"/>
                </a:cxn>
              </a:cxnLst>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solidFill>
              <a:schemeClr val="tx2"/>
            </a:solidFill>
            <a:ln w="9525">
              <a:noFill/>
            </a:ln>
          </p:spPr>
          <p:txBody>
            <a:bodyPr/>
            <a:p>
              <a:endParaRPr lang="zh-CN" altLang="en-US"/>
            </a:p>
          </p:txBody>
        </p:sp>
        <p:sp>
          <p:nvSpPr>
            <p:cNvPr id="22535" name="曲线 948"/>
            <p:cNvSpPr/>
            <p:nvPr/>
          </p:nvSpPr>
          <p:spPr>
            <a:xfrm>
              <a:off x="0" y="0"/>
              <a:ext cx="3885" cy="4606"/>
            </a:xfrm>
            <a:custGeom>
              <a:avLst/>
              <a:gdLst/>
              <a:ahLst/>
              <a:cxnLst>
                <a:cxn ang="0">
                  <a:pos x="13877" y="647"/>
                </a:cxn>
                <a:cxn ang="0">
                  <a:pos x="16040" y="2715"/>
                </a:cxn>
                <a:cxn ang="0">
                  <a:pos x="16690" y="5069"/>
                </a:cxn>
                <a:cxn ang="0">
                  <a:pos x="14383" y="10068"/>
                </a:cxn>
                <a:cxn ang="0">
                  <a:pos x="15495" y="11986"/>
                </a:cxn>
                <a:cxn ang="0">
                  <a:pos x="18725" y="12460"/>
                </a:cxn>
                <a:cxn ang="0">
                  <a:pos x="20932" y="14790"/>
                </a:cxn>
                <a:cxn ang="0">
                  <a:pos x="16796" y="15475"/>
                </a:cxn>
                <a:cxn ang="0">
                  <a:pos x="12020" y="21529"/>
                </a:cxn>
                <a:cxn ang="0">
                  <a:pos x="394" y="19836"/>
                </a:cxn>
                <a:cxn ang="0">
                  <a:pos x="2429" y="13290"/>
                </a:cxn>
                <a:cxn ang="0">
                  <a:pos x="6549" y="12244"/>
                </a:cxn>
                <a:cxn ang="0">
                  <a:pos x="7739" y="10110"/>
                </a:cxn>
                <a:cxn ang="0">
                  <a:pos x="5504" y="4670"/>
                </a:cxn>
                <a:cxn ang="0">
                  <a:pos x="8817" y="553"/>
                </a:cxn>
                <a:cxn ang="0">
                  <a:pos x="13321" y="492"/>
                </a:cxn>
              </a:cxnLst>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solidFill>
              <a:schemeClr val="tx2"/>
            </a:solidFill>
            <a:ln w="9525">
              <a:noFill/>
            </a:ln>
          </p:spPr>
          <p:txBody>
            <a:bodyPr/>
            <a:p>
              <a:endParaRPr lang="zh-CN" altLang="en-US"/>
            </a:p>
          </p:txBody>
        </p:sp>
        <p:sp>
          <p:nvSpPr>
            <p:cNvPr id="22536" name="曲线 950"/>
            <p:cNvSpPr/>
            <p:nvPr/>
          </p:nvSpPr>
          <p:spPr>
            <a:xfrm>
              <a:off x="6721" y="290"/>
              <a:ext cx="3080" cy="4121"/>
            </a:xfrm>
            <a:custGeom>
              <a:avLst/>
              <a:gdLst/>
              <a:ahLst/>
              <a:cxnLst>
                <a:cxn ang="0">
                  <a:pos x="2749" y="9083"/>
                </a:cxn>
                <a:cxn ang="0">
                  <a:pos x="4130" y="2148"/>
                </a:cxn>
                <a:cxn ang="0">
                  <a:pos x="10743" y="15"/>
                </a:cxn>
                <a:cxn ang="0">
                  <a:pos x="15989" y="1839"/>
                </a:cxn>
                <a:cxn ang="0">
                  <a:pos x="17686" y="5309"/>
                </a:cxn>
                <a:cxn ang="0">
                  <a:pos x="17897" y="8611"/>
                </a:cxn>
                <a:cxn ang="0">
                  <a:pos x="16564" y="9764"/>
                </a:cxn>
                <a:cxn ang="0">
                  <a:pos x="14250" y="10393"/>
                </a:cxn>
                <a:cxn ang="0">
                  <a:pos x="13198" y="12385"/>
                </a:cxn>
                <a:cxn ang="0">
                  <a:pos x="14811" y="13643"/>
                </a:cxn>
                <a:cxn ang="0">
                  <a:pos x="18738" y="14010"/>
                </a:cxn>
                <a:cxn ang="0">
                  <a:pos x="20520" y="14953"/>
                </a:cxn>
                <a:cxn ang="0">
                  <a:pos x="21263" y="17207"/>
                </a:cxn>
                <a:cxn ang="0">
                  <a:pos x="21123" y="20247"/>
                </a:cxn>
                <a:cxn ang="0">
                  <a:pos x="9481" y="21400"/>
                </a:cxn>
                <a:cxn ang="0">
                  <a:pos x="5273" y="16159"/>
                </a:cxn>
                <a:cxn ang="0">
                  <a:pos x="855" y="15635"/>
                </a:cxn>
                <a:cxn ang="0">
                  <a:pos x="715" y="14534"/>
                </a:cxn>
                <a:cxn ang="0">
                  <a:pos x="3352" y="13779"/>
                </a:cxn>
                <a:cxn ang="0">
                  <a:pos x="6480" y="13538"/>
                </a:cxn>
                <a:cxn ang="0">
                  <a:pos x="7307" y="11651"/>
                </a:cxn>
                <a:cxn ang="0">
                  <a:pos x="6255" y="11180"/>
                </a:cxn>
                <a:cxn ang="0">
                  <a:pos x="5414" y="9922"/>
                </a:cxn>
                <a:cxn ang="0">
                  <a:pos x="3590" y="9712"/>
                </a:cxn>
                <a:cxn ang="0">
                  <a:pos x="3029" y="9450"/>
                </a:cxn>
              </a:cxnLst>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solidFill>
              <a:schemeClr val="tx2"/>
            </a:solidFill>
            <a:ln w="9525">
              <a:noFill/>
            </a:ln>
          </p:spPr>
          <p:txBody>
            <a:bodyPr/>
            <a:p>
              <a:endParaRPr lang="zh-CN" altLang="en-US"/>
            </a:p>
          </p:txBody>
        </p:sp>
      </p:grpSp>
      <p:sp>
        <p:nvSpPr>
          <p:cNvPr id="22537" name="Text Box 16"/>
          <p:cNvSpPr/>
          <p:nvPr/>
        </p:nvSpPr>
        <p:spPr>
          <a:xfrm>
            <a:off x="4806950" y="919163"/>
            <a:ext cx="5108575" cy="579437"/>
          </a:xfrm>
          <a:prstGeom prst="rect">
            <a:avLst/>
          </a:prstGeom>
          <a:solidFill>
            <a:schemeClr val="tx2"/>
          </a:solidFill>
          <a:ln w="9525">
            <a:noFill/>
          </a:ln>
        </p:spPr>
        <p:txBody>
          <a:bodyPr wrap="square" anchor="t">
            <a:spAutoFit/>
          </a:bodyPr>
          <a:p>
            <a:pPr algn="ctr"/>
            <a:r>
              <a:rPr lang="zh-CN" altLang="en-US" sz="3200" b="1" dirty="0">
                <a:solidFill>
                  <a:srgbClr val="F8F8F8"/>
                </a:solidFill>
                <a:latin typeface="Arial" panose="020B0604020202020204" charset="-122"/>
                <a:ea typeface="微软雅黑" panose="020B0503020204020204" charset="-122"/>
                <a:sym typeface="Arial" panose="020B0604020202020204" charset="-122"/>
              </a:rPr>
              <a:t>联系方式</a:t>
            </a:r>
            <a:endParaRPr lang="zh-CN" altLang="en-US" sz="3200" b="1" dirty="0">
              <a:solidFill>
                <a:srgbClr val="331900"/>
              </a:solidFill>
              <a:latin typeface="Arial" panose="020B0604020202020204" charset="-122"/>
              <a:ea typeface="宋体" panose="02010600030101010101" pitchFamily="2" charset="-122"/>
              <a:sym typeface="Arial" panose="020B0604020202020204" charset="-122"/>
            </a:endParaRPr>
          </a:p>
        </p:txBody>
      </p:sp>
      <p:sp>
        <p:nvSpPr>
          <p:cNvPr id="22538" name="TextBox 26"/>
          <p:cNvSpPr/>
          <p:nvPr/>
        </p:nvSpPr>
        <p:spPr>
          <a:xfrm>
            <a:off x="985838" y="190500"/>
            <a:ext cx="1300162" cy="425450"/>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服务团队</a:t>
            </a:r>
            <a:endParaRPr lang="zh-CN" altLang="en-US" sz="22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22539" name="组合 27"/>
          <p:cNvGrpSpPr/>
          <p:nvPr/>
        </p:nvGrpSpPr>
        <p:grpSpPr>
          <a:xfrm>
            <a:off x="300038" y="142875"/>
            <a:ext cx="11236325" cy="525463"/>
            <a:chOff x="0" y="0"/>
            <a:chExt cx="11236203" cy="525463"/>
          </a:xfrm>
        </p:grpSpPr>
        <p:grpSp>
          <p:nvGrpSpPr>
            <p:cNvPr id="22540" name="组合 28"/>
            <p:cNvGrpSpPr/>
            <p:nvPr/>
          </p:nvGrpSpPr>
          <p:grpSpPr>
            <a:xfrm flipH="1" flipV="1">
              <a:off x="0" y="0"/>
              <a:ext cx="584200" cy="525463"/>
              <a:chOff x="0" y="0"/>
              <a:chExt cx="584200" cy="525463"/>
            </a:xfrm>
          </p:grpSpPr>
          <p:sp>
            <p:nvSpPr>
              <p:cNvPr id="22541"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22542" name="Freeform 6"/>
              <p:cNvSpPr/>
              <p:nvPr/>
            </p:nvSpPr>
            <p:spPr>
              <a:xfrm>
                <a:off x="142875" y="79375"/>
                <a:ext cx="441325" cy="446088"/>
              </a:xfrm>
              <a:custGeom>
                <a:avLst/>
                <a:gdLst/>
                <a:ahLst/>
                <a:cxnLst>
                  <a:cxn ang="0">
                    <a:pos x="332" y="0"/>
                  </a:cxn>
                  <a:cxn ang="0">
                    <a:pos x="761" y="0"/>
                  </a:cxn>
                  <a:cxn ang="0">
                    <a:pos x="761" y="761"/>
                  </a:cxn>
                  <a:cxn ang="0">
                    <a:pos x="0" y="761"/>
                  </a:cxn>
                  <a:cxn ang="0">
                    <a:pos x="0" y="440"/>
                  </a:cxn>
                  <a:cxn ang="0">
                    <a:pos x="40" y="440"/>
                  </a:cxn>
                  <a:cxn ang="0">
                    <a:pos x="40" y="721"/>
                  </a:cxn>
                  <a:cxn ang="0">
                    <a:pos x="721" y="721"/>
                  </a:cxn>
                  <a:cxn ang="0">
                    <a:pos x="721" y="40"/>
                  </a:cxn>
                  <a:cxn ang="0">
                    <a:pos x="332" y="40"/>
                  </a:cxn>
                  <a:cxn ang="0">
                    <a:pos x="332"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22543" name="直接连接符 29"/>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graphicFrame>
        <p:nvGraphicFramePr>
          <p:cNvPr id="22544" name="表格 22543"/>
          <p:cNvGraphicFramePr/>
          <p:nvPr/>
        </p:nvGraphicFramePr>
        <p:xfrm>
          <a:off x="3584575" y="1774825"/>
          <a:ext cx="7486650" cy="3933825"/>
        </p:xfrm>
        <a:graphic>
          <a:graphicData uri="http://schemas.openxmlformats.org/drawingml/2006/table">
            <a:tbl>
              <a:tblPr/>
              <a:tblGrid>
                <a:gridCol w="1014413"/>
                <a:gridCol w="2722562"/>
                <a:gridCol w="1333500"/>
                <a:gridCol w="2416175"/>
              </a:tblGrid>
              <a:tr h="785813">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a:solidFill>
                            <a:srgbClr val="FFFFFF"/>
                          </a:solidFill>
                          <a:latin typeface="Calibri" panose="020F0502020204030204" charset="-122"/>
                          <a:ea typeface="微软雅黑" panose="020B0503020204020204" charset="-122"/>
                          <a:sym typeface="Calibri" panose="020F0502020204030204" charset="-122"/>
                        </a:rPr>
                        <a:t>姓名</a:t>
                      </a:r>
                      <a:endParaRPr lang="zh-CN" altLang="en-US" sz="2000" b="1">
                        <a:solidFill>
                          <a:srgbClr val="000000"/>
                        </a:solidFill>
                        <a:latin typeface="微软雅黑" panose="020B0503020204020204" charset="-122"/>
                        <a:ea typeface="微软雅黑" panose="020B0503020204020204" charset="-122"/>
                        <a:sym typeface="微软雅黑" panose="020B0503020204020204"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hlink">
                        <a:alpha val="100000"/>
                      </a:scheme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FFFFFF"/>
                          </a:solidFill>
                          <a:latin typeface="Calibri" panose="020F0502020204030204" charset="-122"/>
                          <a:ea typeface="微软雅黑" panose="020B0503020204020204" charset="-122"/>
                          <a:sym typeface="Calibri" panose="020F0502020204030204" charset="-122"/>
                        </a:rPr>
                        <a:t>岗位</a:t>
                      </a:r>
                      <a:endParaRPr lang="zh-CN" altLang="en-US" sz="2000" b="1" dirty="0">
                        <a:solidFill>
                          <a:srgbClr val="FFFFFF"/>
                        </a:solidFill>
                        <a:latin typeface="Calibri" panose="020F0502020204030204" charset="-122"/>
                        <a:ea typeface="微软雅黑" panose="020B0503020204020204" charset="-122"/>
                        <a:sym typeface="Calibri" panose="020F0502020204030204" charset="-122"/>
                      </a:endParaRPr>
                    </a:p>
                  </a:txBody>
                  <a:tcPr marL="90170" marR="90170" marT="46990" marB="4699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hlink">
                        <a:alpha val="100000"/>
                      </a:schemeClr>
                    </a:solidFill>
                  </a:tcPr>
                </a:tc>
                <a:tc gridSpan="2">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a:solidFill>
                            <a:srgbClr val="FFFFFF"/>
                          </a:solidFill>
                          <a:latin typeface="Calibri" panose="020F0502020204030204" charset="-122"/>
                          <a:ea typeface="微软雅黑" panose="020B0503020204020204" charset="-122"/>
                          <a:sym typeface="Calibri" panose="020F0502020204030204" charset="-122"/>
                        </a:rPr>
                        <a:t>联系方式</a:t>
                      </a:r>
                      <a:endParaRPr lang="zh-CN" altLang="en-US" sz="2000" b="1">
                        <a:solidFill>
                          <a:srgbClr val="FFFFFF"/>
                        </a:solidFill>
                        <a:latin typeface="Calibri" panose="020F0502020204030204" charset="-122"/>
                        <a:ea typeface="微软雅黑" panose="020B0503020204020204" charset="-122"/>
                        <a:sym typeface="Calibri" panose="020F0502020204030204"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hlink">
                        <a:alpha val="100000"/>
                      </a:schemeClr>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tcPr>
                </a:tc>
              </a:tr>
              <a:tr h="785812">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蒋怡嘉</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Calibri" panose="020F0502020204030204" charset="-122"/>
                          <a:ea typeface="微软雅黑" panose="020B0503020204020204" charset="-122"/>
                          <a:sym typeface="Calibri" panose="020F0502020204030204" charset="-122"/>
                        </a:rPr>
                        <a:t>客户经理主管</a:t>
                      </a:r>
                      <a:endParaRPr lang="zh-CN" altLang="en-US" sz="2000" b="1" dirty="0">
                        <a:solidFill>
                          <a:srgbClr val="000000"/>
                        </a:solidFill>
                        <a:latin typeface="Calibri" panose="020F0502020204030204" charset="-122"/>
                        <a:ea typeface="微软雅黑" panose="020B0503020204020204" charset="-122"/>
                        <a:sym typeface="Calibri" panose="020F050202020403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手机号</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13667626735</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r>
              <a:tr h="787400">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唐江涛</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Calibri" panose="020F0502020204030204" charset="-122"/>
                          <a:ea typeface="微软雅黑" panose="020B0503020204020204" charset="-122"/>
                          <a:sym typeface="Calibri" panose="020F0502020204030204" charset="-122"/>
                        </a:rPr>
                        <a:t>客户经理</a:t>
                      </a:r>
                      <a:endParaRPr lang="zh-CN" altLang="en-US" sz="2000" b="1" dirty="0">
                        <a:solidFill>
                          <a:srgbClr val="000000"/>
                        </a:solidFill>
                        <a:latin typeface="Calibri" panose="020F0502020204030204" charset="-122"/>
                        <a:ea typeface="微软雅黑" panose="020B0503020204020204" charset="-122"/>
                        <a:sym typeface="Calibri" panose="020F050202020403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手机号</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13883300054</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r>
              <a:tr h="787400">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曾爱凌</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Calibri" panose="020F0502020204030204" charset="-122"/>
                          <a:ea typeface="微软雅黑" panose="020B0503020204020204" charset="-122"/>
                          <a:sym typeface="Calibri" panose="020F0502020204030204" charset="-122"/>
                        </a:rPr>
                        <a:t>客户经理</a:t>
                      </a:r>
                      <a:endParaRPr lang="zh-CN" altLang="en-US" sz="2000" b="1" dirty="0">
                        <a:solidFill>
                          <a:srgbClr val="000000"/>
                        </a:solidFill>
                        <a:latin typeface="Calibri" panose="020F0502020204030204" charset="-122"/>
                        <a:ea typeface="微软雅黑" panose="020B0503020204020204" charset="-122"/>
                        <a:sym typeface="Calibri" panose="020F050202020403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手机号</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18223540820</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r>
              <a:tr h="787400">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李  伟</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Calibri" panose="020F0502020204030204" charset="-122"/>
                          <a:ea typeface="微软雅黑" panose="020B0503020204020204" charset="-122"/>
                          <a:sym typeface="Calibri" panose="020F0502020204030204" charset="-122"/>
                        </a:rPr>
                        <a:t>客户经理</a:t>
                      </a:r>
                      <a:endParaRPr lang="zh-CN" altLang="en-US" sz="2000" b="1" dirty="0">
                        <a:solidFill>
                          <a:srgbClr val="000000"/>
                        </a:solidFill>
                        <a:latin typeface="Calibri" panose="020F0502020204030204" charset="-122"/>
                        <a:ea typeface="微软雅黑" panose="020B0503020204020204" charset="-122"/>
                        <a:sym typeface="Calibri" panose="020F050202020403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手机号</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c>
                  <a:txBody>
                    <a:bodyPr wrap="square"/>
                    <a:lstStyle>
                      <a:lvl1pPr marL="0" lvl="0" indent="0" algn="l" defTabSz="0" eaLnBrk="1" fontAlgn="base" latinLnBrk="0" hangingPunct="1">
                        <a:lnSpc>
                          <a:spcPct val="100000"/>
                        </a:lnSpc>
                        <a:spcBef>
                          <a:spcPct val="20000"/>
                        </a:spcBef>
                        <a:spcAft>
                          <a:spcPct val="0"/>
                        </a:spcAft>
                        <a:buClrTx/>
                        <a:buSzTx/>
                        <a:buFontTx/>
                        <a:buChar char="•"/>
                        <a:defRPr sz="2800" kern="1200">
                          <a:solidFill>
                            <a:schemeClr val="tx1"/>
                          </a:solidFill>
                          <a:latin typeface="Arial" panose="020B0604020202020204" charset="-122"/>
                          <a:ea typeface="微软雅黑" panose="020B0503020204020204" charset="-122"/>
                          <a:sym typeface="Arial" panose="020B0604020202020204" charset="-122"/>
                        </a:defRPr>
                      </a:lvl1pPr>
                      <a:lvl2pPr marL="0" lvl="1" indent="0" algn="l" defTabSz="0" eaLnBrk="0" fontAlgn="base" latinLnBrk="0" hangingPunct="0">
                        <a:lnSpc>
                          <a:spcPct val="100000"/>
                        </a:lnSpc>
                        <a:spcBef>
                          <a:spcPct val="20000"/>
                        </a:spcBef>
                        <a:spcAft>
                          <a:spcPct val="0"/>
                        </a:spcAft>
                        <a:buClrTx/>
                        <a:buSzTx/>
                        <a:buFontTx/>
                        <a:buChar char="–"/>
                        <a:defRPr sz="2400" kern="1200">
                          <a:solidFill>
                            <a:schemeClr val="tx1"/>
                          </a:solidFill>
                          <a:latin typeface="Arial" panose="020B0604020202020204" charset="-122"/>
                          <a:ea typeface="微软雅黑" panose="020B0503020204020204" charset="-122"/>
                          <a:sym typeface="Arial" panose="020B0604020202020204" charset="-122"/>
                        </a:defRPr>
                      </a:lvl2pPr>
                      <a:lvl3pPr marL="1143000" lvl="2" indent="-228600" algn="l" defTabSz="0" eaLnBrk="0" fontAlgn="base" latinLnBrk="0" hangingPunct="0">
                        <a:lnSpc>
                          <a:spcPct val="100000"/>
                        </a:lnSpc>
                        <a:spcBef>
                          <a:spcPct val="20000"/>
                        </a:spcBef>
                        <a:spcAft>
                          <a:spcPct val="0"/>
                        </a:spcAft>
                        <a:buClrTx/>
                        <a:buSzTx/>
                        <a:buFontTx/>
                        <a:buChar char="•"/>
                        <a:defRPr sz="2000" kern="1200">
                          <a:solidFill>
                            <a:schemeClr val="tx1"/>
                          </a:solidFill>
                          <a:latin typeface="Arial" panose="020B0604020202020204" charset="-122"/>
                          <a:ea typeface="微软雅黑" panose="020B0503020204020204" charset="-122"/>
                          <a:sym typeface="Arial" panose="020B0604020202020204" charset="-122"/>
                        </a:defRPr>
                      </a:lvl3pPr>
                      <a:lvl4pPr marL="1600200" lvl="3"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4pPr>
                      <a:lvl5pPr marL="2057400" lvl="4" indent="-228600" algn="l" defTabSz="0" eaLnBrk="0" fontAlgn="base" latinLnBrk="0" hangingPunct="0">
                        <a:lnSpc>
                          <a:spcPct val="100000"/>
                        </a:lnSpc>
                        <a:spcBef>
                          <a:spcPct val="20000"/>
                        </a:spcBef>
                        <a:spcAft>
                          <a:spcPct val="0"/>
                        </a:spcAft>
                        <a:buClrTx/>
                        <a:buSzTx/>
                        <a:buFontTx/>
                        <a:buChar char="»"/>
                        <a:defRPr sz="1800" kern="1200">
                          <a:solidFill>
                            <a:schemeClr val="tx1"/>
                          </a:solidFill>
                          <a:latin typeface="Arial" panose="020B0604020202020204" charset="-122"/>
                          <a:ea typeface="微软雅黑" panose="020B0503020204020204" charset="-122"/>
                          <a:sym typeface="Arial" panose="020B0604020202020204" charset="-122"/>
                        </a:defRPr>
                      </a:lvl5pPr>
                    </a:lstStyle>
                    <a:p>
                      <a:pPr marL="342900" lvl="0" indent="-342900" algn="ctr">
                        <a:spcBef>
                          <a:spcPct val="20000"/>
                        </a:spcBef>
                        <a:buFont typeface="Arial" panose="020B0604020202020204" charset="-122"/>
                        <a:buNone/>
                      </a:pPr>
                      <a:r>
                        <a:rPr lang="zh-CN" altLang="en-US" sz="2000" b="1" dirty="0">
                          <a:solidFill>
                            <a:srgbClr val="000000"/>
                          </a:solidFill>
                          <a:latin typeface="微软雅黑" panose="020B0503020204020204" charset="-122"/>
                          <a:ea typeface="微软雅黑" panose="020B0503020204020204" charset="-122"/>
                          <a:sym typeface="微软雅黑" panose="020B0503020204020204" charset="-122"/>
                        </a:rPr>
                        <a:t>15025603358</a:t>
                      </a:r>
                      <a:endParaRPr lang="zh-CN" altLang="en-US" sz="2000" b="1" dirty="0">
                        <a:solidFill>
                          <a:srgbClr val="000000"/>
                        </a:solidFill>
                        <a:latin typeface="微软雅黑" panose="020B0503020204020204" charset="-122"/>
                        <a:ea typeface="微软雅黑" panose="020B0503020204020204" charset="-122"/>
                        <a:sym typeface="微软雅黑" panose="020B0503020204020204" charset="-122"/>
                      </a:endParaRPr>
                    </a:p>
                  </a:txBody>
                  <a:tcPr marL="0" marR="0" marT="0"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95A3C6">
                        <a:alpha val="100000"/>
                      </a:srgbClr>
                    </a:solidFill>
                  </a:tcPr>
                </a:tc>
              </a:tr>
            </a:tbl>
          </a:graphicData>
        </a:graphic>
      </p:graphicFrame>
    </p:spTree>
  </p:cSld>
  <p:clrMapOvr>
    <a:masterClrMapping/>
  </p:clrMapOvr>
  <p:transition spd="slow" advTm="47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539"/>
                                        </p:tgtEl>
                                        <p:attrNameLst>
                                          <p:attrName>style.visibility</p:attrName>
                                        </p:attrNameLst>
                                      </p:cBhvr>
                                      <p:to>
                                        <p:strVal val="visible"/>
                                      </p:to>
                                    </p:set>
                                    <p:animEffect filter="wipe(left)">
                                      <p:cBhvr>
                                        <p:cTn id="7" dur="500"/>
                                        <p:tgtEl>
                                          <p:spTgt spid="225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2538"/>
                                        </p:tgtEl>
                                        <p:attrNameLst>
                                          <p:attrName>style.visibility</p:attrName>
                                        </p:attrNameLst>
                                      </p:cBhvr>
                                      <p:to>
                                        <p:strVal val="visible"/>
                                      </p:to>
                                    </p:set>
                                    <p:anim calcmode="lin" valueType="num">
                                      <p:cBhvr>
                                        <p:cTn id="11" dur="300" fill="hold"/>
                                        <p:tgtEl>
                                          <p:spTgt spid="2253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2538"/>
                                        </p:tgtEl>
                                        <p:attrNameLst>
                                          <p:attrName>ppt_y</p:attrName>
                                        </p:attrNameLst>
                                      </p:cBhvr>
                                      <p:tavLst>
                                        <p:tav tm="0">
                                          <p:val>
                                            <p:strVal val="#ppt_y"/>
                                          </p:val>
                                        </p:tav>
                                        <p:tav tm="100000">
                                          <p:val>
                                            <p:strVal val="#ppt_y"/>
                                          </p:val>
                                        </p:tav>
                                      </p:tavLst>
                                    </p:anim>
                                    <p:anim calcmode="lin" valueType="num">
                                      <p:cBhvr>
                                        <p:cTn id="13" dur="300" fill="hold"/>
                                        <p:tgtEl>
                                          <p:spTgt spid="2253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2538"/>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22538"/>
                                        </p:tgtEl>
                                      </p:cBhvr>
                                    </p:animEffect>
                                  </p:childTnLst>
                                </p:cTn>
                              </p:par>
                            </p:childTnLst>
                          </p:cTn>
                        </p:par>
                        <p:par>
                          <p:cTn id="16" fill="hold">
                            <p:stCondLst>
                              <p:cond delay="889"/>
                            </p:stCondLst>
                            <p:childTnLst>
                              <p:par>
                                <p:cTn id="17" presetID="2" presetClass="entr" presetSubtype="1" fill="hold" nodeType="after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500" fill="hold"/>
                                        <p:tgtEl>
                                          <p:spTgt spid="22533"/>
                                        </p:tgtEl>
                                        <p:attrNameLst>
                                          <p:attrName>ppt_x</p:attrName>
                                        </p:attrNameLst>
                                      </p:cBhvr>
                                      <p:tavLst>
                                        <p:tav tm="0">
                                          <p:val>
                                            <p:strVal val="#ppt_x"/>
                                          </p:val>
                                        </p:tav>
                                        <p:tav tm="100000">
                                          <p:val>
                                            <p:strVal val="#ppt_x"/>
                                          </p:val>
                                        </p:tav>
                                      </p:tavLst>
                                    </p:anim>
                                    <p:anim calcmode="lin" valueType="num">
                                      <p:cBhvr>
                                        <p:cTn id="20" dur="500" fill="hold"/>
                                        <p:tgtEl>
                                          <p:spTgt spid="22533"/>
                                        </p:tgtEl>
                                        <p:attrNameLst>
                                          <p:attrName>ppt_y</p:attrName>
                                        </p:attrNameLst>
                                      </p:cBhvr>
                                      <p:tavLst>
                                        <p:tav tm="0">
                                          <p:val>
                                            <p:strVal val="0-#ppt_h/2"/>
                                          </p:val>
                                        </p:tav>
                                        <p:tav tm="100000">
                                          <p:val>
                                            <p:strVal val="#ppt_y"/>
                                          </p:val>
                                        </p:tav>
                                      </p:tavLst>
                                    </p:anim>
                                  </p:childTnLst>
                                </p:cTn>
                              </p:par>
                            </p:childTnLst>
                          </p:cTn>
                        </p:par>
                        <p:par>
                          <p:cTn id="21" fill="hold">
                            <p:stCondLst>
                              <p:cond delay="1389"/>
                            </p:stCondLst>
                            <p:childTnLst>
                              <p:par>
                                <p:cTn id="22" presetID="2" presetClass="entr" presetSubtype="1" fill="hold" grpId="0" nodeType="afterEffect">
                                  <p:stCondLst>
                                    <p:cond delay="200"/>
                                  </p:stCondLst>
                                  <p:childTnLst>
                                    <p:set>
                                      <p:cBhvr>
                                        <p:cTn id="23" dur="1" fill="hold">
                                          <p:stCondLst>
                                            <p:cond delay="0"/>
                                          </p:stCondLst>
                                        </p:cTn>
                                        <p:tgtEl>
                                          <p:spTgt spid="22537"/>
                                        </p:tgtEl>
                                        <p:attrNameLst>
                                          <p:attrName>style.visibility</p:attrName>
                                        </p:attrNameLst>
                                      </p:cBhvr>
                                      <p:to>
                                        <p:strVal val="visible"/>
                                      </p:to>
                                    </p:set>
                                    <p:anim calcmode="lin" valueType="num">
                                      <p:cBhvr>
                                        <p:cTn id="24" dur="500" fill="hold"/>
                                        <p:tgtEl>
                                          <p:spTgt spid="22537"/>
                                        </p:tgtEl>
                                        <p:attrNameLst>
                                          <p:attrName>ppt_x</p:attrName>
                                        </p:attrNameLst>
                                      </p:cBhvr>
                                      <p:tavLst>
                                        <p:tav tm="0">
                                          <p:val>
                                            <p:strVal val="#ppt_x"/>
                                          </p:val>
                                        </p:tav>
                                        <p:tav tm="100000">
                                          <p:val>
                                            <p:strVal val="#ppt_x"/>
                                          </p:val>
                                        </p:tav>
                                      </p:tavLst>
                                    </p:anim>
                                    <p:anim calcmode="lin" valueType="num">
                                      <p:cBhvr>
                                        <p:cTn id="25" dur="500" fill="hold"/>
                                        <p:tgtEl>
                                          <p:spTgt spid="22537"/>
                                        </p:tgtEl>
                                        <p:attrNameLst>
                                          <p:attrName>ppt_y</p:attrName>
                                        </p:attrNameLst>
                                      </p:cBhvr>
                                      <p:tavLst>
                                        <p:tav tm="0">
                                          <p:val>
                                            <p:strVal val="0-#ppt_h/2"/>
                                          </p:val>
                                        </p:tav>
                                        <p:tav tm="100000">
                                          <p:val>
                                            <p:strVal val="#ppt_y"/>
                                          </p:val>
                                        </p:tav>
                                      </p:tavLst>
                                    </p:anim>
                                  </p:childTnLst>
                                </p:cTn>
                              </p:par>
                            </p:childTnLst>
                          </p:cTn>
                        </p:par>
                        <p:par>
                          <p:cTn id="26" fill="hold">
                            <p:stCondLst>
                              <p:cond delay="2089"/>
                            </p:stCondLst>
                            <p:childTnLst>
                              <p:par>
                                <p:cTn id="27" presetID="2" presetClass="entr" presetSubtype="4" fill="hold" nodeType="afterEffect">
                                  <p:stCondLst>
                                    <p:cond delay="0"/>
                                  </p:stCondLst>
                                  <p:childTnLst>
                                    <p:set>
                                      <p:cBhvr>
                                        <p:cTn id="28" dur="1" fill="hold">
                                          <p:stCondLst>
                                            <p:cond delay="0"/>
                                          </p:stCondLst>
                                        </p:cTn>
                                        <p:tgtEl>
                                          <p:spTgt spid="22544"/>
                                        </p:tgtEl>
                                        <p:attrNameLst>
                                          <p:attrName>style.visibility</p:attrName>
                                        </p:attrNameLst>
                                      </p:cBhvr>
                                      <p:to>
                                        <p:strVal val="visible"/>
                                      </p:to>
                                    </p:set>
                                    <p:anim calcmode="lin" valueType="num">
                                      <p:cBhvr>
                                        <p:cTn id="29" dur="1000" fill="hold"/>
                                        <p:tgtEl>
                                          <p:spTgt spid="22544"/>
                                        </p:tgtEl>
                                        <p:attrNameLst>
                                          <p:attrName>ppt_x</p:attrName>
                                        </p:attrNameLst>
                                      </p:cBhvr>
                                      <p:tavLst>
                                        <p:tav tm="0">
                                          <p:val>
                                            <p:strVal val="#ppt_x"/>
                                          </p:val>
                                        </p:tav>
                                        <p:tav tm="100000">
                                          <p:val>
                                            <p:strVal val="#ppt_x"/>
                                          </p:val>
                                        </p:tav>
                                      </p:tavLst>
                                    </p:anim>
                                    <p:anim calcmode="lin" valueType="num">
                                      <p:cBhvr>
                                        <p:cTn id="30" dur="1000" fill="hold"/>
                                        <p:tgtEl>
                                          <p:spTgt spid="22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ldLvl="0"/>
      <p:bldP spid="22538" grpId="0" bldLvl="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3554" name="Freeform 5"/>
          <p:cNvSpPr/>
          <p:nvPr/>
        </p:nvSpPr>
        <p:spPr>
          <a:xfrm>
            <a:off x="3148013" y="4222750"/>
            <a:ext cx="9051925" cy="1966913"/>
          </a:xfrm>
          <a:custGeom>
            <a:avLst/>
            <a:gdLst/>
            <a:ahLst/>
            <a:cxnLst>
              <a:cxn ang="0">
                <a:pos x="0" y="0"/>
              </a:cxn>
              <a:cxn ang="0">
                <a:pos x="11585" y="0"/>
              </a:cxn>
              <a:cxn ang="0">
                <a:pos x="11585" y="2565"/>
              </a:cxn>
              <a:cxn ang="0">
                <a:pos x="0" y="2565"/>
              </a:cxn>
              <a:cxn ang="0">
                <a:pos x="0" y="856"/>
              </a:cxn>
              <a:cxn ang="0">
                <a:pos x="262" y="588"/>
              </a:cxn>
              <a:cxn ang="0">
                <a:pos x="0" y="331"/>
              </a:cxn>
              <a:cxn ang="0">
                <a:pos x="0" y="0"/>
              </a:cxn>
            </a:cxnLst>
            <a:pathLst>
              <a:path w="11585" h="2565">
                <a:moveTo>
                  <a:pt x="0" y="0"/>
                </a:moveTo>
                <a:lnTo>
                  <a:pt x="11585" y="0"/>
                </a:lnTo>
                <a:lnTo>
                  <a:pt x="11585" y="2565"/>
                </a:lnTo>
                <a:lnTo>
                  <a:pt x="0" y="2565"/>
                </a:lnTo>
                <a:lnTo>
                  <a:pt x="0" y="856"/>
                </a:lnTo>
                <a:lnTo>
                  <a:pt x="262" y="588"/>
                </a:lnTo>
                <a:lnTo>
                  <a:pt x="0" y="331"/>
                </a:lnTo>
                <a:lnTo>
                  <a:pt x="0" y="0"/>
                </a:lnTo>
                <a:close/>
              </a:path>
            </a:pathLst>
          </a:custGeom>
          <a:solidFill>
            <a:srgbClr val="605D5D"/>
          </a:solidFill>
          <a:ln w="9525">
            <a:noFill/>
          </a:ln>
        </p:spPr>
        <p:txBody>
          <a:bodyPr/>
          <a:p>
            <a:endParaRPr lang="zh-CN" altLang="en-US"/>
          </a:p>
        </p:txBody>
      </p:sp>
      <p:sp>
        <p:nvSpPr>
          <p:cNvPr id="23555" name="Freeform 6"/>
          <p:cNvSpPr/>
          <p:nvPr/>
        </p:nvSpPr>
        <p:spPr>
          <a:xfrm>
            <a:off x="50800" y="911225"/>
            <a:ext cx="6684963" cy="1798638"/>
          </a:xfrm>
          <a:custGeom>
            <a:avLst/>
            <a:gdLst/>
            <a:ahLst/>
            <a:cxnLst>
              <a:cxn ang="0">
                <a:pos x="0" y="0"/>
              </a:cxn>
              <a:cxn ang="0">
                <a:pos x="4315" y="0"/>
              </a:cxn>
              <a:cxn ang="0">
                <a:pos x="4315" y="373"/>
              </a:cxn>
              <a:cxn ang="0">
                <a:pos x="4536" y="589"/>
              </a:cxn>
              <a:cxn ang="0">
                <a:pos x="4315" y="815"/>
              </a:cxn>
              <a:cxn ang="0">
                <a:pos x="4315" y="2565"/>
              </a:cxn>
              <a:cxn ang="0">
                <a:pos x="0" y="2565"/>
              </a:cxn>
              <a:cxn ang="0">
                <a:pos x="0" y="0"/>
              </a:cxn>
            </a:cxnLst>
            <a:pathLst>
              <a:path w="4536" h="2565">
                <a:moveTo>
                  <a:pt x="0" y="0"/>
                </a:moveTo>
                <a:lnTo>
                  <a:pt x="4315" y="0"/>
                </a:lnTo>
                <a:lnTo>
                  <a:pt x="4315" y="373"/>
                </a:lnTo>
                <a:lnTo>
                  <a:pt x="4536" y="589"/>
                </a:lnTo>
                <a:lnTo>
                  <a:pt x="4315" y="815"/>
                </a:lnTo>
                <a:lnTo>
                  <a:pt x="4315" y="2565"/>
                </a:lnTo>
                <a:lnTo>
                  <a:pt x="0" y="2565"/>
                </a:lnTo>
                <a:lnTo>
                  <a:pt x="0" y="0"/>
                </a:lnTo>
                <a:close/>
              </a:path>
            </a:pathLst>
          </a:custGeom>
          <a:solidFill>
            <a:schemeClr val="tx2"/>
          </a:solidFill>
          <a:ln w="9525">
            <a:noFill/>
          </a:ln>
        </p:spPr>
        <p:txBody>
          <a:bodyPr/>
          <a:p>
            <a:endParaRPr lang="zh-CN" altLang="en-US"/>
          </a:p>
        </p:txBody>
      </p:sp>
      <p:sp>
        <p:nvSpPr>
          <p:cNvPr id="23556" name="TextBox 18"/>
          <p:cNvSpPr/>
          <p:nvPr/>
        </p:nvSpPr>
        <p:spPr>
          <a:xfrm>
            <a:off x="50800" y="911225"/>
            <a:ext cx="6194425" cy="1614488"/>
          </a:xfrm>
          <a:prstGeom prst="rect">
            <a:avLst/>
          </a:prstGeom>
          <a:noFill/>
          <a:ln w="9525">
            <a:noFill/>
          </a:ln>
        </p:spPr>
        <p:txBody>
          <a:bodyPr wrap="square" anchor="t">
            <a:spAutoFit/>
          </a:bodyPr>
          <a:p>
            <a:r>
              <a:rPr lang="zh-CN" altLang="en-US" sz="10000" b="1" dirty="0">
                <a:solidFill>
                  <a:srgbClr val="F8F8F8"/>
                </a:solidFill>
                <a:latin typeface="微软雅黑" panose="020B0503020204020204" charset="-122"/>
                <a:ea typeface="微软雅黑" panose="020B0503020204020204" charset="-122"/>
                <a:sym typeface="微软雅黑" panose="020B0503020204020204" charset="-122"/>
              </a:rPr>
              <a:t>感谢聆听</a:t>
            </a:r>
            <a:endParaRPr lang="zh-CN" altLang="en-US" sz="100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23557" name="TextBox 19"/>
          <p:cNvSpPr/>
          <p:nvPr/>
        </p:nvSpPr>
        <p:spPr>
          <a:xfrm>
            <a:off x="3506788" y="4389438"/>
            <a:ext cx="8075612" cy="762000"/>
          </a:xfrm>
          <a:prstGeom prst="rect">
            <a:avLst/>
          </a:prstGeom>
          <a:noFill/>
          <a:ln w="9525">
            <a:noFill/>
          </a:ln>
        </p:spPr>
        <p:txBody>
          <a:bodyPr wrap="square" anchor="t">
            <a:spAutoFit/>
          </a:bodyPr>
          <a:p>
            <a:r>
              <a:rPr lang="zh-CN" altLang="en-US" sz="4400" b="1" dirty="0">
                <a:solidFill>
                  <a:srgbClr val="F8F8F8"/>
                </a:solidFill>
                <a:latin typeface="微软雅黑" panose="020B0503020204020204" charset="-122"/>
                <a:ea typeface="微软雅黑" panose="020B0503020204020204" charset="-122"/>
                <a:sym typeface="微软雅黑" panose="020B0503020204020204" charset="-122"/>
              </a:rPr>
              <a:t>工商银行您身边的银行</a:t>
            </a:r>
            <a:endParaRPr lang="zh-CN" altLang="en-US" sz="44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23558" name="TextBox 19"/>
          <p:cNvSpPr/>
          <p:nvPr/>
        </p:nvSpPr>
        <p:spPr>
          <a:xfrm>
            <a:off x="8378825" y="5233988"/>
            <a:ext cx="3535363" cy="762000"/>
          </a:xfrm>
          <a:prstGeom prst="rect">
            <a:avLst/>
          </a:prstGeom>
          <a:noFill/>
          <a:ln w="9525">
            <a:noFill/>
          </a:ln>
        </p:spPr>
        <p:txBody>
          <a:bodyPr wrap="none" anchor="t">
            <a:spAutoFit/>
          </a:bodyPr>
          <a:p>
            <a:r>
              <a:rPr lang="zh-CN" altLang="en-US" sz="4400" b="1" dirty="0">
                <a:solidFill>
                  <a:srgbClr val="F8F8F8"/>
                </a:solidFill>
                <a:latin typeface="微软雅黑" panose="020B0503020204020204" charset="-122"/>
                <a:ea typeface="微软雅黑" panose="020B0503020204020204" charset="-122"/>
                <a:sym typeface="微软雅黑" panose="020B0503020204020204" charset="-122"/>
              </a:rPr>
              <a:t>可信赖的银行</a:t>
            </a:r>
            <a:endParaRPr lang="zh-CN" altLang="en-US" dirty="0">
              <a:latin typeface="Arial" panose="020B0604020202020204" charset="-122"/>
              <a:ea typeface="宋体" panose="02010600030101010101" pitchFamily="2" charset="-122"/>
            </a:endParaRPr>
          </a:p>
        </p:txBody>
      </p:sp>
      <p:sp>
        <p:nvSpPr>
          <p:cNvPr id="23559" name="TextBox 30"/>
          <p:cNvSpPr/>
          <p:nvPr/>
        </p:nvSpPr>
        <p:spPr>
          <a:xfrm>
            <a:off x="250825" y="3429000"/>
            <a:ext cx="309563" cy="365125"/>
          </a:xfrm>
          <a:prstGeom prst="rect">
            <a:avLst/>
          </a:prstGeom>
          <a:noFill/>
          <a:ln w="9525">
            <a:noFill/>
          </a:ln>
        </p:spPr>
        <p:txBody>
          <a:bodyPr vert="horz" wrap="none" anchor="t">
            <a:spAutoFit/>
          </a:bodyPr>
          <a:p>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23560" name="TextBox 30"/>
          <p:cNvSpPr/>
          <p:nvPr/>
        </p:nvSpPr>
        <p:spPr>
          <a:xfrm>
            <a:off x="8674100" y="3429000"/>
            <a:ext cx="309563" cy="366713"/>
          </a:xfrm>
          <a:prstGeom prst="rect">
            <a:avLst/>
          </a:prstGeom>
          <a:noFill/>
          <a:ln w="9525">
            <a:noFill/>
          </a:ln>
        </p:spPr>
        <p:txBody>
          <a:bodyPr vert="horz" wrap="none" anchor="t">
            <a:spAutoFit/>
          </a:bodyPr>
          <a:p>
            <a:endParaRPr lang="zh-CN" altLang="en-US" dirty="0">
              <a:latin typeface="Arial" panose="020B0604020202020204"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advTm="249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ppt_x</p:attrName>
                                        </p:attrNameLst>
                                      </p:cBhvr>
                                      <p:tavLst>
                                        <p:tav tm="0">
                                          <p:val>
                                            <p:strVal val="0-#ppt_w/2"/>
                                          </p:val>
                                        </p:tav>
                                        <p:tav tm="100000">
                                          <p:val>
                                            <p:strVal val="#ppt_x"/>
                                          </p:val>
                                        </p:tav>
                                      </p:tavLst>
                                    </p:anim>
                                    <p:anim calcmode="lin" valueType="num">
                                      <p:cBhvr>
                                        <p:cTn id="8" dur="500" fill="hold"/>
                                        <p:tgtEl>
                                          <p:spTgt spid="235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p:cTn id="11" dur="500" fill="hold"/>
                                        <p:tgtEl>
                                          <p:spTgt spid="23554"/>
                                        </p:tgtEl>
                                        <p:attrNameLst>
                                          <p:attrName>ppt_x</p:attrName>
                                        </p:attrNameLst>
                                      </p:cBhvr>
                                      <p:tavLst>
                                        <p:tav tm="0">
                                          <p:val>
                                            <p:strVal val="1+#ppt_w/2"/>
                                          </p:val>
                                        </p:tav>
                                        <p:tav tm="100000">
                                          <p:val>
                                            <p:strVal val="#ppt_x"/>
                                          </p:val>
                                        </p:tav>
                                      </p:tavLst>
                                    </p:anim>
                                    <p:anim calcmode="lin" valueType="num">
                                      <p:cBhvr>
                                        <p:cTn id="12" dur="500" fill="hold"/>
                                        <p:tgtEl>
                                          <p:spTgt spid="2355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556"/>
                                        </p:tgtEl>
                                        <p:attrNameLst>
                                          <p:attrName>style.visibility</p:attrName>
                                        </p:attrNameLst>
                                      </p:cBhvr>
                                      <p:to>
                                        <p:strVal val="visible"/>
                                      </p:to>
                                    </p:set>
                                    <p:anim calcmode="lin" valueType="num">
                                      <p:cBhvr>
                                        <p:cTn id="16" dur="500" fill="hold"/>
                                        <p:tgtEl>
                                          <p:spTgt spid="2355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556"/>
                                        </p:tgtEl>
                                        <p:attrNameLst>
                                          <p:attrName>ppt_y</p:attrName>
                                        </p:attrNameLst>
                                      </p:cBhvr>
                                      <p:tavLst>
                                        <p:tav tm="0">
                                          <p:val>
                                            <p:strVal val="#ppt_y"/>
                                          </p:val>
                                        </p:tav>
                                        <p:tav tm="100000">
                                          <p:val>
                                            <p:strVal val="#ppt_y"/>
                                          </p:val>
                                        </p:tav>
                                      </p:tavLst>
                                    </p:anim>
                                    <p:anim calcmode="lin" valueType="num">
                                      <p:cBhvr>
                                        <p:cTn id="18" dur="500" fill="hold"/>
                                        <p:tgtEl>
                                          <p:spTgt spid="2355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556"/>
                                        </p:tgtEl>
                                        <p:attrNameLst>
                                          <p:attrName>ppt_w</p:attrName>
                                        </p:attrNameLst>
                                      </p:cBhvr>
                                      <p:tavLst>
                                        <p:tav tm="0">
                                          <p:val>
                                            <p:strVal val="#ppt_w/10"/>
                                          </p:val>
                                        </p:tav>
                                        <p:tav tm="50000">
                                          <p:val>
                                            <p:strVal val="#ppt_w+.01"/>
                                          </p:val>
                                        </p:tav>
                                        <p:tav tm="100000">
                                          <p:val>
                                            <p:strVal val="#ppt_w"/>
                                          </p:val>
                                        </p:tav>
                                      </p:tavLst>
                                    </p:anim>
                                    <p:animEffect filter="fade">
                                      <p:cBhvr>
                                        <p:cTn id="20" dur="500" tmFilter="0,0; .5, 1; 1, 1"/>
                                        <p:tgtEl>
                                          <p:spTgt spid="23556"/>
                                        </p:tgtEl>
                                      </p:cBhvr>
                                    </p:animEffect>
                                  </p:childTnLst>
                                </p:cTn>
                              </p:par>
                            </p:childTnLst>
                          </p:cTn>
                        </p:par>
                        <p:par>
                          <p:cTn id="21" fill="hold">
                            <p:stCondLst>
                              <p:cond delay="1149"/>
                            </p:stCondLst>
                            <p:childTnLst>
                              <p:par>
                                <p:cTn id="22" presetID="31" presetClass="entr" presetSubtype="0" fill="hold" grpId="0" nodeType="afterEffect">
                                  <p:stCondLst>
                                    <p:cond delay="0"/>
                                  </p:stCondLst>
                                  <p:childTnLst>
                                    <p:set>
                                      <p:cBhvr>
                                        <p:cTn id="23" dur="1" fill="hold">
                                          <p:stCondLst>
                                            <p:cond delay="0"/>
                                          </p:stCondLst>
                                        </p:cTn>
                                        <p:tgtEl>
                                          <p:spTgt spid="23557"/>
                                        </p:tgtEl>
                                        <p:attrNameLst>
                                          <p:attrName>style.visibility</p:attrName>
                                        </p:attrNameLst>
                                      </p:cBhvr>
                                      <p:to>
                                        <p:strVal val="visible"/>
                                      </p:to>
                                    </p:set>
                                    <p:anim calcmode="lin" valueType="num">
                                      <p:cBhvr>
                                        <p:cTn id="24" dur="500" fill="hold"/>
                                        <p:tgtEl>
                                          <p:spTgt spid="23557"/>
                                        </p:tgtEl>
                                        <p:attrNameLst>
                                          <p:attrName>ppt_w</p:attrName>
                                        </p:attrNameLst>
                                      </p:cBhvr>
                                      <p:tavLst>
                                        <p:tav tm="0">
                                          <p:val>
                                            <p:fltVal val="0.000000"/>
                                          </p:val>
                                        </p:tav>
                                        <p:tav tm="100000">
                                          <p:val>
                                            <p:strVal val="#ppt_w"/>
                                          </p:val>
                                        </p:tav>
                                      </p:tavLst>
                                    </p:anim>
                                    <p:anim calcmode="lin" valueType="num">
                                      <p:cBhvr>
                                        <p:cTn id="25" dur="500" fill="hold"/>
                                        <p:tgtEl>
                                          <p:spTgt spid="23557"/>
                                        </p:tgtEl>
                                        <p:attrNameLst>
                                          <p:attrName>ppt_h</p:attrName>
                                        </p:attrNameLst>
                                      </p:cBhvr>
                                      <p:tavLst>
                                        <p:tav tm="0">
                                          <p:val>
                                            <p:fltVal val="0.000000"/>
                                          </p:val>
                                        </p:tav>
                                        <p:tav tm="100000">
                                          <p:val>
                                            <p:strVal val="#ppt_h"/>
                                          </p:val>
                                        </p:tav>
                                      </p:tavLst>
                                    </p:anim>
                                    <p:anim calcmode="lin" valueType="num">
                                      <p:cBhvr>
                                        <p:cTn id="26" dur="500" fill="hold"/>
                                        <p:tgtEl>
                                          <p:spTgt spid="23557"/>
                                        </p:tgtEl>
                                        <p:attrNameLst>
                                          <p:attrName>style.rotation</p:attrName>
                                        </p:attrNameLst>
                                      </p:cBhvr>
                                      <p:tavLst>
                                        <p:tav tm="0">
                                          <p:val>
                                            <p:fltVal val="90.000000"/>
                                          </p:val>
                                        </p:tav>
                                        <p:tav tm="100000">
                                          <p:val>
                                            <p:fltVal val="0.000000"/>
                                          </p:val>
                                        </p:tav>
                                      </p:tavLst>
                                    </p:anim>
                                    <p:animEffect filter="fade">
                                      <p:cBhvr>
                                        <p:cTn id="27" dur="500"/>
                                        <p:tgtEl>
                                          <p:spTgt spid="23557"/>
                                        </p:tgtEl>
                                      </p:cBhvr>
                                    </p:animEffect>
                                  </p:childTnLst>
                                </p:cTn>
                              </p:par>
                            </p:childTnLst>
                          </p:cTn>
                        </p:par>
                        <p:par>
                          <p:cTn id="28" fill="hold">
                            <p:stCondLst>
                              <p:cond delay="1649"/>
                            </p:stCondLst>
                            <p:childTnLst>
                              <p:par>
                                <p:cTn id="29" presetID="31" presetClass="entr" presetSubtype="0" fill="hold" grpId="0" nodeType="afterEffect">
                                  <p:stCondLst>
                                    <p:cond delay="0"/>
                                  </p:stCondLst>
                                  <p:childTnLst>
                                    <p:set>
                                      <p:cBhvr>
                                        <p:cTn id="30" dur="1" fill="hold">
                                          <p:stCondLst>
                                            <p:cond delay="0"/>
                                          </p:stCondLst>
                                        </p:cTn>
                                        <p:tgtEl>
                                          <p:spTgt spid="23558"/>
                                        </p:tgtEl>
                                        <p:attrNameLst>
                                          <p:attrName>style.visibility</p:attrName>
                                        </p:attrNameLst>
                                      </p:cBhvr>
                                      <p:to>
                                        <p:strVal val="visible"/>
                                      </p:to>
                                    </p:set>
                                    <p:anim calcmode="lin" valueType="num">
                                      <p:cBhvr>
                                        <p:cTn id="31" dur="500" fill="hold"/>
                                        <p:tgtEl>
                                          <p:spTgt spid="23558"/>
                                        </p:tgtEl>
                                        <p:attrNameLst>
                                          <p:attrName>ppt_w</p:attrName>
                                        </p:attrNameLst>
                                      </p:cBhvr>
                                      <p:tavLst>
                                        <p:tav tm="0">
                                          <p:val>
                                            <p:fltVal val="0.000000"/>
                                          </p:val>
                                        </p:tav>
                                        <p:tav tm="100000">
                                          <p:val>
                                            <p:strVal val="#ppt_w"/>
                                          </p:val>
                                        </p:tav>
                                      </p:tavLst>
                                    </p:anim>
                                    <p:anim calcmode="lin" valueType="num">
                                      <p:cBhvr>
                                        <p:cTn id="32" dur="500" fill="hold"/>
                                        <p:tgtEl>
                                          <p:spTgt spid="23558"/>
                                        </p:tgtEl>
                                        <p:attrNameLst>
                                          <p:attrName>ppt_h</p:attrName>
                                        </p:attrNameLst>
                                      </p:cBhvr>
                                      <p:tavLst>
                                        <p:tav tm="0">
                                          <p:val>
                                            <p:fltVal val="0.000000"/>
                                          </p:val>
                                        </p:tav>
                                        <p:tav tm="100000">
                                          <p:val>
                                            <p:strVal val="#ppt_h"/>
                                          </p:val>
                                        </p:tav>
                                      </p:tavLst>
                                    </p:anim>
                                    <p:anim calcmode="lin" valueType="num">
                                      <p:cBhvr>
                                        <p:cTn id="33" dur="500" fill="hold"/>
                                        <p:tgtEl>
                                          <p:spTgt spid="23558"/>
                                        </p:tgtEl>
                                        <p:attrNameLst>
                                          <p:attrName>style.rotation</p:attrName>
                                        </p:attrNameLst>
                                      </p:cBhvr>
                                      <p:tavLst>
                                        <p:tav tm="0">
                                          <p:val>
                                            <p:fltVal val="90.000000"/>
                                          </p:val>
                                        </p:tav>
                                        <p:tav tm="100000">
                                          <p:val>
                                            <p:fltVal val="0.000000"/>
                                          </p:val>
                                        </p:tav>
                                      </p:tavLst>
                                    </p:anim>
                                    <p:animEffect filter="fade">
                                      <p:cBhvr>
                                        <p:cTn id="34" dur="500"/>
                                        <p:tgtEl>
                                          <p:spTgt spid="23558"/>
                                        </p:tgtEl>
                                      </p:cBhvr>
                                    </p:animEffect>
                                  </p:childTnLst>
                                </p:cTn>
                              </p:par>
                            </p:childTnLst>
                          </p:cTn>
                        </p:par>
                        <p:par>
                          <p:cTn id="35" fill="hold">
                            <p:stCondLst>
                              <p:cond delay="2149"/>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3559"/>
                                        </p:tgtEl>
                                        <p:attrNameLst>
                                          <p:attrName>style.visibility</p:attrName>
                                        </p:attrNameLst>
                                      </p:cBhvr>
                                      <p:to>
                                        <p:strVal val="visible"/>
                                      </p:to>
                                    </p:set>
                                    <p:anim calcmode="lin" valueType="num">
                                      <p:cBhvr>
                                        <p:cTn id="38" dur="300" fill="hold"/>
                                        <p:tgtEl>
                                          <p:spTgt spid="23559"/>
                                        </p:tgtEl>
                                        <p:attrNameLst>
                                          <p:attrName>ppt_x</p:attrName>
                                        </p:attrNameLst>
                                      </p:cBhvr>
                                      <p:tavLst>
                                        <p:tav tm="0">
                                          <p:val>
                                            <p:strVal val="#ppt_x"/>
                                          </p:val>
                                        </p:tav>
                                        <p:tav tm="50000">
                                          <p:val>
                                            <p:strVal val="#ppt_x+.1"/>
                                          </p:val>
                                        </p:tav>
                                        <p:tav tm="100000">
                                          <p:val>
                                            <p:strVal val="#ppt_x"/>
                                          </p:val>
                                        </p:tav>
                                      </p:tavLst>
                                    </p:anim>
                                    <p:anim calcmode="lin" valueType="num">
                                      <p:cBhvr>
                                        <p:cTn id="39" dur="300" fill="hold"/>
                                        <p:tgtEl>
                                          <p:spTgt spid="23559"/>
                                        </p:tgtEl>
                                        <p:attrNameLst>
                                          <p:attrName>ppt_y</p:attrName>
                                        </p:attrNameLst>
                                      </p:cBhvr>
                                      <p:tavLst>
                                        <p:tav tm="0">
                                          <p:val>
                                            <p:strVal val="#ppt_y"/>
                                          </p:val>
                                        </p:tav>
                                        <p:tav tm="100000">
                                          <p:val>
                                            <p:strVal val="#ppt_y"/>
                                          </p:val>
                                        </p:tav>
                                      </p:tavLst>
                                    </p:anim>
                                    <p:anim calcmode="lin" valueType="num">
                                      <p:cBhvr>
                                        <p:cTn id="40" dur="300" fill="hold"/>
                                        <p:tgtEl>
                                          <p:spTgt spid="23559"/>
                                        </p:tgtEl>
                                        <p:attrNameLst>
                                          <p:attrName>ppt_h</p:attrName>
                                        </p:attrNameLst>
                                      </p:cBhvr>
                                      <p:tavLst>
                                        <p:tav tm="0">
                                          <p:val>
                                            <p:strVal val="#ppt_h/10"/>
                                          </p:val>
                                        </p:tav>
                                        <p:tav tm="50000">
                                          <p:val>
                                            <p:strVal val="#ppt_h+.01"/>
                                          </p:val>
                                        </p:tav>
                                        <p:tav tm="100000">
                                          <p:val>
                                            <p:strVal val="#ppt_h"/>
                                          </p:val>
                                        </p:tav>
                                      </p:tavLst>
                                    </p:anim>
                                    <p:anim calcmode="lin" valueType="num">
                                      <p:cBhvr>
                                        <p:cTn id="41" dur="300" fill="hold"/>
                                        <p:tgtEl>
                                          <p:spTgt spid="23559"/>
                                        </p:tgtEl>
                                        <p:attrNameLst>
                                          <p:attrName>ppt_w</p:attrName>
                                        </p:attrNameLst>
                                      </p:cBhvr>
                                      <p:tavLst>
                                        <p:tav tm="0">
                                          <p:val>
                                            <p:strVal val="#ppt_w/10"/>
                                          </p:val>
                                        </p:tav>
                                        <p:tav tm="50000">
                                          <p:val>
                                            <p:strVal val="#ppt_w+.01"/>
                                          </p:val>
                                        </p:tav>
                                        <p:tav tm="100000">
                                          <p:val>
                                            <p:strVal val="#ppt_w"/>
                                          </p:val>
                                        </p:tav>
                                      </p:tavLst>
                                    </p:anim>
                                    <p:animEffect filter="fade">
                                      <p:cBhvr>
                                        <p:cTn id="42" dur="300" tmFilter="0,0; .5, 1; 1, 1"/>
                                        <p:tgtEl>
                                          <p:spTgt spid="23559"/>
                                        </p:tgtEl>
                                      </p:cBhvr>
                                    </p:animEffect>
                                  </p:childTnLst>
                                </p:cTn>
                              </p:par>
                            </p:childTnLst>
                          </p:cTn>
                        </p:par>
                        <p:par>
                          <p:cTn id="43" fill="hold">
                            <p:stCondLst>
                              <p:cond delay="24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3560"/>
                                        </p:tgtEl>
                                        <p:attrNameLst>
                                          <p:attrName>style.visibility</p:attrName>
                                        </p:attrNameLst>
                                      </p:cBhvr>
                                      <p:to>
                                        <p:strVal val="visible"/>
                                      </p:to>
                                    </p:set>
                                    <p:anim calcmode="lin" valueType="num">
                                      <p:cBhvr>
                                        <p:cTn id="46" dur="300" fill="hold"/>
                                        <p:tgtEl>
                                          <p:spTgt spid="23560"/>
                                        </p:tgtEl>
                                        <p:attrNameLst>
                                          <p:attrName>ppt_x</p:attrName>
                                        </p:attrNameLst>
                                      </p:cBhvr>
                                      <p:tavLst>
                                        <p:tav tm="0">
                                          <p:val>
                                            <p:strVal val="#ppt_x"/>
                                          </p:val>
                                        </p:tav>
                                        <p:tav tm="50000">
                                          <p:val>
                                            <p:strVal val="#ppt_x+.1"/>
                                          </p:val>
                                        </p:tav>
                                        <p:tav tm="100000">
                                          <p:val>
                                            <p:strVal val="#ppt_x"/>
                                          </p:val>
                                        </p:tav>
                                      </p:tavLst>
                                    </p:anim>
                                    <p:anim calcmode="lin" valueType="num">
                                      <p:cBhvr>
                                        <p:cTn id="47" dur="300" fill="hold"/>
                                        <p:tgtEl>
                                          <p:spTgt spid="23560"/>
                                        </p:tgtEl>
                                        <p:attrNameLst>
                                          <p:attrName>ppt_y</p:attrName>
                                        </p:attrNameLst>
                                      </p:cBhvr>
                                      <p:tavLst>
                                        <p:tav tm="0">
                                          <p:val>
                                            <p:strVal val="#ppt_y"/>
                                          </p:val>
                                        </p:tav>
                                        <p:tav tm="100000">
                                          <p:val>
                                            <p:strVal val="#ppt_y"/>
                                          </p:val>
                                        </p:tav>
                                      </p:tavLst>
                                    </p:anim>
                                    <p:anim calcmode="lin" valueType="num">
                                      <p:cBhvr>
                                        <p:cTn id="48" dur="300" fill="hold"/>
                                        <p:tgtEl>
                                          <p:spTgt spid="23560"/>
                                        </p:tgtEl>
                                        <p:attrNameLst>
                                          <p:attrName>ppt_h</p:attrName>
                                        </p:attrNameLst>
                                      </p:cBhvr>
                                      <p:tavLst>
                                        <p:tav tm="0">
                                          <p:val>
                                            <p:strVal val="#ppt_h/10"/>
                                          </p:val>
                                        </p:tav>
                                        <p:tav tm="50000">
                                          <p:val>
                                            <p:strVal val="#ppt_h+.01"/>
                                          </p:val>
                                        </p:tav>
                                        <p:tav tm="100000">
                                          <p:val>
                                            <p:strVal val="#ppt_h"/>
                                          </p:val>
                                        </p:tav>
                                      </p:tavLst>
                                    </p:anim>
                                    <p:anim calcmode="lin" valueType="num">
                                      <p:cBhvr>
                                        <p:cTn id="49" dur="300" fill="hold"/>
                                        <p:tgtEl>
                                          <p:spTgt spid="23560"/>
                                        </p:tgtEl>
                                        <p:attrNameLst>
                                          <p:attrName>ppt_w</p:attrName>
                                        </p:attrNameLst>
                                      </p:cBhvr>
                                      <p:tavLst>
                                        <p:tav tm="0">
                                          <p:val>
                                            <p:strVal val="#ppt_w/10"/>
                                          </p:val>
                                        </p:tav>
                                        <p:tav tm="50000">
                                          <p:val>
                                            <p:strVal val="#ppt_w+.01"/>
                                          </p:val>
                                        </p:tav>
                                        <p:tav tm="100000">
                                          <p:val>
                                            <p:strVal val="#ppt_w"/>
                                          </p:val>
                                        </p:tav>
                                      </p:tavLst>
                                    </p:anim>
                                    <p:animEffect filter="fade">
                                      <p:cBhvr>
                                        <p:cTn id="50" dur="300" tmFilter="0,0; .5, 1; 1, 1"/>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p:bldP spid="23555" grpId="0" bldLvl="0"/>
      <p:bldP spid="23556" grpId="0" bldLvl="0"/>
      <p:bldP spid="23557" grpId="0" bldLvl="0"/>
      <p:bldP spid="23558" grpId="0" bldLvl="0"/>
      <p:bldP spid="23559" grpId="0" bldLvl="0"/>
      <p:bldP spid="23560" grpId="0" bldLvl="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5122" name="Freeform 5"/>
          <p:cNvSpPr/>
          <p:nvPr/>
        </p:nvSpPr>
        <p:spPr>
          <a:xfrm>
            <a:off x="3365500" y="2428875"/>
            <a:ext cx="8831263" cy="1966913"/>
          </a:xfrm>
          <a:custGeom>
            <a:avLst/>
            <a:gdLst/>
            <a:ahLst/>
            <a:cxnLst>
              <a:cxn ang="0">
                <a:pos x="0" y="0"/>
              </a:cxn>
              <a:cxn ang="0">
                <a:pos x="11585" y="0"/>
              </a:cxn>
              <a:cxn ang="0">
                <a:pos x="11585" y="2565"/>
              </a:cxn>
              <a:cxn ang="0">
                <a:pos x="0" y="2565"/>
              </a:cxn>
              <a:cxn ang="0">
                <a:pos x="0" y="856"/>
              </a:cxn>
              <a:cxn ang="0">
                <a:pos x="262" y="588"/>
              </a:cxn>
              <a:cxn ang="0">
                <a:pos x="0" y="331"/>
              </a:cxn>
              <a:cxn ang="0">
                <a:pos x="0" y="0"/>
              </a:cxn>
            </a:cxnLst>
            <a:pathLst>
              <a:path w="11585" h="2565">
                <a:moveTo>
                  <a:pt x="0" y="0"/>
                </a:moveTo>
                <a:lnTo>
                  <a:pt x="11585" y="0"/>
                </a:lnTo>
                <a:lnTo>
                  <a:pt x="11585" y="2565"/>
                </a:lnTo>
                <a:lnTo>
                  <a:pt x="0" y="2565"/>
                </a:lnTo>
                <a:lnTo>
                  <a:pt x="0" y="856"/>
                </a:lnTo>
                <a:lnTo>
                  <a:pt x="262" y="588"/>
                </a:lnTo>
                <a:lnTo>
                  <a:pt x="0" y="331"/>
                </a:lnTo>
                <a:lnTo>
                  <a:pt x="0" y="0"/>
                </a:lnTo>
                <a:close/>
              </a:path>
            </a:pathLst>
          </a:custGeom>
          <a:solidFill>
            <a:srgbClr val="605D5D"/>
          </a:solidFill>
          <a:ln w="9525">
            <a:noFill/>
          </a:ln>
        </p:spPr>
        <p:txBody>
          <a:bodyPr/>
          <a:p>
            <a:endParaRPr lang="zh-CN" altLang="en-US"/>
          </a:p>
        </p:txBody>
      </p:sp>
      <p:sp>
        <p:nvSpPr>
          <p:cNvPr id="5123" name="Freeform 6"/>
          <p:cNvSpPr/>
          <p:nvPr/>
        </p:nvSpPr>
        <p:spPr>
          <a:xfrm>
            <a:off x="0" y="2428875"/>
            <a:ext cx="3457575" cy="1966913"/>
          </a:xfrm>
          <a:custGeom>
            <a:avLst/>
            <a:gdLst/>
            <a:ahLst/>
            <a:cxnLst>
              <a:cxn ang="0">
                <a:pos x="0" y="0"/>
              </a:cxn>
              <a:cxn ang="0">
                <a:pos x="4315" y="0"/>
              </a:cxn>
              <a:cxn ang="0">
                <a:pos x="4315" y="373"/>
              </a:cxn>
              <a:cxn ang="0">
                <a:pos x="4536" y="589"/>
              </a:cxn>
              <a:cxn ang="0">
                <a:pos x="4315" y="815"/>
              </a:cxn>
              <a:cxn ang="0">
                <a:pos x="4315" y="2565"/>
              </a:cxn>
              <a:cxn ang="0">
                <a:pos x="0" y="2565"/>
              </a:cxn>
              <a:cxn ang="0">
                <a:pos x="0" y="0"/>
              </a:cxn>
            </a:cxnLst>
            <a:pathLst>
              <a:path w="4536" h="2565">
                <a:moveTo>
                  <a:pt x="0" y="0"/>
                </a:moveTo>
                <a:lnTo>
                  <a:pt x="4315" y="0"/>
                </a:lnTo>
                <a:lnTo>
                  <a:pt x="4315" y="373"/>
                </a:lnTo>
                <a:lnTo>
                  <a:pt x="4536" y="589"/>
                </a:lnTo>
                <a:lnTo>
                  <a:pt x="4315" y="815"/>
                </a:lnTo>
                <a:lnTo>
                  <a:pt x="4315" y="2565"/>
                </a:lnTo>
                <a:lnTo>
                  <a:pt x="0" y="2565"/>
                </a:lnTo>
                <a:lnTo>
                  <a:pt x="0" y="0"/>
                </a:lnTo>
                <a:close/>
              </a:path>
            </a:pathLst>
          </a:custGeom>
          <a:solidFill>
            <a:schemeClr val="tx2"/>
          </a:solidFill>
          <a:ln w="9525">
            <a:noFill/>
          </a:ln>
        </p:spPr>
        <p:txBody>
          <a:bodyPr/>
          <a:p>
            <a:endParaRPr lang="zh-CN" altLang="en-US"/>
          </a:p>
        </p:txBody>
      </p:sp>
      <p:sp>
        <p:nvSpPr>
          <p:cNvPr id="5124" name="TextBox 18"/>
          <p:cNvSpPr/>
          <p:nvPr/>
        </p:nvSpPr>
        <p:spPr>
          <a:xfrm>
            <a:off x="1130300" y="2428875"/>
            <a:ext cx="2062163" cy="1920875"/>
          </a:xfrm>
          <a:prstGeom prst="rect">
            <a:avLst/>
          </a:prstGeom>
          <a:noFill/>
          <a:ln w="9525">
            <a:noFill/>
          </a:ln>
        </p:spPr>
        <p:txBody>
          <a:bodyPr wrap="none" anchor="t">
            <a:spAutoFit/>
          </a:bodyPr>
          <a:p>
            <a:r>
              <a:rPr lang="en-US" altLang="zh-CN" sz="12000" b="1" dirty="0">
                <a:solidFill>
                  <a:srgbClr val="F8F8F8"/>
                </a:solidFill>
                <a:latin typeface="微软雅黑" panose="020B0503020204020204" charset="-122"/>
                <a:ea typeface="微软雅黑" panose="020B0503020204020204" charset="-122"/>
                <a:sym typeface="微软雅黑" panose="020B0503020204020204" charset="-122"/>
              </a:rPr>
              <a:t>0</a:t>
            </a:r>
            <a:r>
              <a:rPr lang="zh-CN" altLang="en-US" sz="12000" b="1" dirty="0">
                <a:solidFill>
                  <a:srgbClr val="F8F8F8"/>
                </a:solidFill>
                <a:latin typeface="微软雅黑" panose="020B0503020204020204" charset="-122"/>
                <a:ea typeface="微软雅黑" panose="020B0503020204020204" charset="-122"/>
                <a:sym typeface="微软雅黑" panose="020B0503020204020204" charset="-122"/>
              </a:rPr>
              <a:t>1</a:t>
            </a:r>
            <a:endParaRPr lang="zh-CN" altLang="en-US" sz="120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5125" name="TextBox 19"/>
          <p:cNvSpPr/>
          <p:nvPr/>
        </p:nvSpPr>
        <p:spPr>
          <a:xfrm>
            <a:off x="3867150" y="2925763"/>
            <a:ext cx="7896225" cy="914400"/>
          </a:xfrm>
          <a:prstGeom prst="rect">
            <a:avLst/>
          </a:prstGeom>
          <a:noFill/>
          <a:ln w="9525">
            <a:noFill/>
          </a:ln>
        </p:spPr>
        <p:txBody>
          <a:bodyPr wrap="square" anchor="t">
            <a:spAutoFit/>
          </a:bodyPr>
          <a:p>
            <a:r>
              <a:rPr lang="zh-CN" altLang="en-US" sz="5400" b="1" dirty="0">
                <a:solidFill>
                  <a:srgbClr val="F9FBFA"/>
                </a:solidFill>
                <a:latin typeface="微软雅黑" panose="020B0503020204020204" charset="-122"/>
                <a:ea typeface="微软雅黑" panose="020B0503020204020204" charset="-122"/>
                <a:sym typeface="微软雅黑" panose="020B0503020204020204" charset="-122"/>
              </a:rPr>
              <a:t>关于我们</a:t>
            </a:r>
            <a:endParaRPr lang="zh-CN" altLang="en-US" sz="5400" b="1" dirty="0">
              <a:solidFill>
                <a:srgbClr val="F9FBFA"/>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249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ppt_x</p:attrName>
                                        </p:attrNameLst>
                                      </p:cBhvr>
                                      <p:tavLst>
                                        <p:tav tm="0">
                                          <p:val>
                                            <p:strVal val="0-#ppt_w/2"/>
                                          </p:val>
                                        </p:tav>
                                        <p:tav tm="100000">
                                          <p:val>
                                            <p:strVal val="#ppt_x"/>
                                          </p:val>
                                        </p:tav>
                                      </p:tavLst>
                                    </p:anim>
                                    <p:anim calcmode="lin" valueType="num">
                                      <p:cBhvr>
                                        <p:cTn id="8" dur="500" fill="hold"/>
                                        <p:tgtEl>
                                          <p:spTgt spid="51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ppt_x</p:attrName>
                                        </p:attrNameLst>
                                      </p:cBhvr>
                                      <p:tavLst>
                                        <p:tav tm="0">
                                          <p:val>
                                            <p:strVal val="1+#ppt_w/2"/>
                                          </p:val>
                                        </p:tav>
                                        <p:tav tm="100000">
                                          <p:val>
                                            <p:strVal val="#ppt_x"/>
                                          </p:val>
                                        </p:tav>
                                      </p:tavLst>
                                    </p:anim>
                                    <p:anim calcmode="lin" valueType="num">
                                      <p:cBhvr>
                                        <p:cTn id="12" dur="500" fill="hold"/>
                                        <p:tgtEl>
                                          <p:spTgt spid="51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124"/>
                                        </p:tgtEl>
                                        <p:attrNameLst>
                                          <p:attrName>style.visibility</p:attrName>
                                        </p:attrNameLst>
                                      </p:cBhvr>
                                      <p:to>
                                        <p:strVal val="visible"/>
                                      </p:to>
                                    </p:set>
                                    <p:anim calcmode="lin" valueType="num">
                                      <p:cBhvr>
                                        <p:cTn id="16" dur="500" fill="hold"/>
                                        <p:tgtEl>
                                          <p:spTgt spid="512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124"/>
                                        </p:tgtEl>
                                        <p:attrNameLst>
                                          <p:attrName>ppt_y</p:attrName>
                                        </p:attrNameLst>
                                      </p:cBhvr>
                                      <p:tavLst>
                                        <p:tav tm="0">
                                          <p:val>
                                            <p:strVal val="#ppt_y"/>
                                          </p:val>
                                        </p:tav>
                                        <p:tav tm="100000">
                                          <p:val>
                                            <p:strVal val="#ppt_y"/>
                                          </p:val>
                                        </p:tav>
                                      </p:tavLst>
                                    </p:anim>
                                    <p:anim calcmode="lin" valueType="num">
                                      <p:cBhvr>
                                        <p:cTn id="18" dur="500" fill="hold"/>
                                        <p:tgtEl>
                                          <p:spTgt spid="512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124"/>
                                        </p:tgtEl>
                                        <p:attrNameLst>
                                          <p:attrName>ppt_w</p:attrName>
                                        </p:attrNameLst>
                                      </p:cBhvr>
                                      <p:tavLst>
                                        <p:tav tm="0">
                                          <p:val>
                                            <p:strVal val="#ppt_w/10"/>
                                          </p:val>
                                        </p:tav>
                                        <p:tav tm="50000">
                                          <p:val>
                                            <p:strVal val="#ppt_w+.01"/>
                                          </p:val>
                                        </p:tav>
                                        <p:tav tm="100000">
                                          <p:val>
                                            <p:strVal val="#ppt_w"/>
                                          </p:val>
                                        </p:tav>
                                      </p:tavLst>
                                    </p:anim>
                                    <p:animEffect filter="fade">
                                      <p:cBhvr>
                                        <p:cTn id="20" dur="500" tmFilter="0,0; .5, 1; 1, 1"/>
                                        <p:tgtEl>
                                          <p:spTgt spid="5124"/>
                                        </p:tgtEl>
                                      </p:cBhvr>
                                    </p:animEffect>
                                  </p:childTnLst>
                                </p:cTn>
                              </p:par>
                            </p:childTnLst>
                          </p:cTn>
                        </p:par>
                        <p:par>
                          <p:cTn id="21" fill="hold">
                            <p:stCondLst>
                              <p:cond delay="104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125"/>
                                        </p:tgtEl>
                                        <p:attrNameLst>
                                          <p:attrName>style.visibility</p:attrName>
                                        </p:attrNameLst>
                                      </p:cBhvr>
                                      <p:to>
                                        <p:strVal val="visible"/>
                                      </p:to>
                                    </p:set>
                                    <p:anim calcmode="lin" valueType="num">
                                      <p:cBhvr>
                                        <p:cTn id="24" dur="500" fill="hold"/>
                                        <p:tgtEl>
                                          <p:spTgt spid="51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125"/>
                                        </p:tgtEl>
                                        <p:attrNameLst>
                                          <p:attrName>ppt_y</p:attrName>
                                        </p:attrNameLst>
                                      </p:cBhvr>
                                      <p:tavLst>
                                        <p:tav tm="0">
                                          <p:val>
                                            <p:strVal val="#ppt_y"/>
                                          </p:val>
                                        </p:tav>
                                        <p:tav tm="100000">
                                          <p:val>
                                            <p:strVal val="#ppt_y"/>
                                          </p:val>
                                        </p:tav>
                                      </p:tavLst>
                                    </p:anim>
                                    <p:anim calcmode="lin" valueType="num">
                                      <p:cBhvr>
                                        <p:cTn id="26" dur="500" fill="hold"/>
                                        <p:tgtEl>
                                          <p:spTgt spid="51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125"/>
                                        </p:tgtEl>
                                        <p:attrNameLst>
                                          <p:attrName>ppt_w</p:attrName>
                                        </p:attrNameLst>
                                      </p:cBhvr>
                                      <p:tavLst>
                                        <p:tav tm="0">
                                          <p:val>
                                            <p:strVal val="#ppt_w/10"/>
                                          </p:val>
                                        </p:tav>
                                        <p:tav tm="50000">
                                          <p:val>
                                            <p:strVal val="#ppt_w+.01"/>
                                          </p:val>
                                        </p:tav>
                                        <p:tav tm="100000">
                                          <p:val>
                                            <p:strVal val="#ppt_w"/>
                                          </p:val>
                                        </p:tav>
                                      </p:tavLst>
                                    </p:anim>
                                    <p:animEffect filter="fade">
                                      <p:cBhvr>
                                        <p:cTn id="28"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p:bldP spid="5123" grpId="0" bldLvl="0"/>
      <p:bldP spid="5124" grpId="0" bldLvl="0"/>
      <p:bldP spid="5125"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6" name="组合 6145"/>
          <p:cNvGrpSpPr/>
          <p:nvPr/>
        </p:nvGrpSpPr>
        <p:grpSpPr>
          <a:xfrm>
            <a:off x="0" y="0"/>
            <a:ext cx="6099175" cy="6813550"/>
            <a:chOff x="0" y="0"/>
            <a:chExt cx="6860" cy="10800"/>
          </a:xfrm>
        </p:grpSpPr>
        <p:pic>
          <p:nvPicPr>
            <p:cNvPr id="6147" name="图片 6146" descr="铜鼓舞共发展"/>
            <p:cNvPicPr>
              <a:picLocks noChangeAspect="1"/>
            </p:cNvPicPr>
            <p:nvPr/>
          </p:nvPicPr>
          <p:blipFill>
            <a:blip r:embed="rId1"/>
            <a:srcRect l="4021" r="60927"/>
            <a:stretch>
              <a:fillRect/>
            </a:stretch>
          </p:blipFill>
          <p:spPr>
            <a:xfrm>
              <a:off x="0" y="0"/>
              <a:ext cx="6732" cy="10800"/>
            </a:xfrm>
            <a:prstGeom prst="rect">
              <a:avLst/>
            </a:prstGeom>
            <a:noFill/>
            <a:ln w="9525">
              <a:noFill/>
            </a:ln>
          </p:spPr>
        </p:pic>
        <p:sp>
          <p:nvSpPr>
            <p:cNvPr id="6148" name="矩形 6147"/>
            <p:cNvSpPr/>
            <p:nvPr/>
          </p:nvSpPr>
          <p:spPr>
            <a:xfrm>
              <a:off x="2" y="0"/>
              <a:ext cx="6859" cy="10800"/>
            </a:xfrm>
            <a:prstGeom prst="rect">
              <a:avLst/>
            </a:prstGeom>
            <a:gradFill rotWithShape="0">
              <a:gsLst>
                <a:gs pos="0">
                  <a:schemeClr val="tx1">
                    <a:alpha val="0"/>
                  </a:schemeClr>
                </a:gs>
                <a:gs pos="100000">
                  <a:srgbClr val="FFFFFF">
                    <a:alpha val="100000"/>
                  </a:srgbClr>
                </a:gs>
              </a:gsLst>
              <a:lin ang="0" scaled="1"/>
              <a:tileRect/>
            </a:gradFill>
            <a:ln w="9525">
              <a:noFill/>
            </a:ln>
          </p:spPr>
          <p:txBody>
            <a:bodyPr/>
            <a:p>
              <a:endParaRPr lang="zh-CN" altLang="en-US"/>
            </a:p>
          </p:txBody>
        </p:sp>
      </p:grpSp>
      <p:sp>
        <p:nvSpPr>
          <p:cNvPr id="6149" name="内容占位符 6148"/>
          <p:cNvSpPr>
            <a:spLocks noGrp="1"/>
          </p:cNvSpPr>
          <p:nvPr>
            <p:ph idx="4294967295"/>
          </p:nvPr>
        </p:nvSpPr>
        <p:spPr>
          <a:xfrm>
            <a:off x="6099175" y="1701800"/>
            <a:ext cx="5489575" cy="4176713"/>
          </a:xfrm>
          <a:ln/>
        </p:spPr>
        <p:txBody>
          <a:bodyPr wrap="square" anchor="t"/>
          <a:p>
            <a:pPr>
              <a:lnSpc>
                <a:spcPct val="90000"/>
              </a:lnSpc>
            </a:pPr>
            <a:r>
              <a:rPr lang="zh-CN" altLang="en-US" sz="1800" b="1" dirty="0">
                <a:latin typeface="微软雅黑" panose="020B0503020204020204" charset="-122"/>
                <a:ea typeface="微软雅黑" panose="020B0503020204020204" charset="-122"/>
              </a:rPr>
              <a:t>    1、</a:t>
            </a:r>
            <a:r>
              <a:rPr lang="zh-CN" altLang="en-US" sz="1800" b="1" dirty="0"/>
              <a:t>工商银行重庆渝中朝天门支行地处渝中区民族路24号，周边有新重庆小商品市场，WFC等综合购物商场及网红景点洪崖洞。朝天门支行前身是人民银行重庆市分行营业部，有着80年辉煌历史。</a:t>
            </a:r>
            <a:r>
              <a:rPr lang="zh-CN" altLang="en-US" sz="1800" b="1" dirty="0">
                <a:latin typeface="微软雅黑" panose="020B0503020204020204" charset="-122"/>
                <a:ea typeface="微软雅黑" panose="020B0503020204020204" charset="-122"/>
              </a:rPr>
              <a:t> </a:t>
            </a:r>
            <a:endParaRPr lang="zh-CN" altLang="en-US" sz="1800" b="1" dirty="0">
              <a:latin typeface="微软雅黑" panose="020B0503020204020204" charset="-122"/>
              <a:ea typeface="微软雅黑" panose="020B0503020204020204" charset="-122"/>
            </a:endParaRPr>
          </a:p>
          <a:p>
            <a:pPr>
              <a:lnSpc>
                <a:spcPct val="90000"/>
              </a:lnSpc>
            </a:pPr>
            <a:endParaRPr lang="zh-CN" altLang="en-US" sz="1800" b="1" dirty="0">
              <a:latin typeface="微软雅黑" panose="020B0503020204020204" charset="-122"/>
              <a:ea typeface="微软雅黑" panose="020B0503020204020204" charset="-122"/>
            </a:endParaRPr>
          </a:p>
          <a:p>
            <a:pPr>
              <a:lnSpc>
                <a:spcPct val="90000"/>
              </a:lnSpc>
            </a:pPr>
            <a:r>
              <a:rPr lang="zh-CN" altLang="en-US" sz="1800" b="1" dirty="0">
                <a:latin typeface="微软雅黑" panose="020B0503020204020204" charset="-122"/>
                <a:ea typeface="微软雅黑" panose="020B0503020204020204" charset="-122"/>
              </a:rPr>
              <a:t>    2、工商银行一直把发展普惠金融业务、支持小微企业成长作为转型发展的一项长期战略。我行有完善的小微产品配套体系，可为广大小微企业提供涵盖融资、结算、理财在内的“一揽子”金融服务。</a:t>
            </a:r>
            <a:endParaRPr lang="zh-CN" altLang="en-US" sz="1800" b="1" dirty="0">
              <a:latin typeface="微软雅黑" panose="020B0503020204020204" charset="-122"/>
              <a:ea typeface="微软雅黑" panose="020B0503020204020204" charset="-122"/>
            </a:endParaRPr>
          </a:p>
          <a:p>
            <a:pPr>
              <a:lnSpc>
                <a:spcPct val="90000"/>
              </a:lnSpc>
              <a:buNone/>
            </a:pPr>
            <a:endParaRPr lang="zh-CN" altLang="en-US" sz="1800" b="1" dirty="0">
              <a:latin typeface="微软雅黑" panose="020B0503020204020204" charset="-122"/>
              <a:ea typeface="微软雅黑" panose="020B0503020204020204" charset="-122"/>
            </a:endParaRPr>
          </a:p>
          <a:p>
            <a:pPr>
              <a:lnSpc>
                <a:spcPct val="90000"/>
              </a:lnSpc>
            </a:pPr>
            <a:r>
              <a:rPr lang="zh-CN" altLang="en-US" sz="1800" b="1" dirty="0">
                <a:latin typeface="微软雅黑" panose="020B0503020204020204" charset="-122"/>
                <a:ea typeface="微软雅黑" panose="020B0503020204020204" charset="-122"/>
              </a:rPr>
              <a:t>    3、 我行配备有专业普惠金融业务团队，可为在座各位提供专职、专属、专业的金融服务。</a:t>
            </a:r>
            <a:endParaRPr lang="zh-CN" altLang="en-US" sz="1800" b="1" dirty="0">
              <a:latin typeface="微软雅黑" panose="020B0503020204020204" charset="-122"/>
              <a:ea typeface="微软雅黑" panose="020B0503020204020204" charset="-122"/>
            </a:endParaRPr>
          </a:p>
        </p:txBody>
      </p:sp>
      <p:sp>
        <p:nvSpPr>
          <p:cNvPr id="6150" name="矩形 6149"/>
          <p:cNvSpPr/>
          <p:nvPr/>
        </p:nvSpPr>
        <p:spPr>
          <a:xfrm>
            <a:off x="7251700" y="260350"/>
            <a:ext cx="3648075" cy="574675"/>
          </a:xfrm>
          <a:prstGeom prst="rect">
            <a:avLst/>
          </a:prstGeom>
          <a:solidFill>
            <a:srgbClr val="E33535">
              <a:alpha val="100000"/>
            </a:srgbClr>
          </a:solidFill>
          <a:ln w="9525">
            <a:noFill/>
          </a:ln>
        </p:spPr>
        <p:txBody>
          <a:bodyPr vert="horz" wrap="none" anchor="ctr"/>
          <a:p>
            <a:pPr algn="ctr"/>
            <a:r>
              <a:rPr lang="zh-CN" altLang="en-US" sz="2800" b="1" dirty="0">
                <a:solidFill>
                  <a:schemeClr val="bg1"/>
                </a:solidFill>
                <a:latin typeface="Arial" panose="020B0604020202020204" charset="-122"/>
                <a:ea typeface="微软雅黑" panose="020B0503020204020204" charset="-122"/>
              </a:rPr>
              <a:t>工行重庆朝天门支行</a:t>
            </a:r>
            <a:endParaRPr lang="zh-CN" altLang="en-US" sz="2800" b="1" dirty="0">
              <a:solidFill>
                <a:schemeClr val="bg1"/>
              </a:solidFill>
              <a:latin typeface="Arial" panose="020B0604020202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ldLvl="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7170" name="Freeform 5"/>
          <p:cNvSpPr/>
          <p:nvPr/>
        </p:nvSpPr>
        <p:spPr>
          <a:xfrm>
            <a:off x="3365500" y="2428875"/>
            <a:ext cx="8831263" cy="1966913"/>
          </a:xfrm>
          <a:custGeom>
            <a:avLst/>
            <a:gdLst/>
            <a:ahLst/>
            <a:cxnLst>
              <a:cxn ang="0">
                <a:pos x="0" y="0"/>
              </a:cxn>
              <a:cxn ang="0">
                <a:pos x="11585" y="0"/>
              </a:cxn>
              <a:cxn ang="0">
                <a:pos x="11585" y="2565"/>
              </a:cxn>
              <a:cxn ang="0">
                <a:pos x="0" y="2565"/>
              </a:cxn>
              <a:cxn ang="0">
                <a:pos x="0" y="856"/>
              </a:cxn>
              <a:cxn ang="0">
                <a:pos x="262" y="588"/>
              </a:cxn>
              <a:cxn ang="0">
                <a:pos x="0" y="331"/>
              </a:cxn>
              <a:cxn ang="0">
                <a:pos x="0" y="0"/>
              </a:cxn>
            </a:cxnLst>
            <a:pathLst>
              <a:path w="11585" h="2565">
                <a:moveTo>
                  <a:pt x="0" y="0"/>
                </a:moveTo>
                <a:lnTo>
                  <a:pt x="11585" y="0"/>
                </a:lnTo>
                <a:lnTo>
                  <a:pt x="11585" y="2565"/>
                </a:lnTo>
                <a:lnTo>
                  <a:pt x="0" y="2565"/>
                </a:lnTo>
                <a:lnTo>
                  <a:pt x="0" y="856"/>
                </a:lnTo>
                <a:lnTo>
                  <a:pt x="262" y="588"/>
                </a:lnTo>
                <a:lnTo>
                  <a:pt x="0" y="331"/>
                </a:lnTo>
                <a:lnTo>
                  <a:pt x="0" y="0"/>
                </a:lnTo>
                <a:close/>
              </a:path>
            </a:pathLst>
          </a:custGeom>
          <a:solidFill>
            <a:srgbClr val="605D5D"/>
          </a:solidFill>
          <a:ln w="9525">
            <a:noFill/>
          </a:ln>
        </p:spPr>
        <p:txBody>
          <a:bodyPr/>
          <a:p>
            <a:endParaRPr lang="zh-CN" altLang="en-US"/>
          </a:p>
        </p:txBody>
      </p:sp>
      <p:sp>
        <p:nvSpPr>
          <p:cNvPr id="7171" name="Freeform 6"/>
          <p:cNvSpPr/>
          <p:nvPr/>
        </p:nvSpPr>
        <p:spPr>
          <a:xfrm>
            <a:off x="0" y="2428875"/>
            <a:ext cx="3457575" cy="1966913"/>
          </a:xfrm>
          <a:custGeom>
            <a:avLst/>
            <a:gdLst/>
            <a:ahLst/>
            <a:cxnLst>
              <a:cxn ang="0">
                <a:pos x="0" y="0"/>
              </a:cxn>
              <a:cxn ang="0">
                <a:pos x="4315" y="0"/>
              </a:cxn>
              <a:cxn ang="0">
                <a:pos x="4315" y="373"/>
              </a:cxn>
              <a:cxn ang="0">
                <a:pos x="4536" y="589"/>
              </a:cxn>
              <a:cxn ang="0">
                <a:pos x="4315" y="815"/>
              </a:cxn>
              <a:cxn ang="0">
                <a:pos x="4315" y="2565"/>
              </a:cxn>
              <a:cxn ang="0">
                <a:pos x="0" y="2565"/>
              </a:cxn>
              <a:cxn ang="0">
                <a:pos x="0" y="0"/>
              </a:cxn>
            </a:cxnLst>
            <a:pathLst>
              <a:path w="4536" h="2565">
                <a:moveTo>
                  <a:pt x="0" y="0"/>
                </a:moveTo>
                <a:lnTo>
                  <a:pt x="4315" y="0"/>
                </a:lnTo>
                <a:lnTo>
                  <a:pt x="4315" y="373"/>
                </a:lnTo>
                <a:lnTo>
                  <a:pt x="4536" y="589"/>
                </a:lnTo>
                <a:lnTo>
                  <a:pt x="4315" y="815"/>
                </a:lnTo>
                <a:lnTo>
                  <a:pt x="4315" y="2565"/>
                </a:lnTo>
                <a:lnTo>
                  <a:pt x="0" y="2565"/>
                </a:lnTo>
                <a:lnTo>
                  <a:pt x="0" y="0"/>
                </a:lnTo>
                <a:close/>
              </a:path>
            </a:pathLst>
          </a:custGeom>
          <a:solidFill>
            <a:schemeClr val="tx2"/>
          </a:solidFill>
          <a:ln w="9525">
            <a:noFill/>
          </a:ln>
        </p:spPr>
        <p:txBody>
          <a:bodyPr/>
          <a:p>
            <a:endParaRPr lang="zh-CN" altLang="en-US"/>
          </a:p>
        </p:txBody>
      </p:sp>
      <p:sp>
        <p:nvSpPr>
          <p:cNvPr id="7172" name="TextBox 18"/>
          <p:cNvSpPr/>
          <p:nvPr/>
        </p:nvSpPr>
        <p:spPr>
          <a:xfrm>
            <a:off x="1130300" y="2428875"/>
            <a:ext cx="2062163" cy="1920875"/>
          </a:xfrm>
          <a:prstGeom prst="rect">
            <a:avLst/>
          </a:prstGeom>
          <a:noFill/>
          <a:ln w="9525">
            <a:noFill/>
          </a:ln>
        </p:spPr>
        <p:txBody>
          <a:bodyPr wrap="none" anchor="t">
            <a:spAutoFit/>
          </a:bodyPr>
          <a:p>
            <a:r>
              <a:rPr lang="en-US" altLang="zh-CN" sz="12000" b="1" dirty="0">
                <a:solidFill>
                  <a:srgbClr val="F8F8F8"/>
                </a:solidFill>
                <a:latin typeface="微软雅黑" panose="020B0503020204020204" charset="-122"/>
                <a:ea typeface="微软雅黑" panose="020B0503020204020204" charset="-122"/>
                <a:sym typeface="微软雅黑" panose="020B0503020204020204" charset="-122"/>
              </a:rPr>
              <a:t>0</a:t>
            </a:r>
            <a:r>
              <a:rPr lang="zh-CN" altLang="en-US" sz="12000" b="1" dirty="0">
                <a:solidFill>
                  <a:srgbClr val="F8F8F8"/>
                </a:solidFill>
                <a:latin typeface="微软雅黑" panose="020B0503020204020204" charset="-122"/>
                <a:ea typeface="微软雅黑" panose="020B0503020204020204" charset="-122"/>
                <a:sym typeface="微软雅黑" panose="020B0503020204020204" charset="-122"/>
              </a:rPr>
              <a:t>2</a:t>
            </a:r>
            <a:endParaRPr lang="zh-CN" altLang="en-US" sz="12000" b="1" dirty="0">
              <a:solidFill>
                <a:srgbClr val="F8F8F8"/>
              </a:solidFill>
              <a:latin typeface="微软雅黑" panose="020B0503020204020204" charset="-122"/>
              <a:ea typeface="微软雅黑" panose="020B0503020204020204" charset="-122"/>
              <a:sym typeface="微软雅黑" panose="020B0503020204020204" charset="-122"/>
            </a:endParaRPr>
          </a:p>
        </p:txBody>
      </p:sp>
      <p:sp>
        <p:nvSpPr>
          <p:cNvPr id="7173" name="TextBox 19"/>
          <p:cNvSpPr/>
          <p:nvPr/>
        </p:nvSpPr>
        <p:spPr>
          <a:xfrm>
            <a:off x="3941763" y="2852738"/>
            <a:ext cx="6278562" cy="1006475"/>
          </a:xfrm>
          <a:prstGeom prst="rect">
            <a:avLst/>
          </a:prstGeom>
          <a:noFill/>
          <a:ln w="9525">
            <a:noFill/>
          </a:ln>
        </p:spPr>
        <p:txBody>
          <a:bodyPr wrap="none" anchor="t">
            <a:spAutoFit/>
          </a:bodyPr>
          <a:p>
            <a:r>
              <a:rPr lang="zh-CN" altLang="en-US" sz="6000" b="1" dirty="0">
                <a:solidFill>
                  <a:srgbClr val="FFFFFF"/>
                </a:solidFill>
                <a:latin typeface="微软雅黑" panose="020B0503020204020204" charset="-122"/>
                <a:ea typeface="微软雅黑" panose="020B0503020204020204" charset="-122"/>
                <a:sym typeface="微软雅黑" panose="020B0503020204020204" charset="-122"/>
              </a:rPr>
              <a:t>特色普惠金融产品</a:t>
            </a:r>
            <a:endParaRPr lang="zh-CN" altLang="en-US" sz="6000" b="1" dirty="0">
              <a:solidFill>
                <a:srgbClr val="FFFFF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249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0">
                                          <p:val>
                                            <p:strVal val="0-#ppt_w/2"/>
                                          </p:val>
                                        </p:tav>
                                        <p:tav tm="100000">
                                          <p:val>
                                            <p:strVal val="#ppt_x"/>
                                          </p:val>
                                        </p:tav>
                                      </p:tavLst>
                                    </p:anim>
                                    <p:anim calcmode="lin" valueType="num">
                                      <p:cBhvr>
                                        <p:cTn id="8" dur="500" fill="hold"/>
                                        <p:tgtEl>
                                          <p:spTgt spid="71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500" fill="hold"/>
                                        <p:tgtEl>
                                          <p:spTgt spid="7170"/>
                                        </p:tgtEl>
                                        <p:attrNameLst>
                                          <p:attrName>ppt_x</p:attrName>
                                        </p:attrNameLst>
                                      </p:cBhvr>
                                      <p:tavLst>
                                        <p:tav tm="0">
                                          <p:val>
                                            <p:strVal val="1+#ppt_w/2"/>
                                          </p:val>
                                        </p:tav>
                                        <p:tav tm="100000">
                                          <p:val>
                                            <p:strVal val="#ppt_x"/>
                                          </p:val>
                                        </p:tav>
                                      </p:tavLst>
                                    </p:anim>
                                    <p:anim calcmode="lin" valueType="num">
                                      <p:cBhvr>
                                        <p:cTn id="12" dur="500" fill="hold"/>
                                        <p:tgtEl>
                                          <p:spTgt spid="717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172"/>
                                        </p:tgtEl>
                                        <p:attrNameLst>
                                          <p:attrName>style.visibility</p:attrName>
                                        </p:attrNameLst>
                                      </p:cBhvr>
                                      <p:to>
                                        <p:strVal val="visible"/>
                                      </p:to>
                                    </p:set>
                                    <p:anim calcmode="lin" valueType="num">
                                      <p:cBhvr>
                                        <p:cTn id="16" dur="500" fill="hold"/>
                                        <p:tgtEl>
                                          <p:spTgt spid="717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172"/>
                                        </p:tgtEl>
                                        <p:attrNameLst>
                                          <p:attrName>ppt_y</p:attrName>
                                        </p:attrNameLst>
                                      </p:cBhvr>
                                      <p:tavLst>
                                        <p:tav tm="0">
                                          <p:val>
                                            <p:strVal val="#ppt_y"/>
                                          </p:val>
                                        </p:tav>
                                        <p:tav tm="100000">
                                          <p:val>
                                            <p:strVal val="#ppt_y"/>
                                          </p:val>
                                        </p:tav>
                                      </p:tavLst>
                                    </p:anim>
                                    <p:anim calcmode="lin" valueType="num">
                                      <p:cBhvr>
                                        <p:cTn id="18" dur="500" fill="hold"/>
                                        <p:tgtEl>
                                          <p:spTgt spid="717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172"/>
                                        </p:tgtEl>
                                        <p:attrNameLst>
                                          <p:attrName>ppt_w</p:attrName>
                                        </p:attrNameLst>
                                      </p:cBhvr>
                                      <p:tavLst>
                                        <p:tav tm="0">
                                          <p:val>
                                            <p:strVal val="#ppt_w/10"/>
                                          </p:val>
                                        </p:tav>
                                        <p:tav tm="50000">
                                          <p:val>
                                            <p:strVal val="#ppt_w+.01"/>
                                          </p:val>
                                        </p:tav>
                                        <p:tav tm="100000">
                                          <p:val>
                                            <p:strVal val="#ppt_w"/>
                                          </p:val>
                                        </p:tav>
                                      </p:tavLst>
                                    </p:anim>
                                    <p:animEffect filter="fade">
                                      <p:cBhvr>
                                        <p:cTn id="20" dur="500" tmFilter="0,0; .5, 1; 1, 1"/>
                                        <p:tgtEl>
                                          <p:spTgt spid="7172"/>
                                        </p:tgtEl>
                                      </p:cBhvr>
                                    </p:animEffect>
                                  </p:childTnLst>
                                </p:cTn>
                              </p:par>
                            </p:childTnLst>
                          </p:cTn>
                        </p:par>
                        <p:par>
                          <p:cTn id="21" fill="hold">
                            <p:stCondLst>
                              <p:cond delay="104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7173"/>
                                        </p:tgtEl>
                                        <p:attrNameLst>
                                          <p:attrName>style.visibility</p:attrName>
                                        </p:attrNameLst>
                                      </p:cBhvr>
                                      <p:to>
                                        <p:strVal val="visible"/>
                                      </p:to>
                                    </p:set>
                                    <p:anim calcmode="lin" valueType="num">
                                      <p:cBhvr>
                                        <p:cTn id="24" dur="500" fill="hold"/>
                                        <p:tgtEl>
                                          <p:spTgt spid="717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173"/>
                                        </p:tgtEl>
                                        <p:attrNameLst>
                                          <p:attrName>ppt_y</p:attrName>
                                        </p:attrNameLst>
                                      </p:cBhvr>
                                      <p:tavLst>
                                        <p:tav tm="0">
                                          <p:val>
                                            <p:strVal val="#ppt_y"/>
                                          </p:val>
                                        </p:tav>
                                        <p:tav tm="100000">
                                          <p:val>
                                            <p:strVal val="#ppt_y"/>
                                          </p:val>
                                        </p:tav>
                                      </p:tavLst>
                                    </p:anim>
                                    <p:anim calcmode="lin" valueType="num">
                                      <p:cBhvr>
                                        <p:cTn id="26" dur="500" fill="hold"/>
                                        <p:tgtEl>
                                          <p:spTgt spid="717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173"/>
                                        </p:tgtEl>
                                        <p:attrNameLst>
                                          <p:attrName>ppt_w</p:attrName>
                                        </p:attrNameLst>
                                      </p:cBhvr>
                                      <p:tavLst>
                                        <p:tav tm="0">
                                          <p:val>
                                            <p:strVal val="#ppt_w/10"/>
                                          </p:val>
                                        </p:tav>
                                        <p:tav tm="50000">
                                          <p:val>
                                            <p:strVal val="#ppt_w+.01"/>
                                          </p:val>
                                        </p:tav>
                                        <p:tav tm="100000">
                                          <p:val>
                                            <p:strVal val="#ppt_w"/>
                                          </p:val>
                                        </p:tav>
                                      </p:tavLst>
                                    </p:anim>
                                    <p:animEffect filter="fade">
                                      <p:cBhvr>
                                        <p:cTn id="2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p:bldP spid="7171" grpId="0" bldLvl="0"/>
      <p:bldP spid="7172" grpId="0" bldLvl="0"/>
      <p:bldP spid="717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圆角矩形​​ 34"/>
          <p:cNvSpPr/>
          <p:nvPr/>
        </p:nvSpPr>
        <p:spPr>
          <a:xfrm>
            <a:off x="1060450" y="1433513"/>
            <a:ext cx="4294188" cy="3606800"/>
          </a:xfrm>
          <a:prstGeom prst="roundRect">
            <a:avLst>
              <a:gd name="adj" fmla="val 8588"/>
            </a:avLst>
          </a:prstGeom>
          <a:noFill/>
          <a:ln w="12700" cap="flat" cmpd="sng">
            <a:solidFill>
              <a:schemeClr val="bg1"/>
            </a:solidFill>
            <a:prstDash val="dash"/>
            <a:headEnd type="none" w="med" len="med"/>
            <a:tailEnd type="none" w="med" len="med"/>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8195" name="矩形​​ 30"/>
          <p:cNvSpPr/>
          <p:nvPr/>
        </p:nvSpPr>
        <p:spPr>
          <a:xfrm>
            <a:off x="2011363" y="1704975"/>
            <a:ext cx="3343275" cy="457200"/>
          </a:xfrm>
          <a:prstGeom prst="rect">
            <a:avLst/>
          </a:prstGeom>
          <a:noFill/>
          <a:ln w="9525">
            <a:noFill/>
          </a:ln>
        </p:spPr>
        <p:txBody>
          <a:bodyPr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e抵快贷</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6" name="矩形​​ 31"/>
          <p:cNvSpPr/>
          <p:nvPr/>
        </p:nvSpPr>
        <p:spPr>
          <a:xfrm>
            <a:off x="2011363" y="2359025"/>
            <a:ext cx="3343275" cy="457200"/>
          </a:xfrm>
          <a:prstGeom prst="rect">
            <a:avLst/>
          </a:prstGeom>
          <a:noFill/>
          <a:ln w="9525">
            <a:noFill/>
          </a:ln>
        </p:spPr>
        <p:txBody>
          <a:bodyPr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发票贷</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7" name="矩形​​ 32"/>
          <p:cNvSpPr/>
          <p:nvPr/>
        </p:nvSpPr>
        <p:spPr>
          <a:xfrm>
            <a:off x="2011363" y="2952750"/>
            <a:ext cx="3343275" cy="457200"/>
          </a:xfrm>
          <a:prstGeom prst="rect">
            <a:avLst/>
          </a:prstGeom>
          <a:noFill/>
          <a:ln w="9525">
            <a:noFill/>
          </a:ln>
        </p:spPr>
        <p:txBody>
          <a:bodyPr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税e贷</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泪滴形 38"/>
          <p:cNvSpPr/>
          <p:nvPr/>
        </p:nvSpPr>
        <p:spPr>
          <a:xfrm>
            <a:off x="6788150" y="3486150"/>
            <a:ext cx="1879600" cy="1881188"/>
          </a:xfrm>
          <a:custGeom>
            <a:avLst/>
            <a:gdLst/>
            <a:ahLst/>
            <a:cxnLst>
              <a:cxn ang="0">
                <a:pos x="0" y="0"/>
              </a:cxn>
            </a:cxnLst>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w="9525">
            <a:noFill/>
          </a:ln>
        </p:spPr>
        <p:txBody>
          <a:bodyPr/>
          <a:p>
            <a:endParaRPr lang="zh-CN" altLang="en-US"/>
          </a:p>
        </p:txBody>
      </p:sp>
      <p:sp>
        <p:nvSpPr>
          <p:cNvPr id="8199" name="泪滴形 36"/>
          <p:cNvSpPr/>
          <p:nvPr/>
        </p:nvSpPr>
        <p:spPr>
          <a:xfrm flipH="1">
            <a:off x="8783638" y="3486150"/>
            <a:ext cx="2146300" cy="2146300"/>
          </a:xfrm>
          <a:custGeom>
            <a:avLst/>
            <a:gdLst/>
            <a:ahLst/>
            <a:cxnLst>
              <a:cxn ang="0">
                <a:pos x="0" y="0"/>
              </a:cxn>
            </a:cxnLst>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tx2"/>
          </a:solidFill>
          <a:ln w="9525">
            <a:noFill/>
          </a:ln>
        </p:spPr>
        <p:txBody>
          <a:bodyPr/>
          <a:p>
            <a:endParaRPr lang="zh-CN" altLang="en-US"/>
          </a:p>
        </p:txBody>
      </p:sp>
      <p:sp>
        <p:nvSpPr>
          <p:cNvPr id="8200" name="泪滴形 24"/>
          <p:cNvSpPr/>
          <p:nvPr/>
        </p:nvSpPr>
        <p:spPr>
          <a:xfrm rot="-10800000" flipH="1">
            <a:off x="6958013" y="1736725"/>
            <a:ext cx="1679575" cy="1681163"/>
          </a:xfrm>
          <a:custGeom>
            <a:avLst/>
            <a:gdLst/>
            <a:ahLst/>
            <a:cxnLst>
              <a:cxn ang="0">
                <a:pos x="0" y="0"/>
              </a:cxn>
            </a:cxnLst>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1"/>
          </a:solidFill>
          <a:ln w="9525">
            <a:noFill/>
          </a:ln>
        </p:spPr>
        <p:txBody>
          <a:bodyPr/>
          <a:p>
            <a:endParaRPr lang="zh-CN" altLang="en-US"/>
          </a:p>
        </p:txBody>
      </p:sp>
      <p:sp>
        <p:nvSpPr>
          <p:cNvPr id="8201" name="泪滴形 34"/>
          <p:cNvSpPr/>
          <p:nvPr/>
        </p:nvSpPr>
        <p:spPr>
          <a:xfrm rot="-5400000" flipH="1">
            <a:off x="8774113" y="1433513"/>
            <a:ext cx="1946275" cy="1946275"/>
          </a:xfrm>
          <a:custGeom>
            <a:avLst/>
            <a:gdLst/>
            <a:ahLst/>
            <a:cxnLst>
              <a:cxn ang="0">
                <a:pos x="0" y="0"/>
              </a:cxn>
            </a:cxnLst>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rgbClr val="484646"/>
          </a:solidFill>
          <a:ln w="9525">
            <a:noFill/>
          </a:ln>
        </p:spPr>
        <p:txBody>
          <a:bodyPr/>
          <a:p>
            <a:endParaRPr lang="zh-CN" altLang="en-US"/>
          </a:p>
        </p:txBody>
      </p:sp>
      <p:sp>
        <p:nvSpPr>
          <p:cNvPr id="8202" name="泪滴形 24"/>
          <p:cNvSpPr/>
          <p:nvPr/>
        </p:nvSpPr>
        <p:spPr>
          <a:xfrm rot="-10800000" flipH="1">
            <a:off x="1531938" y="1755775"/>
            <a:ext cx="381000" cy="381000"/>
          </a:xfrm>
          <a:custGeom>
            <a:avLst/>
            <a:gdLst/>
            <a:ahLst/>
            <a:cxnLst>
              <a:cxn ang="0">
                <a:pos x="0" y="0"/>
              </a:cxn>
            </a:cxnLst>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050505"/>
          </a:solidFill>
          <a:ln w="9525">
            <a:noFill/>
          </a:ln>
        </p:spPr>
        <p:txBody>
          <a:bodyPr/>
          <a:p>
            <a:endParaRPr lang="zh-CN" altLang="en-US"/>
          </a:p>
        </p:txBody>
      </p:sp>
      <p:sp>
        <p:nvSpPr>
          <p:cNvPr id="8203" name="泪滴形 38"/>
          <p:cNvSpPr/>
          <p:nvPr/>
        </p:nvSpPr>
        <p:spPr>
          <a:xfrm>
            <a:off x="1531938" y="3016250"/>
            <a:ext cx="358775" cy="357188"/>
          </a:xfrm>
          <a:custGeom>
            <a:avLst/>
            <a:gdLst/>
            <a:ahLst/>
            <a:cxnLst>
              <a:cxn ang="0">
                <a:pos x="0" y="0"/>
              </a:cxn>
            </a:cxnLst>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w="9525">
            <a:noFill/>
          </a:ln>
        </p:spPr>
        <p:txBody>
          <a:bodyPr/>
          <a:p>
            <a:endParaRPr lang="zh-CN" altLang="en-US"/>
          </a:p>
        </p:txBody>
      </p:sp>
      <p:sp>
        <p:nvSpPr>
          <p:cNvPr id="8204" name="泪滴形 36"/>
          <p:cNvSpPr/>
          <p:nvPr/>
        </p:nvSpPr>
        <p:spPr>
          <a:xfrm flipH="1">
            <a:off x="1527175" y="2390775"/>
            <a:ext cx="352425" cy="349250"/>
          </a:xfrm>
          <a:custGeom>
            <a:avLst/>
            <a:gdLst/>
            <a:ahLst/>
            <a:cxnLst>
              <a:cxn ang="0">
                <a:pos x="0" y="0"/>
              </a:cxn>
            </a:cxnLst>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tx2"/>
          </a:solidFill>
          <a:ln w="9525">
            <a:noFill/>
          </a:ln>
        </p:spPr>
        <p:txBody>
          <a:bodyPr/>
          <a:p>
            <a:endParaRPr lang="zh-CN" altLang="en-US"/>
          </a:p>
        </p:txBody>
      </p:sp>
      <p:sp>
        <p:nvSpPr>
          <p:cNvPr id="8205" name="TextBox 26"/>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8206" name="组合 27"/>
          <p:cNvGrpSpPr/>
          <p:nvPr/>
        </p:nvGrpSpPr>
        <p:grpSpPr>
          <a:xfrm>
            <a:off x="300038" y="142875"/>
            <a:ext cx="11236325" cy="525463"/>
            <a:chOff x="0" y="0"/>
            <a:chExt cx="11236203" cy="525463"/>
          </a:xfrm>
        </p:grpSpPr>
        <p:grpSp>
          <p:nvGrpSpPr>
            <p:cNvPr id="8207" name="组合 28"/>
            <p:cNvGrpSpPr/>
            <p:nvPr/>
          </p:nvGrpSpPr>
          <p:grpSpPr>
            <a:xfrm flipH="1" flipV="1">
              <a:off x="0" y="0"/>
              <a:ext cx="584200" cy="525463"/>
              <a:chOff x="0" y="0"/>
              <a:chExt cx="584200" cy="525463"/>
            </a:xfrm>
          </p:grpSpPr>
          <p:sp>
            <p:nvSpPr>
              <p:cNvPr id="8208"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8209"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8210" name="直接连接符 29"/>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
        <p:nvSpPr>
          <p:cNvPr id="8211" name="矩形​​ 30"/>
          <p:cNvSpPr/>
          <p:nvPr/>
        </p:nvSpPr>
        <p:spPr>
          <a:xfrm>
            <a:off x="2011363" y="4171950"/>
            <a:ext cx="3343275" cy="457200"/>
          </a:xfrm>
          <a:prstGeom prst="rect">
            <a:avLst/>
          </a:prstGeom>
          <a:noFill/>
          <a:ln w="9525">
            <a:noFill/>
          </a:ln>
        </p:spPr>
        <p:txBody>
          <a:bodyPr wrap="square" anchor="t">
            <a:spAutoFit/>
          </a:bodyPr>
          <a:p>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212" name="矩形​​ 33"/>
          <p:cNvSpPr/>
          <p:nvPr/>
        </p:nvSpPr>
        <p:spPr>
          <a:xfrm>
            <a:off x="2011363" y="3571875"/>
            <a:ext cx="2376487" cy="457200"/>
          </a:xfrm>
          <a:prstGeom prst="rect">
            <a:avLst/>
          </a:prstGeom>
          <a:noFill/>
          <a:ln w="9525">
            <a:noFill/>
          </a:ln>
        </p:spPr>
        <p:txBody>
          <a:bodyPr vert="horz" wrap="square" anchor="t">
            <a:spAutoFit/>
          </a:bodyPr>
          <a:p>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小企业周转贷款</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213" name="泪滴形 36"/>
          <p:cNvSpPr/>
          <p:nvPr/>
        </p:nvSpPr>
        <p:spPr>
          <a:xfrm flipH="1">
            <a:off x="1593850" y="3644900"/>
            <a:ext cx="352425" cy="349250"/>
          </a:xfrm>
          <a:custGeom>
            <a:avLst/>
            <a:gdLst/>
            <a:ahLst/>
            <a:cxnLst>
              <a:cxn ang="0">
                <a:pos x="0" y="0"/>
              </a:cxn>
            </a:cxnLst>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tx2">
              <a:alpha val="100000"/>
            </a:schemeClr>
          </a:solidFill>
          <a:ln w="9525">
            <a:noFill/>
          </a:ln>
        </p:spPr>
        <p:txBody>
          <a:bodyPr/>
          <a:p>
            <a:endParaRPr lang="zh-CN" altLang="en-US"/>
          </a:p>
        </p:txBody>
      </p:sp>
    </p:spTree>
  </p:cSld>
  <p:clrMapOvr>
    <a:masterClrMapping/>
  </p:clrMapOvr>
  <p:transition spd="slow" advTm="30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06"/>
                                        </p:tgtEl>
                                        <p:attrNameLst>
                                          <p:attrName>style.visibility</p:attrName>
                                        </p:attrNameLst>
                                      </p:cBhvr>
                                      <p:to>
                                        <p:strVal val="visible"/>
                                      </p:to>
                                    </p:set>
                                    <p:animEffect filter="wipe(left)">
                                      <p:cBhvr>
                                        <p:cTn id="7" dur="500"/>
                                        <p:tgtEl>
                                          <p:spTgt spid="820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205"/>
                                        </p:tgtEl>
                                        <p:attrNameLst>
                                          <p:attrName>style.visibility</p:attrName>
                                        </p:attrNameLst>
                                      </p:cBhvr>
                                      <p:to>
                                        <p:strVal val="visible"/>
                                      </p:to>
                                    </p:set>
                                    <p:anim calcmode="lin" valueType="num">
                                      <p:cBhvr>
                                        <p:cTn id="11" dur="300" fill="hold"/>
                                        <p:tgtEl>
                                          <p:spTgt spid="820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8205"/>
                                        </p:tgtEl>
                                        <p:attrNameLst>
                                          <p:attrName>ppt_y</p:attrName>
                                        </p:attrNameLst>
                                      </p:cBhvr>
                                      <p:tavLst>
                                        <p:tav tm="0">
                                          <p:val>
                                            <p:strVal val="#ppt_y"/>
                                          </p:val>
                                        </p:tav>
                                        <p:tav tm="100000">
                                          <p:val>
                                            <p:strVal val="#ppt_y"/>
                                          </p:val>
                                        </p:tav>
                                      </p:tavLst>
                                    </p:anim>
                                    <p:anim calcmode="lin" valueType="num">
                                      <p:cBhvr>
                                        <p:cTn id="13" dur="300" fill="hold"/>
                                        <p:tgtEl>
                                          <p:spTgt spid="820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8205"/>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8205"/>
                                        </p:tgtEl>
                                      </p:cBhvr>
                                    </p:animEffect>
                                  </p:childTnLst>
                                </p:cTn>
                              </p:par>
                            </p:childTnLst>
                          </p:cTn>
                        </p:par>
                        <p:par>
                          <p:cTn id="16" fill="hold">
                            <p:stCondLst>
                              <p:cond delay="1070"/>
                            </p:stCondLst>
                            <p:childTnLst>
                              <p:par>
                                <p:cTn id="17" presetID="31" presetClass="entr" presetSubtype="0"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p:cTn id="19" dur="500" fill="hold"/>
                                        <p:tgtEl>
                                          <p:spTgt spid="8198"/>
                                        </p:tgtEl>
                                        <p:attrNameLst>
                                          <p:attrName>ppt_w</p:attrName>
                                        </p:attrNameLst>
                                      </p:cBhvr>
                                      <p:tavLst>
                                        <p:tav tm="0">
                                          <p:val>
                                            <p:fltVal val="0.000000"/>
                                          </p:val>
                                        </p:tav>
                                        <p:tav tm="100000">
                                          <p:val>
                                            <p:strVal val="#ppt_w"/>
                                          </p:val>
                                        </p:tav>
                                      </p:tavLst>
                                    </p:anim>
                                    <p:anim calcmode="lin" valueType="num">
                                      <p:cBhvr>
                                        <p:cTn id="20" dur="500" fill="hold"/>
                                        <p:tgtEl>
                                          <p:spTgt spid="8198"/>
                                        </p:tgtEl>
                                        <p:attrNameLst>
                                          <p:attrName>ppt_h</p:attrName>
                                        </p:attrNameLst>
                                      </p:cBhvr>
                                      <p:tavLst>
                                        <p:tav tm="0">
                                          <p:val>
                                            <p:fltVal val="0.000000"/>
                                          </p:val>
                                        </p:tav>
                                        <p:tav tm="100000">
                                          <p:val>
                                            <p:strVal val="#ppt_h"/>
                                          </p:val>
                                        </p:tav>
                                      </p:tavLst>
                                    </p:anim>
                                    <p:anim calcmode="lin" valueType="num">
                                      <p:cBhvr>
                                        <p:cTn id="21" dur="500" fill="hold"/>
                                        <p:tgtEl>
                                          <p:spTgt spid="8198"/>
                                        </p:tgtEl>
                                        <p:attrNameLst>
                                          <p:attrName>style.rotation</p:attrName>
                                        </p:attrNameLst>
                                      </p:cBhvr>
                                      <p:tavLst>
                                        <p:tav tm="0">
                                          <p:val>
                                            <p:fltVal val="90.000000"/>
                                          </p:val>
                                        </p:tav>
                                        <p:tav tm="100000">
                                          <p:val>
                                            <p:fltVal val="0.000000"/>
                                          </p:val>
                                        </p:tav>
                                      </p:tavLst>
                                    </p:anim>
                                    <p:animEffect filter="fade">
                                      <p:cBhvr>
                                        <p:cTn id="22" dur="500"/>
                                        <p:tgtEl>
                                          <p:spTgt spid="819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000000"/>
                                          </p:val>
                                        </p:tav>
                                        <p:tav tm="100000">
                                          <p:val>
                                            <p:strVal val="#ppt_w"/>
                                          </p:val>
                                        </p:tav>
                                      </p:tavLst>
                                    </p:anim>
                                    <p:anim calcmode="lin" valueType="num">
                                      <p:cBhvr>
                                        <p:cTn id="26" dur="500" fill="hold"/>
                                        <p:tgtEl>
                                          <p:spTgt spid="8199"/>
                                        </p:tgtEl>
                                        <p:attrNameLst>
                                          <p:attrName>ppt_h</p:attrName>
                                        </p:attrNameLst>
                                      </p:cBhvr>
                                      <p:tavLst>
                                        <p:tav tm="0">
                                          <p:val>
                                            <p:fltVal val="0.000000"/>
                                          </p:val>
                                        </p:tav>
                                        <p:tav tm="100000">
                                          <p:val>
                                            <p:strVal val="#ppt_h"/>
                                          </p:val>
                                        </p:tav>
                                      </p:tavLst>
                                    </p:anim>
                                    <p:anim calcmode="lin" valueType="num">
                                      <p:cBhvr>
                                        <p:cTn id="27" dur="500" fill="hold"/>
                                        <p:tgtEl>
                                          <p:spTgt spid="8199"/>
                                        </p:tgtEl>
                                        <p:attrNameLst>
                                          <p:attrName>style.rotation</p:attrName>
                                        </p:attrNameLst>
                                      </p:cBhvr>
                                      <p:tavLst>
                                        <p:tav tm="0">
                                          <p:val>
                                            <p:fltVal val="90.000000"/>
                                          </p:val>
                                        </p:tav>
                                        <p:tav tm="100000">
                                          <p:val>
                                            <p:fltVal val="0.000000"/>
                                          </p:val>
                                        </p:tav>
                                      </p:tavLst>
                                    </p:anim>
                                    <p:animEffect filter="fade">
                                      <p:cBhvr>
                                        <p:cTn id="28" dur="500"/>
                                        <p:tgtEl>
                                          <p:spTgt spid="819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200"/>
                                        </p:tgtEl>
                                        <p:attrNameLst>
                                          <p:attrName>style.visibility</p:attrName>
                                        </p:attrNameLst>
                                      </p:cBhvr>
                                      <p:to>
                                        <p:strVal val="visible"/>
                                      </p:to>
                                    </p:set>
                                    <p:anim calcmode="lin" valueType="num">
                                      <p:cBhvr>
                                        <p:cTn id="31" dur="500" fill="hold"/>
                                        <p:tgtEl>
                                          <p:spTgt spid="8200"/>
                                        </p:tgtEl>
                                        <p:attrNameLst>
                                          <p:attrName>ppt_w</p:attrName>
                                        </p:attrNameLst>
                                      </p:cBhvr>
                                      <p:tavLst>
                                        <p:tav tm="0">
                                          <p:val>
                                            <p:fltVal val="0.000000"/>
                                          </p:val>
                                        </p:tav>
                                        <p:tav tm="100000">
                                          <p:val>
                                            <p:strVal val="#ppt_w"/>
                                          </p:val>
                                        </p:tav>
                                      </p:tavLst>
                                    </p:anim>
                                    <p:anim calcmode="lin" valueType="num">
                                      <p:cBhvr>
                                        <p:cTn id="32" dur="500" fill="hold"/>
                                        <p:tgtEl>
                                          <p:spTgt spid="8200"/>
                                        </p:tgtEl>
                                        <p:attrNameLst>
                                          <p:attrName>ppt_h</p:attrName>
                                        </p:attrNameLst>
                                      </p:cBhvr>
                                      <p:tavLst>
                                        <p:tav tm="0">
                                          <p:val>
                                            <p:fltVal val="0.000000"/>
                                          </p:val>
                                        </p:tav>
                                        <p:tav tm="100000">
                                          <p:val>
                                            <p:strVal val="#ppt_h"/>
                                          </p:val>
                                        </p:tav>
                                      </p:tavLst>
                                    </p:anim>
                                    <p:anim calcmode="lin" valueType="num">
                                      <p:cBhvr>
                                        <p:cTn id="33" dur="500" fill="hold"/>
                                        <p:tgtEl>
                                          <p:spTgt spid="8200"/>
                                        </p:tgtEl>
                                        <p:attrNameLst>
                                          <p:attrName>style.rotation</p:attrName>
                                        </p:attrNameLst>
                                      </p:cBhvr>
                                      <p:tavLst>
                                        <p:tav tm="0">
                                          <p:val>
                                            <p:fltVal val="90.000000"/>
                                          </p:val>
                                        </p:tav>
                                        <p:tav tm="100000">
                                          <p:val>
                                            <p:fltVal val="0.000000"/>
                                          </p:val>
                                        </p:tav>
                                      </p:tavLst>
                                    </p:anim>
                                    <p:animEffect filter="fade">
                                      <p:cBhvr>
                                        <p:cTn id="34" dur="500"/>
                                        <p:tgtEl>
                                          <p:spTgt spid="820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201"/>
                                        </p:tgtEl>
                                        <p:attrNameLst>
                                          <p:attrName>style.visibility</p:attrName>
                                        </p:attrNameLst>
                                      </p:cBhvr>
                                      <p:to>
                                        <p:strVal val="visible"/>
                                      </p:to>
                                    </p:set>
                                    <p:anim calcmode="lin" valueType="num">
                                      <p:cBhvr>
                                        <p:cTn id="37" dur="500" fill="hold"/>
                                        <p:tgtEl>
                                          <p:spTgt spid="8201"/>
                                        </p:tgtEl>
                                        <p:attrNameLst>
                                          <p:attrName>ppt_w</p:attrName>
                                        </p:attrNameLst>
                                      </p:cBhvr>
                                      <p:tavLst>
                                        <p:tav tm="0">
                                          <p:val>
                                            <p:fltVal val="0.000000"/>
                                          </p:val>
                                        </p:tav>
                                        <p:tav tm="100000">
                                          <p:val>
                                            <p:strVal val="#ppt_w"/>
                                          </p:val>
                                        </p:tav>
                                      </p:tavLst>
                                    </p:anim>
                                    <p:anim calcmode="lin" valueType="num">
                                      <p:cBhvr>
                                        <p:cTn id="38" dur="500" fill="hold"/>
                                        <p:tgtEl>
                                          <p:spTgt spid="8201"/>
                                        </p:tgtEl>
                                        <p:attrNameLst>
                                          <p:attrName>ppt_h</p:attrName>
                                        </p:attrNameLst>
                                      </p:cBhvr>
                                      <p:tavLst>
                                        <p:tav tm="0">
                                          <p:val>
                                            <p:fltVal val="0.000000"/>
                                          </p:val>
                                        </p:tav>
                                        <p:tav tm="100000">
                                          <p:val>
                                            <p:strVal val="#ppt_h"/>
                                          </p:val>
                                        </p:tav>
                                      </p:tavLst>
                                    </p:anim>
                                    <p:anim calcmode="lin" valueType="num">
                                      <p:cBhvr>
                                        <p:cTn id="39" dur="500" fill="hold"/>
                                        <p:tgtEl>
                                          <p:spTgt spid="8201"/>
                                        </p:tgtEl>
                                        <p:attrNameLst>
                                          <p:attrName>style.rotation</p:attrName>
                                        </p:attrNameLst>
                                      </p:cBhvr>
                                      <p:tavLst>
                                        <p:tav tm="0">
                                          <p:val>
                                            <p:fltVal val="90.000000"/>
                                          </p:val>
                                        </p:tav>
                                        <p:tav tm="100000">
                                          <p:val>
                                            <p:fltVal val="0.000000"/>
                                          </p:val>
                                        </p:tav>
                                      </p:tavLst>
                                    </p:anim>
                                    <p:animEffect filter="fade">
                                      <p:cBhvr>
                                        <p:cTn id="40" dur="500"/>
                                        <p:tgtEl>
                                          <p:spTgt spid="8201"/>
                                        </p:tgtEl>
                                      </p:cBhvr>
                                    </p:animEffect>
                                  </p:childTnLst>
                                </p:cTn>
                              </p:par>
                            </p:childTnLst>
                          </p:cTn>
                        </p:par>
                        <p:par>
                          <p:cTn id="41" fill="hold">
                            <p:stCondLst>
                              <p:cond delay="1570"/>
                            </p:stCondLst>
                            <p:childTnLst>
                              <p:par>
                                <p:cTn id="42" presetID="20" presetClass="entr" presetSubtype="0" fill="hold" grpId="0" nodeType="afterEffect">
                                  <p:stCondLst>
                                    <p:cond delay="0"/>
                                  </p:stCondLst>
                                  <p:childTnLst>
                                    <p:set>
                                      <p:cBhvr>
                                        <p:cTn id="43" dur="1" fill="hold">
                                          <p:stCondLst>
                                            <p:cond delay="0"/>
                                          </p:stCondLst>
                                        </p:cTn>
                                        <p:tgtEl>
                                          <p:spTgt spid="8194"/>
                                        </p:tgtEl>
                                        <p:attrNameLst>
                                          <p:attrName>style.visibility</p:attrName>
                                        </p:attrNameLst>
                                      </p:cBhvr>
                                      <p:to>
                                        <p:strVal val="visible"/>
                                      </p:to>
                                    </p:set>
                                    <p:animEffect filter="wedge">
                                      <p:cBhvr>
                                        <p:cTn id="44" dur="1000"/>
                                        <p:tgtEl>
                                          <p:spTgt spid="819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195"/>
                                        </p:tgtEl>
                                        <p:attrNameLst>
                                          <p:attrName>style.visibility</p:attrName>
                                        </p:attrNameLst>
                                      </p:cBhvr>
                                      <p:to>
                                        <p:strVal val="visible"/>
                                      </p:to>
                                    </p:set>
                                    <p:animEffect filter="blinds(horizontal)">
                                      <p:cBhvr>
                                        <p:cTn id="47" dur="500"/>
                                        <p:tgtEl>
                                          <p:spTgt spid="819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196"/>
                                        </p:tgtEl>
                                        <p:attrNameLst>
                                          <p:attrName>style.visibility</p:attrName>
                                        </p:attrNameLst>
                                      </p:cBhvr>
                                      <p:to>
                                        <p:strVal val="visible"/>
                                      </p:to>
                                    </p:set>
                                    <p:animEffect filter="blinds(horizontal)">
                                      <p:cBhvr>
                                        <p:cTn id="50" dur="500"/>
                                        <p:tgtEl>
                                          <p:spTgt spid="819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197"/>
                                        </p:tgtEl>
                                        <p:attrNameLst>
                                          <p:attrName>style.visibility</p:attrName>
                                        </p:attrNameLst>
                                      </p:cBhvr>
                                      <p:to>
                                        <p:strVal val="visible"/>
                                      </p:to>
                                    </p:set>
                                    <p:animEffect filter="blinds(horizontal)">
                                      <p:cBhvr>
                                        <p:cTn id="53" dur="500"/>
                                        <p:tgtEl>
                                          <p:spTgt spid="8197"/>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8202"/>
                                        </p:tgtEl>
                                        <p:attrNameLst>
                                          <p:attrName>style.visibility</p:attrName>
                                        </p:attrNameLst>
                                      </p:cBhvr>
                                      <p:to>
                                        <p:strVal val="visible"/>
                                      </p:to>
                                    </p:set>
                                    <p:anim calcmode="lin" valueType="num">
                                      <p:cBhvr>
                                        <p:cTn id="56" dur="500" fill="hold"/>
                                        <p:tgtEl>
                                          <p:spTgt spid="8202"/>
                                        </p:tgtEl>
                                        <p:attrNameLst>
                                          <p:attrName>ppt_w</p:attrName>
                                        </p:attrNameLst>
                                      </p:cBhvr>
                                      <p:tavLst>
                                        <p:tav tm="0">
                                          <p:val>
                                            <p:fltVal val="0.000000"/>
                                          </p:val>
                                        </p:tav>
                                        <p:tav tm="100000">
                                          <p:val>
                                            <p:strVal val="#ppt_w"/>
                                          </p:val>
                                        </p:tav>
                                      </p:tavLst>
                                    </p:anim>
                                    <p:anim calcmode="lin" valueType="num">
                                      <p:cBhvr>
                                        <p:cTn id="57" dur="500" fill="hold"/>
                                        <p:tgtEl>
                                          <p:spTgt spid="8202"/>
                                        </p:tgtEl>
                                        <p:attrNameLst>
                                          <p:attrName>ppt_h</p:attrName>
                                        </p:attrNameLst>
                                      </p:cBhvr>
                                      <p:tavLst>
                                        <p:tav tm="0">
                                          <p:val>
                                            <p:fltVal val="0.000000"/>
                                          </p:val>
                                        </p:tav>
                                        <p:tav tm="100000">
                                          <p:val>
                                            <p:strVal val="#ppt_h"/>
                                          </p:val>
                                        </p:tav>
                                      </p:tavLst>
                                    </p:anim>
                                    <p:anim calcmode="lin" valueType="num">
                                      <p:cBhvr>
                                        <p:cTn id="58" dur="500" fill="hold"/>
                                        <p:tgtEl>
                                          <p:spTgt spid="8202"/>
                                        </p:tgtEl>
                                        <p:attrNameLst>
                                          <p:attrName>style.rotation</p:attrName>
                                        </p:attrNameLst>
                                      </p:cBhvr>
                                      <p:tavLst>
                                        <p:tav tm="0">
                                          <p:val>
                                            <p:fltVal val="90.000000"/>
                                          </p:val>
                                        </p:tav>
                                        <p:tav tm="100000">
                                          <p:val>
                                            <p:fltVal val="0.000000"/>
                                          </p:val>
                                        </p:tav>
                                      </p:tavLst>
                                    </p:anim>
                                    <p:animEffect filter="fade">
                                      <p:cBhvr>
                                        <p:cTn id="59" dur="500"/>
                                        <p:tgtEl>
                                          <p:spTgt spid="8202"/>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8203"/>
                                        </p:tgtEl>
                                        <p:attrNameLst>
                                          <p:attrName>style.visibility</p:attrName>
                                        </p:attrNameLst>
                                      </p:cBhvr>
                                      <p:to>
                                        <p:strVal val="visible"/>
                                      </p:to>
                                    </p:set>
                                    <p:anim calcmode="lin" valueType="num">
                                      <p:cBhvr>
                                        <p:cTn id="62" dur="500" fill="hold"/>
                                        <p:tgtEl>
                                          <p:spTgt spid="8203"/>
                                        </p:tgtEl>
                                        <p:attrNameLst>
                                          <p:attrName>ppt_w</p:attrName>
                                        </p:attrNameLst>
                                      </p:cBhvr>
                                      <p:tavLst>
                                        <p:tav tm="0">
                                          <p:val>
                                            <p:fltVal val="0.000000"/>
                                          </p:val>
                                        </p:tav>
                                        <p:tav tm="100000">
                                          <p:val>
                                            <p:strVal val="#ppt_w"/>
                                          </p:val>
                                        </p:tav>
                                      </p:tavLst>
                                    </p:anim>
                                    <p:anim calcmode="lin" valueType="num">
                                      <p:cBhvr>
                                        <p:cTn id="63" dur="500" fill="hold"/>
                                        <p:tgtEl>
                                          <p:spTgt spid="8203"/>
                                        </p:tgtEl>
                                        <p:attrNameLst>
                                          <p:attrName>ppt_h</p:attrName>
                                        </p:attrNameLst>
                                      </p:cBhvr>
                                      <p:tavLst>
                                        <p:tav tm="0">
                                          <p:val>
                                            <p:fltVal val="0.000000"/>
                                          </p:val>
                                        </p:tav>
                                        <p:tav tm="100000">
                                          <p:val>
                                            <p:strVal val="#ppt_h"/>
                                          </p:val>
                                        </p:tav>
                                      </p:tavLst>
                                    </p:anim>
                                    <p:anim calcmode="lin" valueType="num">
                                      <p:cBhvr>
                                        <p:cTn id="64" dur="500" fill="hold"/>
                                        <p:tgtEl>
                                          <p:spTgt spid="8203"/>
                                        </p:tgtEl>
                                        <p:attrNameLst>
                                          <p:attrName>style.rotation</p:attrName>
                                        </p:attrNameLst>
                                      </p:cBhvr>
                                      <p:tavLst>
                                        <p:tav tm="0">
                                          <p:val>
                                            <p:fltVal val="90.000000"/>
                                          </p:val>
                                        </p:tav>
                                        <p:tav tm="100000">
                                          <p:val>
                                            <p:fltVal val="0.000000"/>
                                          </p:val>
                                        </p:tav>
                                      </p:tavLst>
                                    </p:anim>
                                    <p:animEffect filter="fade">
                                      <p:cBhvr>
                                        <p:cTn id="65" dur="500"/>
                                        <p:tgtEl>
                                          <p:spTgt spid="8203"/>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8204"/>
                                        </p:tgtEl>
                                        <p:attrNameLst>
                                          <p:attrName>style.visibility</p:attrName>
                                        </p:attrNameLst>
                                      </p:cBhvr>
                                      <p:to>
                                        <p:strVal val="visible"/>
                                      </p:to>
                                    </p:set>
                                    <p:anim calcmode="lin" valueType="num">
                                      <p:cBhvr>
                                        <p:cTn id="68" dur="500" fill="hold"/>
                                        <p:tgtEl>
                                          <p:spTgt spid="8204"/>
                                        </p:tgtEl>
                                        <p:attrNameLst>
                                          <p:attrName>ppt_w</p:attrName>
                                        </p:attrNameLst>
                                      </p:cBhvr>
                                      <p:tavLst>
                                        <p:tav tm="0">
                                          <p:val>
                                            <p:fltVal val="0.000000"/>
                                          </p:val>
                                        </p:tav>
                                        <p:tav tm="100000">
                                          <p:val>
                                            <p:strVal val="#ppt_w"/>
                                          </p:val>
                                        </p:tav>
                                      </p:tavLst>
                                    </p:anim>
                                    <p:anim calcmode="lin" valueType="num">
                                      <p:cBhvr>
                                        <p:cTn id="69" dur="500" fill="hold"/>
                                        <p:tgtEl>
                                          <p:spTgt spid="8204"/>
                                        </p:tgtEl>
                                        <p:attrNameLst>
                                          <p:attrName>ppt_h</p:attrName>
                                        </p:attrNameLst>
                                      </p:cBhvr>
                                      <p:tavLst>
                                        <p:tav tm="0">
                                          <p:val>
                                            <p:fltVal val="0.000000"/>
                                          </p:val>
                                        </p:tav>
                                        <p:tav tm="100000">
                                          <p:val>
                                            <p:strVal val="#ppt_h"/>
                                          </p:val>
                                        </p:tav>
                                      </p:tavLst>
                                    </p:anim>
                                    <p:anim calcmode="lin" valueType="num">
                                      <p:cBhvr>
                                        <p:cTn id="70" dur="500" fill="hold"/>
                                        <p:tgtEl>
                                          <p:spTgt spid="8204"/>
                                        </p:tgtEl>
                                        <p:attrNameLst>
                                          <p:attrName>style.rotation</p:attrName>
                                        </p:attrNameLst>
                                      </p:cBhvr>
                                      <p:tavLst>
                                        <p:tav tm="0">
                                          <p:val>
                                            <p:fltVal val="90.000000"/>
                                          </p:val>
                                        </p:tav>
                                        <p:tav tm="100000">
                                          <p:val>
                                            <p:fltVal val="0.000000"/>
                                          </p:val>
                                        </p:tav>
                                      </p:tavLst>
                                    </p:anim>
                                    <p:animEffect filter="fade">
                                      <p:cBhvr>
                                        <p:cTn id="71" dur="500"/>
                                        <p:tgtEl>
                                          <p:spTgt spid="820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8211"/>
                                        </p:tgtEl>
                                        <p:attrNameLst>
                                          <p:attrName>style.visibility</p:attrName>
                                        </p:attrNameLst>
                                      </p:cBhvr>
                                      <p:to>
                                        <p:strVal val="visible"/>
                                      </p:to>
                                    </p:set>
                                    <p:animEffect filter="blinds(horizontal)">
                                      <p:cBhvr>
                                        <p:cTn id="74" dur="500"/>
                                        <p:tgtEl>
                                          <p:spTgt spid="821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8212"/>
                                        </p:tgtEl>
                                        <p:attrNameLst>
                                          <p:attrName>style.visibility</p:attrName>
                                        </p:attrNameLst>
                                      </p:cBhvr>
                                      <p:to>
                                        <p:strVal val="visible"/>
                                      </p:to>
                                    </p:set>
                                    <p:animEffect filter="blinds(horizontal)">
                                      <p:cBhvr>
                                        <p:cTn id="77" dur="500"/>
                                        <p:tgtEl>
                                          <p:spTgt spid="8212"/>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8213"/>
                                        </p:tgtEl>
                                        <p:attrNameLst>
                                          <p:attrName>style.visibility</p:attrName>
                                        </p:attrNameLst>
                                      </p:cBhvr>
                                      <p:to>
                                        <p:strVal val="visible"/>
                                      </p:to>
                                    </p:set>
                                    <p:anim calcmode="lin" valueType="num">
                                      <p:cBhvr>
                                        <p:cTn id="80" dur="500" fill="hold"/>
                                        <p:tgtEl>
                                          <p:spTgt spid="8213"/>
                                        </p:tgtEl>
                                        <p:attrNameLst>
                                          <p:attrName>ppt_w</p:attrName>
                                        </p:attrNameLst>
                                      </p:cBhvr>
                                      <p:tavLst>
                                        <p:tav tm="0">
                                          <p:val>
                                            <p:fltVal val="0.000000"/>
                                          </p:val>
                                        </p:tav>
                                        <p:tav tm="100000">
                                          <p:val>
                                            <p:strVal val="#ppt_w"/>
                                          </p:val>
                                        </p:tav>
                                      </p:tavLst>
                                    </p:anim>
                                    <p:anim calcmode="lin" valueType="num">
                                      <p:cBhvr>
                                        <p:cTn id="81" dur="500" fill="hold"/>
                                        <p:tgtEl>
                                          <p:spTgt spid="8213"/>
                                        </p:tgtEl>
                                        <p:attrNameLst>
                                          <p:attrName>ppt_h</p:attrName>
                                        </p:attrNameLst>
                                      </p:cBhvr>
                                      <p:tavLst>
                                        <p:tav tm="0">
                                          <p:val>
                                            <p:fltVal val="0.000000"/>
                                          </p:val>
                                        </p:tav>
                                        <p:tav tm="100000">
                                          <p:val>
                                            <p:strVal val="#ppt_h"/>
                                          </p:val>
                                        </p:tav>
                                      </p:tavLst>
                                    </p:anim>
                                    <p:anim calcmode="lin" valueType="num">
                                      <p:cBhvr>
                                        <p:cTn id="82" dur="500" fill="hold"/>
                                        <p:tgtEl>
                                          <p:spTgt spid="8213"/>
                                        </p:tgtEl>
                                        <p:attrNameLst>
                                          <p:attrName>style.rotation</p:attrName>
                                        </p:attrNameLst>
                                      </p:cBhvr>
                                      <p:tavLst>
                                        <p:tav tm="0">
                                          <p:val>
                                            <p:fltVal val="90.000000"/>
                                          </p:val>
                                        </p:tav>
                                        <p:tav tm="100000">
                                          <p:val>
                                            <p:fltVal val="0.000000"/>
                                          </p:val>
                                        </p:tav>
                                      </p:tavLst>
                                    </p:anim>
                                    <p:animEffect filter="fade">
                                      <p:cBhvr>
                                        <p:cTn id="83" dur="500"/>
                                        <p:tgtEl>
                                          <p:spTgt spid="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p:bldP spid="8195" grpId="0" bldLvl="0"/>
      <p:bldP spid="8196" grpId="0" bldLvl="0"/>
      <p:bldP spid="8197" grpId="0" bldLvl="0"/>
      <p:bldP spid="8198" grpId="0" bldLvl="0"/>
      <p:bldP spid="8199" grpId="0" bldLvl="0"/>
      <p:bldP spid="8200" grpId="0" bldLvl="0"/>
      <p:bldP spid="8201" grpId="0" bldLvl="0"/>
      <p:bldP spid="8202" grpId="0" bldLvl="0"/>
      <p:bldP spid="8203" grpId="0" bldLvl="0"/>
      <p:bldP spid="8204" grpId="0" bldLvl="0"/>
      <p:bldP spid="8205" grpId="0" bldLvl="0"/>
      <p:bldP spid="8211" grpId="0" bldLvl="0"/>
      <p:bldP spid="8212" grpId="0" bldLvl="0"/>
      <p:bldP spid="8213"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Box 29"/>
          <p:cNvSpPr/>
          <p:nvPr/>
        </p:nvSpPr>
        <p:spPr>
          <a:xfrm>
            <a:off x="4776788" y="1587500"/>
            <a:ext cx="6129337" cy="2011363"/>
          </a:xfrm>
          <a:prstGeom prst="rect">
            <a:avLst/>
          </a:prstGeom>
          <a:noFill/>
          <a:ln w="9525">
            <a:noFill/>
          </a:ln>
        </p:spPr>
        <p:txBody>
          <a:bodyPr wrap="square" anchor="t">
            <a:spAutoFit/>
          </a:bodyPr>
          <a:p>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定义</a:t>
            </a:r>
            <a:endParaRPr lang="en-US" altLang="zh-CN" b="1" dirty="0">
              <a:solidFill>
                <a:srgbClr val="080808"/>
              </a:solidFill>
              <a:latin typeface="微软雅黑" panose="020B0503020204020204" charset="-122"/>
              <a:ea typeface="微软雅黑" panose="020B0503020204020204" charset="-122"/>
              <a:sym typeface="微软雅黑" panose="020B0503020204020204" charset="-122"/>
            </a:endParaRPr>
          </a:p>
          <a:p>
            <a:r>
              <a:rPr lang="zh-CN" altLang="en-US" dirty="0">
                <a:solidFill>
                  <a:srgbClr val="160B11"/>
                </a:solidFill>
                <a:latin typeface="微软雅黑" panose="020B0503020204020204" charset="-122"/>
                <a:ea typeface="微软雅黑" panose="020B0503020204020204" charset="-122"/>
                <a:sym typeface="黑体" panose="02010609060101010101" charset="-122"/>
              </a:rPr>
              <a:t>“e抵快贷”是指借款人（自然人）在我行以特定区域优质房地产作抵押，以“后台大数据＋前台标准化＋智能化”审贷模式办理的单户授信不超过1000万元（含）的“网贷通”业务。借款人与我行一次性签订循环借款合同，在合同规定的额度和有效期内，借款人通过手机银行自主提款、还款并循环使用。</a:t>
            </a:r>
            <a:endParaRPr lang="zh-CN" altLang="en-US" dirty="0">
              <a:solidFill>
                <a:srgbClr val="160B11"/>
              </a:solidFill>
              <a:latin typeface="微软雅黑" panose="020B0503020204020204" charset="-122"/>
              <a:ea typeface="微软雅黑" panose="020B0503020204020204" charset="-122"/>
              <a:sym typeface="黑体" panose="02010609060101010101" charset="-122"/>
            </a:endParaRPr>
          </a:p>
        </p:txBody>
      </p:sp>
      <p:sp>
        <p:nvSpPr>
          <p:cNvPr id="9219" name="TextBox 30"/>
          <p:cNvSpPr/>
          <p:nvPr/>
        </p:nvSpPr>
        <p:spPr>
          <a:xfrm>
            <a:off x="4864100" y="3717925"/>
            <a:ext cx="6099175" cy="2835275"/>
          </a:xfrm>
          <a:prstGeom prst="rect">
            <a:avLst/>
          </a:prstGeom>
          <a:noFill/>
          <a:ln w="9525">
            <a:noFill/>
          </a:ln>
        </p:spPr>
        <p:txBody>
          <a:bodyPr wrap="square" anchor="t">
            <a:spAutoFit/>
          </a:bodyPr>
          <a:p>
            <a:r>
              <a:rPr lang="zh-CN" altLang="en-US" b="1" dirty="0">
                <a:solidFill>
                  <a:srgbClr val="080808"/>
                </a:solidFill>
                <a:latin typeface="微软雅黑" panose="020B0503020204020204" charset="-122"/>
                <a:ea typeface="微软雅黑" panose="020B0503020204020204" charset="-122"/>
                <a:sym typeface="微软雅黑" panose="020B0503020204020204" charset="-122"/>
              </a:rPr>
              <a:t>主要条件</a:t>
            </a:r>
            <a:endParaRPr lang="en-US" altLang="zh-CN" b="1" dirty="0">
              <a:solidFill>
                <a:srgbClr val="080808"/>
              </a:solidFill>
              <a:latin typeface="微软雅黑" panose="020B0503020204020204" charset="-122"/>
              <a:ea typeface="微软雅黑" panose="020B0503020204020204" charset="-122"/>
              <a:sym typeface="微软雅黑" panose="020B0503020204020204" charset="-122"/>
            </a:endParaRPr>
          </a:p>
          <a:p>
            <a:pPr algn="just"/>
            <a:r>
              <a:rPr lang="zh-CN" altLang="en-US" dirty="0">
                <a:solidFill>
                  <a:srgbClr val="160B11"/>
                </a:solidFill>
                <a:latin typeface="微软雅黑" panose="020B0503020204020204" charset="-122"/>
                <a:ea typeface="微软雅黑" panose="020B0503020204020204" charset="-122"/>
                <a:sym typeface="微软雅黑" panose="020B0503020204020204" charset="-122"/>
              </a:rPr>
              <a:t>1、借款人为自然人，须为具备完全民事行为能力的境内居民或连续在境内居住满一年的外国人、台港澳居民；</a:t>
            </a:r>
            <a:endParaRPr lang="zh-CN" altLang="en-US" dirty="0">
              <a:solidFill>
                <a:srgbClr val="160B11"/>
              </a:solidFill>
              <a:latin typeface="微软雅黑" panose="020B0503020204020204" charset="-122"/>
              <a:ea typeface="微软雅黑" panose="020B0503020204020204" charset="-122"/>
              <a:sym typeface="微软雅黑" panose="020B0503020204020204" charset="-122"/>
            </a:endParaRPr>
          </a:p>
          <a:p>
            <a:pPr algn="just"/>
            <a:endParaRPr lang="zh-CN" altLang="en-US" dirty="0">
              <a:solidFill>
                <a:srgbClr val="160B11"/>
              </a:solidFill>
              <a:latin typeface="微软雅黑" panose="020B0503020204020204" charset="-122"/>
              <a:ea typeface="微软雅黑" panose="020B0503020204020204" charset="-122"/>
              <a:sym typeface="微软雅黑" panose="020B0503020204020204" charset="-122"/>
            </a:endParaRPr>
          </a:p>
          <a:p>
            <a:pPr algn="just"/>
            <a:r>
              <a:rPr lang="zh-CN" altLang="en-US" dirty="0">
                <a:solidFill>
                  <a:srgbClr val="160B11"/>
                </a:solidFill>
                <a:latin typeface="微软雅黑" panose="020B0503020204020204" charset="-122"/>
                <a:ea typeface="微软雅黑" panose="020B0503020204020204" charset="-122"/>
                <a:sym typeface="微软雅黑" panose="020B0503020204020204" charset="-122"/>
              </a:rPr>
              <a:t>2、借款人年龄在18（含）～65（不含）周岁之间，且借款合同到期日借款人年龄不超过65周岁；</a:t>
            </a:r>
            <a:endParaRPr lang="zh-CN" altLang="en-US" dirty="0">
              <a:solidFill>
                <a:srgbClr val="160B11"/>
              </a:solidFill>
              <a:latin typeface="微软雅黑" panose="020B0503020204020204" charset="-122"/>
              <a:ea typeface="微软雅黑" panose="020B0503020204020204" charset="-122"/>
              <a:sym typeface="微软雅黑" panose="020B0503020204020204" charset="-122"/>
            </a:endParaRPr>
          </a:p>
          <a:p>
            <a:pPr algn="just"/>
            <a:endParaRPr lang="zh-CN" altLang="en-US" dirty="0">
              <a:solidFill>
                <a:srgbClr val="160B11"/>
              </a:solidFill>
              <a:latin typeface="微软雅黑" panose="020B0503020204020204" charset="-122"/>
              <a:ea typeface="微软雅黑" panose="020B0503020204020204" charset="-122"/>
              <a:sym typeface="微软雅黑" panose="020B0503020204020204" charset="-122"/>
            </a:endParaRPr>
          </a:p>
          <a:p>
            <a:pPr algn="just"/>
            <a:r>
              <a:rPr lang="zh-CN" altLang="en-US" dirty="0">
                <a:solidFill>
                  <a:srgbClr val="160B11"/>
                </a:solidFill>
                <a:latin typeface="微软雅黑" panose="020B0503020204020204" charset="-122"/>
                <a:ea typeface="微软雅黑" panose="020B0503020204020204" charset="-122"/>
                <a:sym typeface="微软雅黑" panose="020B0503020204020204" charset="-122"/>
              </a:rPr>
              <a:t>3、借款人须为经营实体的法定代表人、主要股东或实际控制人（均含配偶）；</a:t>
            </a:r>
            <a:endParaRPr lang="zh-CN" altLang="en-US" dirty="0">
              <a:solidFill>
                <a:srgbClr val="160B11"/>
              </a:solidFill>
              <a:latin typeface="微软雅黑" panose="020B0503020204020204" charset="-122"/>
              <a:ea typeface="微软雅黑" panose="020B0503020204020204" charset="-122"/>
              <a:sym typeface="微软雅黑" panose="020B0503020204020204" charset="-122"/>
            </a:endParaRPr>
          </a:p>
          <a:p>
            <a:pPr algn="just"/>
            <a:r>
              <a:rPr lang="zh-CN" altLang="en-US" dirty="0">
                <a:solidFill>
                  <a:srgbClr val="160B11"/>
                </a:solidFill>
                <a:latin typeface="微软雅黑" panose="020B0503020204020204" charset="-122"/>
                <a:ea typeface="微软雅黑" panose="020B0503020204020204" charset="-122"/>
                <a:sym typeface="黑体" panose="02010609060101010101" charset="-122"/>
              </a:rPr>
              <a:t>4、持续经营时间满1年（营业执照注册时间满1年）</a:t>
            </a:r>
            <a:endParaRPr lang="zh-CN" altLang="en-US" dirty="0">
              <a:solidFill>
                <a:srgbClr val="160B11"/>
              </a:solidFill>
              <a:latin typeface="微软雅黑" panose="020B0503020204020204" charset="-122"/>
              <a:ea typeface="微软雅黑" panose="020B0503020204020204" charset="-122"/>
              <a:sym typeface="黑体" panose="02010609060101010101" charset="-122"/>
            </a:endParaRPr>
          </a:p>
        </p:txBody>
      </p:sp>
      <p:sp>
        <p:nvSpPr>
          <p:cNvPr id="9220" name="直接连接符 31"/>
          <p:cNvSpPr/>
          <p:nvPr/>
        </p:nvSpPr>
        <p:spPr>
          <a:xfrm flipV="1">
            <a:off x="4776788" y="1560513"/>
            <a:ext cx="5932487" cy="26987"/>
          </a:xfrm>
          <a:prstGeom prst="line">
            <a:avLst/>
          </a:prstGeom>
          <a:ln w="9525" cap="flat" cmpd="sng">
            <a:solidFill>
              <a:srgbClr val="C00000"/>
            </a:solidFill>
            <a:prstDash val="dash"/>
            <a:headEnd type="none" w="med" len="med"/>
            <a:tailEnd type="none" w="med" len="med"/>
          </a:ln>
        </p:spPr>
      </p:sp>
      <p:sp>
        <p:nvSpPr>
          <p:cNvPr id="9221" name="直接连接符 32"/>
          <p:cNvSpPr/>
          <p:nvPr/>
        </p:nvSpPr>
        <p:spPr>
          <a:xfrm flipV="1">
            <a:off x="4840288" y="3500438"/>
            <a:ext cx="5994400" cy="6350"/>
          </a:xfrm>
          <a:prstGeom prst="line">
            <a:avLst/>
          </a:prstGeom>
          <a:ln w="9525" cap="flat" cmpd="sng">
            <a:solidFill>
              <a:srgbClr val="C00000"/>
            </a:solidFill>
            <a:prstDash val="dash"/>
            <a:headEnd type="none" w="med" len="med"/>
            <a:tailEnd type="none" w="med" len="med"/>
          </a:ln>
        </p:spPr>
      </p:sp>
      <p:grpSp>
        <p:nvGrpSpPr>
          <p:cNvPr id="9222" name="组合 33"/>
          <p:cNvGrpSpPr/>
          <p:nvPr/>
        </p:nvGrpSpPr>
        <p:grpSpPr>
          <a:xfrm>
            <a:off x="3724275" y="827088"/>
            <a:ext cx="874713" cy="873125"/>
            <a:chOff x="0" y="0"/>
            <a:chExt cx="555066" cy="555066"/>
          </a:xfrm>
        </p:grpSpPr>
        <p:sp>
          <p:nvSpPr>
            <p:cNvPr id="9223" name="椭圆 34"/>
            <p:cNvSpPr/>
            <p:nvPr/>
          </p:nvSpPr>
          <p:spPr>
            <a:xfrm>
              <a:off x="0" y="0"/>
              <a:ext cx="555066" cy="555066"/>
            </a:xfrm>
            <a:prstGeom prst="ellipse">
              <a:avLst/>
            </a:prstGeom>
            <a:solidFill>
              <a:schemeClr val="tx2"/>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9224" name="Freeform 70"/>
            <p:cNvSpPr>
              <a:spLocks noEditPoints="1"/>
            </p:cNvSpPr>
            <p:nvPr/>
          </p:nvSpPr>
          <p:spPr>
            <a:xfrm>
              <a:off x="166520" y="131988"/>
              <a:ext cx="242524" cy="290241"/>
            </a:xfrm>
            <a:custGeom>
              <a:avLst/>
              <a:gdLst/>
              <a:ahLst/>
              <a:cxnLst>
                <a:cxn ang="0">
                  <a:pos x="242524" y="53982"/>
                </a:cxn>
                <a:cxn ang="0">
                  <a:pos x="241823" y="52579"/>
                </a:cxn>
                <a:cxn ang="0">
                  <a:pos x="241823" y="51878"/>
                </a:cxn>
                <a:cxn ang="0">
                  <a:pos x="240421" y="50476"/>
                </a:cxn>
                <a:cxn ang="0">
                  <a:pos x="191355" y="1402"/>
                </a:cxn>
                <a:cxn ang="0">
                  <a:pos x="189953" y="0"/>
                </a:cxn>
                <a:cxn ang="0">
                  <a:pos x="189252" y="0"/>
                </a:cxn>
                <a:cxn ang="0">
                  <a:pos x="187850" y="0"/>
                </a:cxn>
                <a:cxn ang="0">
                  <a:pos x="187850" y="0"/>
                </a:cxn>
                <a:cxn ang="0">
                  <a:pos x="4906" y="0"/>
                </a:cxn>
                <a:cxn ang="0">
                  <a:pos x="0" y="4907"/>
                </a:cxn>
                <a:cxn ang="0">
                  <a:pos x="0" y="285333"/>
                </a:cxn>
                <a:cxn ang="0">
                  <a:pos x="4906" y="290241"/>
                </a:cxn>
                <a:cxn ang="0">
                  <a:pos x="236916" y="290241"/>
                </a:cxn>
                <a:cxn ang="0">
                  <a:pos x="242524" y="285333"/>
                </a:cxn>
                <a:cxn ang="0">
                  <a:pos x="242524" y="53982"/>
                </a:cxn>
                <a:cxn ang="0">
                  <a:pos x="242524" y="53982"/>
                </a:cxn>
                <a:cxn ang="0">
                  <a:pos x="192757" y="17526"/>
                </a:cxn>
                <a:cxn ang="0">
                  <a:pos x="224299" y="49074"/>
                </a:cxn>
                <a:cxn ang="0">
                  <a:pos x="192757" y="49074"/>
                </a:cxn>
                <a:cxn ang="0">
                  <a:pos x="192757" y="17526"/>
                </a:cxn>
                <a:cxn ang="0">
                  <a:pos x="9813" y="280426"/>
                </a:cxn>
                <a:cxn ang="0">
                  <a:pos x="9813" y="9814"/>
                </a:cxn>
                <a:cxn ang="0">
                  <a:pos x="182243" y="9814"/>
                </a:cxn>
                <a:cxn ang="0">
                  <a:pos x="182243" y="53982"/>
                </a:cxn>
                <a:cxn ang="0">
                  <a:pos x="187850" y="59590"/>
                </a:cxn>
                <a:cxn ang="0">
                  <a:pos x="232009" y="59590"/>
                </a:cxn>
                <a:cxn ang="0">
                  <a:pos x="232009" y="280426"/>
                </a:cxn>
                <a:cxn ang="0">
                  <a:pos x="9813" y="280426"/>
                </a:cxn>
              </a:cxnLst>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w="9525">
              <a:noFill/>
            </a:ln>
          </p:spPr>
          <p:txBody>
            <a:bodyPr/>
            <a:p>
              <a:endParaRPr lang="zh-CN" altLang="en-US"/>
            </a:p>
          </p:txBody>
        </p:sp>
      </p:grpSp>
      <p:grpSp>
        <p:nvGrpSpPr>
          <p:cNvPr id="9225" name="组合 36"/>
          <p:cNvGrpSpPr/>
          <p:nvPr/>
        </p:nvGrpSpPr>
        <p:grpSpPr>
          <a:xfrm>
            <a:off x="3724275" y="2430463"/>
            <a:ext cx="873125" cy="874712"/>
            <a:chOff x="0" y="0"/>
            <a:chExt cx="554400" cy="554400"/>
          </a:xfrm>
        </p:grpSpPr>
        <p:sp>
          <p:nvSpPr>
            <p:cNvPr id="9226" name="椭圆 37"/>
            <p:cNvSpPr/>
            <p:nvPr/>
          </p:nvSpPr>
          <p:spPr>
            <a:xfrm>
              <a:off x="0" y="0"/>
              <a:ext cx="554400" cy="554400"/>
            </a:xfrm>
            <a:prstGeom prst="ellipse">
              <a:avLst/>
            </a:prstGeom>
            <a:solidFill>
              <a:srgbClr val="DCAAAA"/>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9227" name="Freeform 72"/>
            <p:cNvSpPr>
              <a:spLocks noEditPoints="1"/>
            </p:cNvSpPr>
            <p:nvPr/>
          </p:nvSpPr>
          <p:spPr>
            <a:xfrm>
              <a:off x="111814" y="92106"/>
              <a:ext cx="369521" cy="370187"/>
            </a:xfrm>
            <a:custGeom>
              <a:avLst/>
              <a:gdLst/>
              <a:ahLst/>
              <a:cxnLst>
                <a:cxn ang="0">
                  <a:pos x="302989" y="177905"/>
                </a:cxn>
                <a:cxn ang="0">
                  <a:pos x="255338" y="197672"/>
                </a:cxn>
                <a:cxn ang="0">
                  <a:pos x="223870" y="166224"/>
                </a:cxn>
                <a:cxn ang="0">
                  <a:pos x="254439" y="96140"/>
                </a:cxn>
                <a:cxn ang="0">
                  <a:pos x="158237" y="0"/>
                </a:cxn>
                <a:cxn ang="0">
                  <a:pos x="61137" y="96140"/>
                </a:cxn>
                <a:cxn ang="0">
                  <a:pos x="104293" y="176108"/>
                </a:cxn>
                <a:cxn ang="0">
                  <a:pos x="86311" y="239004"/>
                </a:cxn>
                <a:cxn ang="0">
                  <a:pos x="66531" y="236308"/>
                </a:cxn>
                <a:cxn ang="0">
                  <a:pos x="0" y="302798"/>
                </a:cxn>
                <a:cxn ang="0">
                  <a:pos x="66531" y="370187"/>
                </a:cxn>
                <a:cxn ang="0">
                  <a:pos x="133962" y="302798"/>
                </a:cxn>
                <a:cxn ang="0">
                  <a:pos x="98898" y="244395"/>
                </a:cxn>
                <a:cxn ang="0">
                  <a:pos x="116880" y="183296"/>
                </a:cxn>
                <a:cxn ang="0">
                  <a:pos x="158237" y="192281"/>
                </a:cxn>
                <a:cxn ang="0">
                  <a:pos x="213980" y="175209"/>
                </a:cxn>
                <a:cxn ang="0">
                  <a:pos x="247246" y="208454"/>
                </a:cxn>
                <a:cxn ang="0">
                  <a:pos x="235558" y="245293"/>
                </a:cxn>
                <a:cxn ang="0">
                  <a:pos x="302989" y="311783"/>
                </a:cxn>
                <a:cxn ang="0">
                  <a:pos x="369521" y="245293"/>
                </a:cxn>
                <a:cxn ang="0">
                  <a:pos x="302989" y="177905"/>
                </a:cxn>
                <a:cxn ang="0">
                  <a:pos x="120476" y="302798"/>
                </a:cxn>
                <a:cxn ang="0">
                  <a:pos x="66531" y="356709"/>
                </a:cxn>
                <a:cxn ang="0">
                  <a:pos x="12587" y="302798"/>
                </a:cxn>
                <a:cxn ang="0">
                  <a:pos x="66531" y="249786"/>
                </a:cxn>
                <a:cxn ang="0">
                  <a:pos x="120476" y="302798"/>
                </a:cxn>
                <a:cxn ang="0">
                  <a:pos x="74623" y="96140"/>
                </a:cxn>
                <a:cxn ang="0">
                  <a:pos x="158237" y="12579"/>
                </a:cxn>
                <a:cxn ang="0">
                  <a:pos x="240952" y="96140"/>
                </a:cxn>
                <a:cxn ang="0">
                  <a:pos x="158237" y="179702"/>
                </a:cxn>
                <a:cxn ang="0">
                  <a:pos x="74623" y="96140"/>
                </a:cxn>
                <a:cxn ang="0">
                  <a:pos x="302989" y="298306"/>
                </a:cxn>
                <a:cxn ang="0">
                  <a:pos x="249044" y="245293"/>
                </a:cxn>
                <a:cxn ang="0">
                  <a:pos x="302989" y="191383"/>
                </a:cxn>
                <a:cxn ang="0">
                  <a:pos x="356933" y="245293"/>
                </a:cxn>
                <a:cxn ang="0">
                  <a:pos x="302989" y="298306"/>
                </a:cxn>
              </a:cxnLst>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ln>
          </p:spPr>
          <p:txBody>
            <a:bodyPr/>
            <a:p>
              <a:endParaRPr lang="zh-CN" altLang="en-US"/>
            </a:p>
          </p:txBody>
        </p:sp>
      </p:grpSp>
      <p:grpSp>
        <p:nvGrpSpPr>
          <p:cNvPr id="9228" name="组合 39"/>
          <p:cNvGrpSpPr/>
          <p:nvPr/>
        </p:nvGrpSpPr>
        <p:grpSpPr>
          <a:xfrm>
            <a:off x="3725863" y="3914775"/>
            <a:ext cx="873125" cy="873125"/>
            <a:chOff x="0" y="0"/>
            <a:chExt cx="554400" cy="554400"/>
          </a:xfrm>
        </p:grpSpPr>
        <p:sp>
          <p:nvSpPr>
            <p:cNvPr id="9229" name="椭圆 40"/>
            <p:cNvSpPr/>
            <p:nvPr/>
          </p:nvSpPr>
          <p:spPr>
            <a:xfrm>
              <a:off x="0" y="0"/>
              <a:ext cx="554400" cy="554400"/>
            </a:xfrm>
            <a:prstGeom prst="ellipse">
              <a:avLst/>
            </a:prstGeom>
            <a:solidFill>
              <a:srgbClr val="050505"/>
            </a:solidFill>
            <a:ln w="9525">
              <a:noFill/>
            </a:ln>
          </p:spPr>
          <p:txBody>
            <a:bodyPr anchor="ctr"/>
            <a:p>
              <a:pPr algn="ctr"/>
              <a:endParaRPr lang="zh-CN" altLang="en-US" dirty="0">
                <a:solidFill>
                  <a:srgbClr val="FFFFFF"/>
                </a:solidFill>
                <a:latin typeface="Calibri" panose="020F0502020204030204" charset="-122"/>
                <a:ea typeface="宋体" panose="02010600030101010101" pitchFamily="2" charset="-122"/>
                <a:sym typeface="Calibri" panose="020F0502020204030204" charset="-122"/>
              </a:endParaRPr>
            </a:p>
          </p:txBody>
        </p:sp>
        <p:sp>
          <p:nvSpPr>
            <p:cNvPr id="9230" name="Freeform 13"/>
            <p:cNvSpPr>
              <a:spLocks noEditPoints="1"/>
            </p:cNvSpPr>
            <p:nvPr/>
          </p:nvSpPr>
          <p:spPr>
            <a:xfrm>
              <a:off x="160876" y="78998"/>
              <a:ext cx="217568" cy="401036"/>
            </a:xfrm>
            <a:custGeom>
              <a:avLst/>
              <a:gdLst/>
              <a:ahLst/>
              <a:cxnLst>
                <a:cxn ang="0">
                  <a:pos x="3566" y="115854"/>
                </a:cxn>
                <a:cxn ang="0">
                  <a:pos x="24966" y="137243"/>
                </a:cxn>
                <a:cxn ang="0">
                  <a:pos x="30316" y="135461"/>
                </a:cxn>
                <a:cxn ang="0">
                  <a:pos x="212217" y="74860"/>
                </a:cxn>
                <a:cxn ang="0">
                  <a:pos x="212217" y="53471"/>
                </a:cxn>
                <a:cxn ang="0">
                  <a:pos x="187251" y="40994"/>
                </a:cxn>
                <a:cxn ang="0">
                  <a:pos x="5350" y="101595"/>
                </a:cxn>
                <a:cxn ang="0">
                  <a:pos x="192601" y="49906"/>
                </a:cxn>
                <a:cxn ang="0">
                  <a:pos x="203301" y="62383"/>
                </a:cxn>
                <a:cxn ang="0">
                  <a:pos x="197951" y="74860"/>
                </a:cxn>
                <a:cxn ang="0">
                  <a:pos x="24966" y="126549"/>
                </a:cxn>
                <a:cxn ang="0">
                  <a:pos x="16050" y="119419"/>
                </a:cxn>
                <a:cxn ang="0">
                  <a:pos x="14266" y="105160"/>
                </a:cxn>
                <a:cxn ang="0">
                  <a:pos x="189034" y="49906"/>
                </a:cxn>
                <a:cxn ang="0">
                  <a:pos x="24966" y="76642"/>
                </a:cxn>
                <a:cxn ang="0">
                  <a:pos x="117700" y="49906"/>
                </a:cxn>
                <a:cxn ang="0">
                  <a:pos x="130184" y="17823"/>
                </a:cxn>
                <a:cxn ang="0">
                  <a:pos x="16050" y="30300"/>
                </a:cxn>
                <a:cxn ang="0">
                  <a:pos x="5350" y="62383"/>
                </a:cxn>
                <a:cxn ang="0">
                  <a:pos x="108784" y="14259"/>
                </a:cxn>
                <a:cxn ang="0">
                  <a:pos x="119484" y="21388"/>
                </a:cxn>
                <a:cxn ang="0">
                  <a:pos x="115917" y="39212"/>
                </a:cxn>
                <a:cxn ang="0">
                  <a:pos x="24966" y="65948"/>
                </a:cxn>
                <a:cxn ang="0">
                  <a:pos x="14266" y="53471"/>
                </a:cxn>
                <a:cxn ang="0">
                  <a:pos x="214001" y="180020"/>
                </a:cxn>
                <a:cxn ang="0">
                  <a:pos x="187251" y="160414"/>
                </a:cxn>
                <a:cxn ang="0">
                  <a:pos x="128400" y="196062"/>
                </a:cxn>
                <a:cxn ang="0">
                  <a:pos x="98083" y="245968"/>
                </a:cxn>
                <a:cxn ang="0">
                  <a:pos x="94517" y="176455"/>
                </a:cxn>
                <a:cxn ang="0">
                  <a:pos x="212217" y="135461"/>
                </a:cxn>
                <a:cxn ang="0">
                  <a:pos x="212217" y="114072"/>
                </a:cxn>
                <a:cxn ang="0">
                  <a:pos x="16050" y="151502"/>
                </a:cxn>
                <a:cxn ang="0">
                  <a:pos x="1783" y="172891"/>
                </a:cxn>
                <a:cxn ang="0">
                  <a:pos x="5350" y="181802"/>
                </a:cxn>
                <a:cxn ang="0">
                  <a:pos x="19616" y="196062"/>
                </a:cxn>
                <a:cxn ang="0">
                  <a:pos x="49933" y="215668"/>
                </a:cxn>
                <a:cxn ang="0">
                  <a:pos x="30316" y="245968"/>
                </a:cxn>
                <a:cxn ang="0">
                  <a:pos x="71333" y="372517"/>
                </a:cxn>
                <a:cxn ang="0">
                  <a:pos x="94517" y="401036"/>
                </a:cxn>
                <a:cxn ang="0">
                  <a:pos x="155150" y="381429"/>
                </a:cxn>
                <a:cxn ang="0">
                  <a:pos x="196167" y="333305"/>
                </a:cxn>
                <a:cxn ang="0">
                  <a:pos x="176551" y="245968"/>
                </a:cxn>
                <a:cxn ang="0">
                  <a:pos x="185467" y="208538"/>
                </a:cxn>
                <a:cxn ang="0">
                  <a:pos x="214001" y="180020"/>
                </a:cxn>
                <a:cxn ang="0">
                  <a:pos x="83817" y="180020"/>
                </a:cxn>
                <a:cxn ang="0">
                  <a:pos x="87383" y="245968"/>
                </a:cxn>
                <a:cxn ang="0">
                  <a:pos x="62417" y="215668"/>
                </a:cxn>
                <a:cxn ang="0">
                  <a:pos x="42800" y="192497"/>
                </a:cxn>
                <a:cxn ang="0">
                  <a:pos x="21400" y="185367"/>
                </a:cxn>
                <a:cxn ang="0">
                  <a:pos x="14266" y="172891"/>
                </a:cxn>
                <a:cxn ang="0">
                  <a:pos x="14266" y="165761"/>
                </a:cxn>
                <a:cxn ang="0">
                  <a:pos x="21400" y="160414"/>
                </a:cxn>
                <a:cxn ang="0">
                  <a:pos x="42800" y="153284"/>
                </a:cxn>
                <a:cxn ang="0">
                  <a:pos x="192601" y="110507"/>
                </a:cxn>
                <a:cxn ang="0">
                  <a:pos x="203301" y="122984"/>
                </a:cxn>
                <a:cxn ang="0">
                  <a:pos x="197951" y="135461"/>
                </a:cxn>
                <a:cxn ang="0">
                  <a:pos x="76683" y="174673"/>
                </a:cxn>
                <a:cxn ang="0">
                  <a:pos x="183684" y="197844"/>
                </a:cxn>
                <a:cxn ang="0">
                  <a:pos x="164067" y="245968"/>
                </a:cxn>
                <a:cxn ang="0">
                  <a:pos x="139100" y="196062"/>
                </a:cxn>
                <a:cxn ang="0">
                  <a:pos x="189034" y="171108"/>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w="9525">
              <a:noFill/>
            </a:ln>
          </p:spPr>
          <p:txBody>
            <a:bodyPr/>
            <a:p>
              <a:endParaRPr lang="zh-CN" altLang="en-US"/>
            </a:p>
          </p:txBody>
        </p:sp>
      </p:grpSp>
      <p:sp>
        <p:nvSpPr>
          <p:cNvPr id="9231" name="TextBox 27"/>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9232" name="组合 48"/>
          <p:cNvGrpSpPr/>
          <p:nvPr/>
        </p:nvGrpSpPr>
        <p:grpSpPr>
          <a:xfrm>
            <a:off x="300038" y="142875"/>
            <a:ext cx="11236325" cy="525463"/>
            <a:chOff x="0" y="0"/>
            <a:chExt cx="11236203" cy="525463"/>
          </a:xfrm>
        </p:grpSpPr>
        <p:grpSp>
          <p:nvGrpSpPr>
            <p:cNvPr id="9233" name="组合 49"/>
            <p:cNvGrpSpPr/>
            <p:nvPr/>
          </p:nvGrpSpPr>
          <p:grpSpPr>
            <a:xfrm flipH="1" flipV="1">
              <a:off x="0" y="0"/>
              <a:ext cx="584200" cy="525463"/>
              <a:chOff x="0" y="0"/>
              <a:chExt cx="584200" cy="525463"/>
            </a:xfrm>
          </p:grpSpPr>
          <p:sp>
            <p:nvSpPr>
              <p:cNvPr id="9234"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9235"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9236" name="直接连接符 50"/>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grpSp>
        <p:nvGrpSpPr>
          <p:cNvPr id="9237" name="组合 26"/>
          <p:cNvGrpSpPr/>
          <p:nvPr/>
        </p:nvGrpSpPr>
        <p:grpSpPr>
          <a:xfrm>
            <a:off x="1146175" y="1504950"/>
            <a:ext cx="1704975" cy="4178300"/>
            <a:chOff x="0" y="0"/>
            <a:chExt cx="1163638" cy="2852737"/>
          </a:xfrm>
        </p:grpSpPr>
        <p:sp>
          <p:nvSpPr>
            <p:cNvPr id="9238" name="Freeform 33"/>
            <p:cNvSpPr/>
            <p:nvPr/>
          </p:nvSpPr>
          <p:spPr>
            <a:xfrm>
              <a:off x="334963" y="252412"/>
              <a:ext cx="188913" cy="273050"/>
            </a:xfrm>
            <a:custGeom>
              <a:avLst/>
              <a:gdLst/>
              <a:ahLst/>
              <a:cxnLst>
                <a:cxn ang="0">
                  <a:pos x="0" y="119279"/>
                </a:cxn>
                <a:cxn ang="0">
                  <a:pos x="7155" y="10059"/>
                </a:cxn>
                <a:cxn ang="0">
                  <a:pos x="128804" y="63232"/>
                </a:cxn>
                <a:cxn ang="0">
                  <a:pos x="177463" y="188260"/>
                </a:cxn>
                <a:cxn ang="0">
                  <a:pos x="88731" y="273050"/>
                </a:cxn>
                <a:cxn ang="0">
                  <a:pos x="0" y="119279"/>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w="9525">
              <a:noFill/>
            </a:ln>
          </p:spPr>
          <p:txBody>
            <a:bodyPr/>
            <a:p>
              <a:endParaRPr lang="zh-CN" altLang="en-US"/>
            </a:p>
          </p:txBody>
        </p:sp>
        <p:sp>
          <p:nvSpPr>
            <p:cNvPr id="9239" name="Freeform 34"/>
            <p:cNvSpPr/>
            <p:nvPr/>
          </p:nvSpPr>
          <p:spPr>
            <a:xfrm>
              <a:off x="200025" y="2590800"/>
              <a:ext cx="282575" cy="261937"/>
            </a:xfrm>
            <a:custGeom>
              <a:avLst/>
              <a:gdLst/>
              <a:ahLst/>
              <a:cxnLst>
                <a:cxn ang="0">
                  <a:pos x="38926" y="23027"/>
                </a:cxn>
                <a:cxn ang="0">
                  <a:pos x="23067" y="146799"/>
                </a:cxn>
                <a:cxn ang="0">
                  <a:pos x="15858" y="181341"/>
                </a:cxn>
                <a:cxn ang="0">
                  <a:pos x="54784" y="181341"/>
                </a:cxn>
                <a:cxn ang="0">
                  <a:pos x="185980" y="250423"/>
                </a:cxn>
                <a:cxn ang="0">
                  <a:pos x="282575" y="220199"/>
                </a:cxn>
                <a:cxn ang="0">
                  <a:pos x="232115" y="138164"/>
                </a:cxn>
                <a:cxn ang="0">
                  <a:pos x="174446"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w="9525">
              <a:noFill/>
            </a:ln>
          </p:spPr>
          <p:txBody>
            <a:bodyPr/>
            <a:p>
              <a:endParaRPr lang="zh-CN" altLang="en-US"/>
            </a:p>
          </p:txBody>
        </p:sp>
        <p:sp>
          <p:nvSpPr>
            <p:cNvPr id="9240" name="Freeform 35"/>
            <p:cNvSpPr/>
            <p:nvPr/>
          </p:nvSpPr>
          <p:spPr>
            <a:xfrm>
              <a:off x="928688" y="730250"/>
              <a:ext cx="234950" cy="152400"/>
            </a:xfrm>
            <a:custGeom>
              <a:avLst/>
              <a:gdLst/>
              <a:ahLst/>
              <a:cxnLst>
                <a:cxn ang="0">
                  <a:pos x="41800" y="145211"/>
                </a:cxn>
                <a:cxn ang="0">
                  <a:pos x="131168" y="145211"/>
                </a:cxn>
                <a:cxn ang="0">
                  <a:pos x="234950" y="87701"/>
                </a:cxn>
                <a:cxn ang="0">
                  <a:pos x="234950" y="57509"/>
                </a:cxn>
                <a:cxn ang="0">
                  <a:pos x="172969" y="57509"/>
                </a:cxn>
                <a:cxn ang="0">
                  <a:pos x="89367" y="69011"/>
                </a:cxn>
                <a:cxn ang="0">
                  <a:pos x="69187" y="50320"/>
                </a:cxn>
                <a:cxn ang="0">
                  <a:pos x="80719" y="10064"/>
                </a:cxn>
                <a:cxn ang="0">
                  <a:pos x="41800" y="60384"/>
                </a:cxn>
                <a:cxn ang="0">
                  <a:pos x="0" y="99203"/>
                </a:cxn>
                <a:cxn ang="0">
                  <a:pos x="41800"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w="9525">
              <a:noFill/>
            </a:ln>
          </p:spPr>
          <p:txBody>
            <a:bodyPr/>
            <a:p>
              <a:endParaRPr lang="zh-CN" altLang="en-US"/>
            </a:p>
          </p:txBody>
        </p:sp>
        <p:sp>
          <p:nvSpPr>
            <p:cNvPr id="9241" name="Freeform 36"/>
            <p:cNvSpPr/>
            <p:nvPr/>
          </p:nvSpPr>
          <p:spPr>
            <a:xfrm>
              <a:off x="342900" y="2543175"/>
              <a:ext cx="347663" cy="182562"/>
            </a:xfrm>
            <a:custGeom>
              <a:avLst/>
              <a:gdLst/>
              <a:ahLst/>
              <a:cxnLst>
                <a:cxn ang="0">
                  <a:pos x="31736" y="142312"/>
                </a:cxn>
                <a:cxn ang="0">
                  <a:pos x="170225" y="181124"/>
                </a:cxn>
                <a:cxn ang="0">
                  <a:pos x="328909" y="181124"/>
                </a:cxn>
                <a:cxn ang="0">
                  <a:pos x="289959" y="142312"/>
                </a:cxn>
                <a:cxn ang="0">
                  <a:pos x="181765" y="103499"/>
                </a:cxn>
                <a:cxn ang="0">
                  <a:pos x="82227" y="0"/>
                </a:cxn>
                <a:cxn ang="0">
                  <a:pos x="7212" y="14374"/>
                </a:cxn>
                <a:cxn ang="0">
                  <a:pos x="31736"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w="9525">
              <a:noFill/>
            </a:ln>
          </p:spPr>
          <p:txBody>
            <a:bodyPr/>
            <a:p>
              <a:endParaRPr lang="zh-CN" altLang="en-US"/>
            </a:p>
          </p:txBody>
        </p:sp>
        <p:sp>
          <p:nvSpPr>
            <p:cNvPr id="9242" name="Freeform 37"/>
            <p:cNvSpPr/>
            <p:nvPr/>
          </p:nvSpPr>
          <p:spPr>
            <a:xfrm>
              <a:off x="306388" y="1219200"/>
              <a:ext cx="322263" cy="1371600"/>
            </a:xfrm>
            <a:custGeom>
              <a:avLst/>
              <a:gdLst/>
              <a:ahLst/>
              <a:cxnLst>
                <a:cxn ang="0">
                  <a:pos x="28773" y="1371600"/>
                </a:cxn>
                <a:cxn ang="0">
                  <a:pos x="130919" y="1341407"/>
                </a:cxn>
                <a:cxn ang="0">
                  <a:pos x="130919" y="1295400"/>
                </a:cxn>
                <a:cxn ang="0">
                  <a:pos x="107900" y="1255143"/>
                </a:cxn>
                <a:cxn ang="0">
                  <a:pos x="120848" y="1210573"/>
                </a:cxn>
                <a:cxn ang="0">
                  <a:pos x="100707" y="1173192"/>
                </a:cxn>
                <a:cxn ang="0">
                  <a:pos x="135235" y="1144437"/>
                </a:cxn>
                <a:cxn ang="0">
                  <a:pos x="116532" y="1078301"/>
                </a:cxn>
                <a:cxn ang="0">
                  <a:pos x="135235" y="960407"/>
                </a:cxn>
                <a:cxn ang="0">
                  <a:pos x="148183" y="881332"/>
                </a:cxn>
                <a:cxn ang="0">
                  <a:pos x="145306" y="869830"/>
                </a:cxn>
                <a:cxn ang="0">
                  <a:pos x="189904" y="833886"/>
                </a:cxn>
                <a:cxn ang="0">
                  <a:pos x="176956" y="783566"/>
                </a:cxn>
                <a:cxn ang="0">
                  <a:pos x="205730" y="723181"/>
                </a:cxn>
                <a:cxn ang="0">
                  <a:pos x="306437" y="224286"/>
                </a:cxn>
                <a:cxn ang="0">
                  <a:pos x="307876" y="0"/>
                </a:cxn>
                <a:cxn ang="0">
                  <a:pos x="205730" y="25879"/>
                </a:cxn>
                <a:cxn ang="0">
                  <a:pos x="145306" y="94890"/>
                </a:cxn>
                <a:cxn ang="0">
                  <a:pos x="44598" y="401128"/>
                </a:cxn>
                <a:cxn ang="0">
                  <a:pos x="57546" y="685800"/>
                </a:cxn>
                <a:cxn ang="0">
                  <a:pos x="10070" y="920150"/>
                </a:cxn>
                <a:cxn ang="0">
                  <a:pos x="10070" y="1263769"/>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w="9525">
              <a:noFill/>
            </a:ln>
          </p:spPr>
          <p:txBody>
            <a:bodyPr/>
            <a:p>
              <a:endParaRPr lang="zh-CN" altLang="en-US"/>
            </a:p>
          </p:txBody>
        </p:sp>
        <p:sp>
          <p:nvSpPr>
            <p:cNvPr id="9243" name="Freeform 38"/>
            <p:cNvSpPr/>
            <p:nvPr/>
          </p:nvSpPr>
          <p:spPr>
            <a:xfrm>
              <a:off x="306388" y="1219200"/>
              <a:ext cx="307975" cy="1371600"/>
            </a:xfrm>
            <a:custGeom>
              <a:avLst/>
              <a:gdLst/>
              <a:ahLst/>
              <a:cxnLst>
                <a:cxn ang="0">
                  <a:pos x="307975" y="0"/>
                </a:cxn>
                <a:cxn ang="0">
                  <a:pos x="205796" y="25879"/>
                </a:cxn>
                <a:cxn ang="0">
                  <a:pos x="145352" y="94890"/>
                </a:cxn>
                <a:cxn ang="0">
                  <a:pos x="44613" y="401128"/>
                </a:cxn>
                <a:cxn ang="0">
                  <a:pos x="57565" y="685800"/>
                </a:cxn>
                <a:cxn ang="0">
                  <a:pos x="10073" y="920150"/>
                </a:cxn>
                <a:cxn ang="0">
                  <a:pos x="10073" y="1263769"/>
                </a:cxn>
                <a:cxn ang="0">
                  <a:pos x="28782" y="1371600"/>
                </a:cxn>
                <a:cxn ang="0">
                  <a:pos x="130961" y="1341407"/>
                </a:cxn>
                <a:cxn ang="0">
                  <a:pos x="133839" y="1321279"/>
                </a:cxn>
                <a:cxn ang="0">
                  <a:pos x="89226" y="1275271"/>
                </a:cxn>
                <a:cxn ang="0">
                  <a:pos x="109374" y="1258018"/>
                </a:cxn>
                <a:cxn ang="0">
                  <a:pos x="107935" y="1255143"/>
                </a:cxn>
                <a:cxn ang="0">
                  <a:pos x="122326" y="1227826"/>
                </a:cxn>
                <a:cxn ang="0">
                  <a:pos x="79152" y="1164566"/>
                </a:cxn>
                <a:cxn ang="0">
                  <a:pos x="105056" y="1170316"/>
                </a:cxn>
                <a:cxn ang="0">
                  <a:pos x="135278" y="1144437"/>
                </a:cxn>
                <a:cxn ang="0">
                  <a:pos x="133839" y="1141562"/>
                </a:cxn>
                <a:cxn ang="0">
                  <a:pos x="79152" y="1111369"/>
                </a:cxn>
                <a:cxn ang="0">
                  <a:pos x="57565" y="1029418"/>
                </a:cxn>
                <a:cxn ang="0">
                  <a:pos x="118009" y="1088366"/>
                </a:cxn>
                <a:cxn ang="0">
                  <a:pos x="94982" y="970471"/>
                </a:cxn>
                <a:cxn ang="0">
                  <a:pos x="125204" y="1026543"/>
                </a:cxn>
                <a:cxn ang="0">
                  <a:pos x="133839" y="964720"/>
                </a:cxn>
                <a:cxn ang="0">
                  <a:pos x="94982" y="874143"/>
                </a:cxn>
                <a:cxn ang="0">
                  <a:pos x="112252" y="802256"/>
                </a:cxn>
                <a:cxn ang="0">
                  <a:pos x="152548" y="862641"/>
                </a:cxn>
                <a:cxn ang="0">
                  <a:pos x="189965" y="833886"/>
                </a:cxn>
                <a:cxn ang="0">
                  <a:pos x="112252" y="746184"/>
                </a:cxn>
                <a:cxn ang="0">
                  <a:pos x="133839" y="705928"/>
                </a:cxn>
                <a:cxn ang="0">
                  <a:pos x="201478" y="733245"/>
                </a:cxn>
                <a:cxn ang="0">
                  <a:pos x="205796" y="724618"/>
                </a:cxn>
                <a:cxn ang="0">
                  <a:pos x="135278" y="644105"/>
                </a:cxn>
                <a:cxn ang="0">
                  <a:pos x="205796" y="424132"/>
                </a:cxn>
                <a:cxn ang="0">
                  <a:pos x="305096" y="219973"/>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w="9525">
              <a:noFill/>
            </a:ln>
          </p:spPr>
          <p:txBody>
            <a:bodyPr/>
            <a:p>
              <a:endParaRPr lang="zh-CN" altLang="en-US"/>
            </a:p>
          </p:txBody>
        </p:sp>
        <p:sp>
          <p:nvSpPr>
            <p:cNvPr id="9244" name="Freeform 39"/>
            <p:cNvSpPr/>
            <p:nvPr/>
          </p:nvSpPr>
          <p:spPr>
            <a:xfrm>
              <a:off x="138113" y="1192212"/>
              <a:ext cx="438150" cy="1462087"/>
            </a:xfrm>
            <a:custGeom>
              <a:avLst/>
              <a:gdLst/>
              <a:ahLst/>
              <a:cxnLst>
                <a:cxn ang="0">
                  <a:pos x="50444" y="1244788"/>
                </a:cxn>
                <a:cxn ang="0">
                  <a:pos x="87918" y="1462087"/>
                </a:cxn>
                <a:cxn ang="0">
                  <a:pos x="174395" y="1462087"/>
                </a:cxn>
                <a:cxn ang="0">
                  <a:pos x="236370" y="1421793"/>
                </a:cxn>
                <a:cxn ang="0">
                  <a:pos x="236370" y="1316741"/>
                </a:cxn>
                <a:cxn ang="0">
                  <a:pos x="211868" y="1231837"/>
                </a:cxn>
                <a:cxn ang="0">
                  <a:pos x="211868" y="1086491"/>
                </a:cxn>
                <a:cxn ang="0">
                  <a:pos x="230605" y="844729"/>
                </a:cxn>
                <a:cxn ang="0">
                  <a:pos x="265196" y="712335"/>
                </a:cxn>
                <a:cxn ang="0">
                  <a:pos x="265196" y="554038"/>
                </a:cxn>
                <a:cxn ang="0">
                  <a:pos x="325729" y="418767"/>
                </a:cxn>
                <a:cxn ang="0">
                  <a:pos x="407883" y="155418"/>
                </a:cxn>
                <a:cxn ang="0">
                  <a:pos x="438150" y="35976"/>
                </a:cxn>
                <a:cxn ang="0">
                  <a:pos x="255107" y="7195"/>
                </a:cxn>
                <a:cxn ang="0">
                  <a:pos x="72064" y="7195"/>
                </a:cxn>
                <a:cxn ang="0">
                  <a:pos x="18736" y="233128"/>
                </a:cxn>
                <a:cxn ang="0">
                  <a:pos x="37473" y="405815"/>
                </a:cxn>
                <a:cxn ang="0">
                  <a:pos x="43238" y="497915"/>
                </a:cxn>
                <a:cxn ang="0">
                  <a:pos x="56210" y="646138"/>
                </a:cxn>
                <a:cxn ang="0">
                  <a:pos x="17295" y="749751"/>
                </a:cxn>
                <a:cxn ang="0">
                  <a:pos x="14412" y="1060588"/>
                </a:cxn>
                <a:cxn ang="0">
                  <a:pos x="50444" y="1244788"/>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w="9525">
              <a:noFill/>
            </a:ln>
          </p:spPr>
          <p:txBody>
            <a:bodyPr/>
            <a:p>
              <a:endParaRPr lang="zh-CN" altLang="en-US"/>
            </a:p>
          </p:txBody>
        </p:sp>
        <p:sp>
          <p:nvSpPr>
            <p:cNvPr id="9245" name="Freeform 40"/>
            <p:cNvSpPr/>
            <p:nvPr/>
          </p:nvSpPr>
          <p:spPr>
            <a:xfrm>
              <a:off x="139700" y="1843087"/>
              <a:ext cx="238125" cy="811212"/>
            </a:xfrm>
            <a:custGeom>
              <a:avLst/>
              <a:gdLst/>
              <a:ahLst/>
              <a:cxnLst>
                <a:cxn ang="0">
                  <a:pos x="238125" y="81984"/>
                </a:cxn>
                <a:cxn ang="0">
                  <a:pos x="54840" y="0"/>
                </a:cxn>
                <a:cxn ang="0">
                  <a:pos x="15875" y="99244"/>
                </a:cxn>
                <a:cxn ang="0">
                  <a:pos x="11545" y="401291"/>
                </a:cxn>
                <a:cxn ang="0">
                  <a:pos x="11545" y="404167"/>
                </a:cxn>
                <a:cxn ang="0">
                  <a:pos x="11545" y="405606"/>
                </a:cxn>
                <a:cxn ang="0">
                  <a:pos x="11545" y="407044"/>
                </a:cxn>
                <a:cxn ang="0">
                  <a:pos x="12988" y="409920"/>
                </a:cxn>
                <a:cxn ang="0">
                  <a:pos x="49068" y="594025"/>
                </a:cxn>
                <a:cxn ang="0">
                  <a:pos x="80818" y="806897"/>
                </a:cxn>
                <a:cxn ang="0">
                  <a:pos x="82261" y="805458"/>
                </a:cxn>
                <a:cxn ang="0">
                  <a:pos x="86590" y="811212"/>
                </a:cxn>
                <a:cxn ang="0">
                  <a:pos x="173181" y="811212"/>
                </a:cxn>
                <a:cxn ang="0">
                  <a:pos x="229465" y="775254"/>
                </a:cxn>
                <a:cxn ang="0">
                  <a:pos x="199159" y="724912"/>
                </a:cxn>
                <a:cxn ang="0">
                  <a:pos x="106795" y="724912"/>
                </a:cxn>
                <a:cxn ang="0">
                  <a:pos x="235238" y="665941"/>
                </a:cxn>
                <a:cxn ang="0">
                  <a:pos x="72159" y="688954"/>
                </a:cxn>
                <a:cxn ang="0">
                  <a:pos x="73602" y="595464"/>
                </a:cxn>
                <a:cxn ang="0">
                  <a:pos x="134215" y="632860"/>
                </a:cxn>
                <a:cxn ang="0">
                  <a:pos x="76488" y="533616"/>
                </a:cxn>
                <a:cxn ang="0">
                  <a:pos x="134215" y="546561"/>
                </a:cxn>
                <a:cxn ang="0">
                  <a:pos x="73602" y="487590"/>
                </a:cxn>
                <a:cxn ang="0">
                  <a:pos x="134215" y="425742"/>
                </a:cxn>
                <a:cxn ang="0">
                  <a:pos x="114011" y="349511"/>
                </a:cxn>
                <a:cxn ang="0">
                  <a:pos x="57727" y="336566"/>
                </a:cxn>
                <a:cxn ang="0">
                  <a:pos x="60613" y="323621"/>
                </a:cxn>
                <a:cxn ang="0">
                  <a:pos x="134215" y="221501"/>
                </a:cxn>
                <a:cxn ang="0">
                  <a:pos x="53397" y="221501"/>
                </a:cxn>
                <a:cxn ang="0">
                  <a:pos x="155863" y="158215"/>
                </a:cxn>
                <a:cxn ang="0">
                  <a:pos x="129886" y="142393"/>
                </a:cxn>
                <a:cxn ang="0">
                  <a:pos x="53397" y="129448"/>
                </a:cxn>
                <a:cxn ang="0">
                  <a:pos x="106795" y="116503"/>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w="9525">
              <a:noFill/>
            </a:ln>
          </p:spPr>
          <p:txBody>
            <a:bodyPr/>
            <a:p>
              <a:endParaRPr lang="zh-CN" altLang="en-US"/>
            </a:p>
          </p:txBody>
        </p:sp>
        <p:sp>
          <p:nvSpPr>
            <p:cNvPr id="9246" name="Freeform 41"/>
            <p:cNvSpPr/>
            <p:nvPr/>
          </p:nvSpPr>
          <p:spPr>
            <a:xfrm>
              <a:off x="123825" y="1193800"/>
              <a:ext cx="452438" cy="608012"/>
            </a:xfrm>
            <a:custGeom>
              <a:avLst/>
              <a:gdLst/>
              <a:ahLst/>
              <a:cxnLst>
                <a:cxn ang="0">
                  <a:pos x="269445" y="5763"/>
                </a:cxn>
                <a:cxn ang="0">
                  <a:pos x="86453" y="5763"/>
                </a:cxn>
                <a:cxn ang="0">
                  <a:pos x="10086" y="210354"/>
                </a:cxn>
                <a:cxn ang="0">
                  <a:pos x="12967" y="384690"/>
                </a:cxn>
                <a:cxn ang="0">
                  <a:pos x="25935" y="502834"/>
                </a:cxn>
                <a:cxn ang="0">
                  <a:pos x="66280" y="608012"/>
                </a:cxn>
                <a:cxn ang="0">
                  <a:pos x="149852" y="485545"/>
                </a:cxn>
                <a:cxn ang="0">
                  <a:pos x="89334" y="508597"/>
                </a:cxn>
                <a:cxn ang="0">
                  <a:pos x="128238" y="301124"/>
                </a:cxn>
                <a:cxn ang="0">
                  <a:pos x="149852" y="142637"/>
                </a:cxn>
                <a:cxn ang="0">
                  <a:pos x="340048" y="142637"/>
                </a:cxn>
                <a:cxn ang="0">
                  <a:pos x="414974" y="171453"/>
                </a:cxn>
                <a:cxn ang="0">
                  <a:pos x="422179" y="154164"/>
                </a:cxn>
                <a:cxn ang="0">
                  <a:pos x="452438" y="34578"/>
                </a:cxn>
                <a:cxn ang="0">
                  <a:pos x="269445"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w="9525">
              <a:noFill/>
            </a:ln>
          </p:spPr>
          <p:txBody>
            <a:bodyPr/>
            <a:p>
              <a:endParaRPr lang="zh-CN" altLang="en-US"/>
            </a:p>
          </p:txBody>
        </p:sp>
        <p:sp>
          <p:nvSpPr>
            <p:cNvPr id="9247" name="Freeform 42"/>
            <p:cNvSpPr/>
            <p:nvPr/>
          </p:nvSpPr>
          <p:spPr>
            <a:xfrm>
              <a:off x="274638" y="1130300"/>
              <a:ext cx="339725" cy="120650"/>
            </a:xfrm>
            <a:custGeom>
              <a:avLst/>
              <a:gdLst/>
              <a:ahLst/>
              <a:cxnLst>
                <a:cxn ang="0">
                  <a:pos x="0" y="56690"/>
                </a:cxn>
                <a:cxn ang="0">
                  <a:pos x="274946" y="117742"/>
                </a:cxn>
                <a:cxn ang="0">
                  <a:pos x="339725" y="88670"/>
                </a:cxn>
                <a:cxn ang="0">
                  <a:pos x="331087" y="24711"/>
                </a:cxn>
                <a:cxn ang="0">
                  <a:pos x="12955" y="0"/>
                </a:cxn>
                <a:cxn ang="0">
                  <a:pos x="0" y="56690"/>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w="9525">
              <a:noFill/>
            </a:ln>
          </p:spPr>
          <p:txBody>
            <a:bodyPr/>
            <a:p>
              <a:endParaRPr lang="zh-CN" altLang="en-US"/>
            </a:p>
          </p:txBody>
        </p:sp>
        <p:sp>
          <p:nvSpPr>
            <p:cNvPr id="9248" name="Freeform 43"/>
            <p:cNvSpPr/>
            <p:nvPr/>
          </p:nvSpPr>
          <p:spPr>
            <a:xfrm>
              <a:off x="298450" y="344487"/>
              <a:ext cx="309563" cy="857250"/>
            </a:xfrm>
            <a:custGeom>
              <a:avLst/>
              <a:gdLst/>
              <a:ahLst/>
              <a:cxnLst>
                <a:cxn ang="0">
                  <a:pos x="2879" y="768072"/>
                </a:cxn>
                <a:cxn ang="0">
                  <a:pos x="102227" y="842866"/>
                </a:cxn>
                <a:cxn ang="0">
                  <a:pos x="309563" y="828483"/>
                </a:cxn>
                <a:cxn ang="0">
                  <a:pos x="277886" y="558075"/>
                </a:cxn>
                <a:cxn ang="0">
                  <a:pos x="293724" y="384036"/>
                </a:cxn>
                <a:cxn ang="0">
                  <a:pos x="214534" y="159655"/>
                </a:cxn>
                <a:cxn ang="0">
                  <a:pos x="203015" y="46026"/>
                </a:cxn>
                <a:cxn ang="0">
                  <a:pos x="177098" y="113628"/>
                </a:cxn>
                <a:cxn ang="0">
                  <a:pos x="35995" y="0"/>
                </a:cxn>
                <a:cxn ang="0">
                  <a:pos x="2879" y="40273"/>
                </a:cxn>
                <a:cxn ang="0">
                  <a:pos x="2879" y="768072"/>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w="9525">
              <a:noFill/>
            </a:ln>
          </p:spPr>
          <p:txBody>
            <a:bodyPr/>
            <a:p>
              <a:endParaRPr lang="zh-CN" altLang="en-US"/>
            </a:p>
          </p:txBody>
        </p:sp>
        <p:sp>
          <p:nvSpPr>
            <p:cNvPr id="9249" name="Freeform 44"/>
            <p:cNvSpPr/>
            <p:nvPr/>
          </p:nvSpPr>
          <p:spPr>
            <a:xfrm>
              <a:off x="298450" y="344487"/>
              <a:ext cx="309563" cy="857250"/>
            </a:xfrm>
            <a:custGeom>
              <a:avLst/>
              <a:gdLst/>
              <a:ahLst/>
              <a:cxnLst>
                <a:cxn ang="0">
                  <a:pos x="214534" y="831359"/>
                </a:cxn>
                <a:cxn ang="0">
                  <a:pos x="56153" y="732114"/>
                </a:cxn>
                <a:cxn ang="0">
                  <a:pos x="64792" y="676019"/>
                </a:cxn>
                <a:cxn ang="0">
                  <a:pos x="214534" y="762319"/>
                </a:cxn>
                <a:cxn ang="0">
                  <a:pos x="67671" y="535062"/>
                </a:cxn>
                <a:cxn ang="0">
                  <a:pos x="46074" y="113628"/>
                </a:cxn>
                <a:cxn ang="0">
                  <a:pos x="112306" y="174039"/>
                </a:cxn>
                <a:cxn ang="0">
                  <a:pos x="67671" y="99245"/>
                </a:cxn>
                <a:cxn ang="0">
                  <a:pos x="138223" y="90615"/>
                </a:cxn>
                <a:cxn ang="0">
                  <a:pos x="35995" y="0"/>
                </a:cxn>
                <a:cxn ang="0">
                  <a:pos x="2879" y="40273"/>
                </a:cxn>
                <a:cxn ang="0">
                  <a:pos x="2879" y="768072"/>
                </a:cxn>
                <a:cxn ang="0">
                  <a:pos x="102227" y="842866"/>
                </a:cxn>
                <a:cxn ang="0">
                  <a:pos x="309563" y="828483"/>
                </a:cxn>
                <a:cxn ang="0">
                  <a:pos x="309563" y="827044"/>
                </a:cxn>
                <a:cxn ang="0">
                  <a:pos x="214534" y="831359"/>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w="9525">
              <a:noFill/>
            </a:ln>
          </p:spPr>
          <p:txBody>
            <a:bodyPr/>
            <a:p>
              <a:endParaRPr lang="zh-CN" altLang="en-US"/>
            </a:p>
          </p:txBody>
        </p:sp>
        <p:sp>
          <p:nvSpPr>
            <p:cNvPr id="9250" name="Freeform 45"/>
            <p:cNvSpPr/>
            <p:nvPr/>
          </p:nvSpPr>
          <p:spPr>
            <a:xfrm>
              <a:off x="0" y="371475"/>
              <a:ext cx="457200" cy="1096962"/>
            </a:xfrm>
            <a:custGeom>
              <a:avLst/>
              <a:gdLst/>
              <a:ahLst/>
              <a:cxnLst>
                <a:cxn ang="0">
                  <a:pos x="0" y="1049518"/>
                </a:cxn>
                <a:cxn ang="0">
                  <a:pos x="166777" y="1096962"/>
                </a:cxn>
                <a:cxn ang="0">
                  <a:pos x="378124" y="704471"/>
                </a:cxn>
                <a:cxn ang="0">
                  <a:pos x="444260" y="520445"/>
                </a:cxn>
                <a:cxn ang="0">
                  <a:pos x="291860" y="0"/>
                </a:cxn>
                <a:cxn ang="0">
                  <a:pos x="166777" y="69009"/>
                </a:cxn>
                <a:cxn ang="0">
                  <a:pos x="169652" y="342171"/>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w="9525">
              <a:noFill/>
            </a:ln>
          </p:spPr>
          <p:txBody>
            <a:bodyPr/>
            <a:p>
              <a:endParaRPr lang="zh-CN" altLang="en-US"/>
            </a:p>
          </p:txBody>
        </p:sp>
        <p:sp>
          <p:nvSpPr>
            <p:cNvPr id="9251"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7"/>
                </a:cxn>
                <a:cxn ang="0">
                  <a:pos x="44950" y="0"/>
                </a:cxn>
                <a:cxn ang="0">
                  <a:pos x="0" y="46090"/>
                </a:cxn>
                <a:cxn ang="0">
                  <a:pos x="20300" y="84979"/>
                </a:cxn>
                <a:cxn ang="0">
                  <a:pos x="59450" y="265021"/>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w="9525">
              <a:noFill/>
            </a:ln>
          </p:spPr>
          <p:txBody>
            <a:bodyPr/>
            <a:p>
              <a:endParaRPr lang="zh-CN" altLang="en-US"/>
            </a:p>
          </p:txBody>
        </p:sp>
        <p:sp>
          <p:nvSpPr>
            <p:cNvPr id="9252" name="Freeform 47"/>
            <p:cNvSpPr/>
            <p:nvPr/>
          </p:nvSpPr>
          <p:spPr>
            <a:xfrm>
              <a:off x="614363" y="725487"/>
              <a:ext cx="412750" cy="296862"/>
            </a:xfrm>
            <a:custGeom>
              <a:avLst/>
              <a:gdLst/>
              <a:ahLst/>
              <a:cxnLst>
                <a:cxn ang="0">
                  <a:pos x="398368" y="217602"/>
                </a:cxn>
                <a:cxn ang="0">
                  <a:pos x="343718" y="77818"/>
                </a:cxn>
                <a:cxn ang="0">
                  <a:pos x="221475" y="109521"/>
                </a:cxn>
                <a:cxn ang="0">
                  <a:pos x="182645" y="129696"/>
                </a:cxn>
                <a:cxn ang="0">
                  <a:pos x="125119" y="129696"/>
                </a:cxn>
                <a:cxn ang="0">
                  <a:pos x="71907" y="129696"/>
                </a:cxn>
                <a:cxn ang="0">
                  <a:pos x="53211" y="110962"/>
                </a:cxn>
                <a:cxn ang="0">
                  <a:pos x="17257" y="0"/>
                </a:cxn>
                <a:cxn ang="0">
                  <a:pos x="0" y="252188"/>
                </a:cxn>
                <a:cxn ang="0">
                  <a:pos x="8628" y="295420"/>
                </a:cxn>
                <a:cxn ang="0">
                  <a:pos x="175454" y="276686"/>
                </a:cxn>
                <a:cxn ang="0">
                  <a:pos x="398368" y="217602"/>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w="9525">
              <a:noFill/>
            </a:ln>
          </p:spPr>
          <p:txBody>
            <a:bodyPr/>
            <a:p>
              <a:endParaRPr lang="zh-CN" altLang="en-US"/>
            </a:p>
          </p:txBody>
        </p:sp>
        <p:sp>
          <p:nvSpPr>
            <p:cNvPr id="9253" name="Freeform 48"/>
            <p:cNvSpPr/>
            <p:nvPr/>
          </p:nvSpPr>
          <p:spPr>
            <a:xfrm>
              <a:off x="654050" y="800100"/>
              <a:ext cx="357188" cy="190500"/>
            </a:xfrm>
            <a:custGeom>
              <a:avLst/>
              <a:gdLst/>
              <a:ahLst/>
              <a:cxnLst>
                <a:cxn ang="0">
                  <a:pos x="303897" y="2864"/>
                </a:cxn>
                <a:cxn ang="0">
                  <a:pos x="181474" y="34375"/>
                </a:cxn>
                <a:cxn ang="0">
                  <a:pos x="142587" y="54428"/>
                </a:cxn>
                <a:cxn ang="0">
                  <a:pos x="84976" y="54428"/>
                </a:cxn>
                <a:cxn ang="0">
                  <a:pos x="44648" y="47266"/>
                </a:cxn>
                <a:cxn ang="0">
                  <a:pos x="20163" y="98830"/>
                </a:cxn>
                <a:cxn ang="0">
                  <a:pos x="53290" y="91669"/>
                </a:cxn>
                <a:cxn ang="0">
                  <a:pos x="0" y="190500"/>
                </a:cxn>
                <a:cxn ang="0">
                  <a:pos x="84976" y="95966"/>
                </a:cxn>
                <a:cxn ang="0">
                  <a:pos x="159870" y="73048"/>
                </a:cxn>
                <a:cxn ang="0">
                  <a:pos x="119542" y="163285"/>
                </a:cxn>
                <a:cxn ang="0">
                  <a:pos x="233324" y="54428"/>
                </a:cxn>
                <a:cxn ang="0">
                  <a:pos x="286614" y="73048"/>
                </a:cxn>
                <a:cxn ang="0">
                  <a:pos x="348546" y="95966"/>
                </a:cxn>
                <a:cxn ang="0">
                  <a:pos x="357188" y="94533"/>
                </a:cxn>
                <a:cxn ang="0">
                  <a:pos x="303897" y="2864"/>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w="9525">
              <a:noFill/>
            </a:ln>
          </p:spPr>
          <p:txBody>
            <a:bodyPr/>
            <a:p>
              <a:endParaRPr lang="zh-CN" altLang="en-US"/>
            </a:p>
          </p:txBody>
        </p:sp>
        <p:sp>
          <p:nvSpPr>
            <p:cNvPr id="9254" name="Freeform 49"/>
            <p:cNvSpPr/>
            <p:nvPr/>
          </p:nvSpPr>
          <p:spPr>
            <a:xfrm>
              <a:off x="263525" y="392112"/>
              <a:ext cx="173038" cy="774700"/>
            </a:xfrm>
            <a:custGeom>
              <a:avLst/>
              <a:gdLst/>
              <a:ahLst/>
              <a:cxnLst>
                <a:cxn ang="0">
                  <a:pos x="62005" y="774700"/>
                </a:cxn>
                <a:cxn ang="0">
                  <a:pos x="113916" y="683982"/>
                </a:cxn>
                <a:cxn ang="0">
                  <a:pos x="164386" y="614864"/>
                </a:cxn>
                <a:cxn ang="0">
                  <a:pos x="167270" y="480947"/>
                </a:cxn>
                <a:cxn ang="0">
                  <a:pos x="23071" y="110877"/>
                </a:cxn>
                <a:cxn ang="0">
                  <a:pos x="37491" y="86397"/>
                </a:cxn>
                <a:cxn ang="0">
                  <a:pos x="8651" y="0"/>
                </a:cxn>
                <a:cxn ang="0">
                  <a:pos x="0" y="7199"/>
                </a:cxn>
                <a:cxn ang="0">
                  <a:pos x="10093" y="79197"/>
                </a:cxn>
                <a:cxn ang="0">
                  <a:pos x="10093" y="110877"/>
                </a:cxn>
                <a:cxn ang="0">
                  <a:pos x="148524" y="486707"/>
                </a:cxn>
                <a:cxn ang="0">
                  <a:pos x="90844" y="663822"/>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w="9525">
              <a:noFill/>
            </a:ln>
          </p:spPr>
          <p:txBody>
            <a:bodyPr/>
            <a:p>
              <a:endParaRPr lang="zh-CN" altLang="en-US"/>
            </a:p>
          </p:txBody>
        </p:sp>
        <p:sp>
          <p:nvSpPr>
            <p:cNvPr id="9255" name="Freeform 50"/>
            <p:cNvSpPr/>
            <p:nvPr/>
          </p:nvSpPr>
          <p:spPr>
            <a:xfrm>
              <a:off x="122238" y="457200"/>
              <a:ext cx="198438" cy="841375"/>
            </a:xfrm>
            <a:custGeom>
              <a:avLst/>
              <a:gdLst/>
              <a:ahLst/>
              <a:cxnLst>
                <a:cxn ang="0">
                  <a:pos x="142357" y="175466"/>
                </a:cxn>
                <a:cxn ang="0">
                  <a:pos x="198438" y="221490"/>
                </a:cxn>
                <a:cxn ang="0">
                  <a:pos x="83401" y="60406"/>
                </a:cxn>
                <a:cxn ang="0">
                  <a:pos x="44576" y="0"/>
                </a:cxn>
                <a:cxn ang="0">
                  <a:pos x="46014" y="256008"/>
                </a:cxn>
                <a:cxn ang="0">
                  <a:pos x="0" y="578175"/>
                </a:cxn>
                <a:cxn ang="0">
                  <a:pos x="41700" y="664470"/>
                </a:cxn>
                <a:cxn ang="0">
                  <a:pos x="133729" y="841375"/>
                </a:cxn>
                <a:cxn ang="0">
                  <a:pos x="182620" y="750765"/>
                </a:cxn>
                <a:cxn ang="0">
                  <a:pos x="122226" y="562354"/>
                </a:cxn>
                <a:cxn ang="0">
                  <a:pos x="169678" y="562354"/>
                </a:cxn>
                <a:cxn ang="0">
                  <a:pos x="122226" y="533589"/>
                </a:cxn>
                <a:cxn ang="0">
                  <a:pos x="112160" y="415653"/>
                </a:cxn>
                <a:cxn ang="0">
                  <a:pos x="126540" y="345179"/>
                </a:cxn>
                <a:cxn ang="0">
                  <a:pos x="142357" y="267514"/>
                </a:cxn>
                <a:cxn ang="0">
                  <a:pos x="142357"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w="9525">
              <a:noFill/>
            </a:ln>
          </p:spPr>
          <p:txBody>
            <a:bodyPr/>
            <a:p>
              <a:endParaRPr lang="zh-CN" altLang="en-US"/>
            </a:p>
          </p:txBody>
        </p:sp>
        <p:sp>
          <p:nvSpPr>
            <p:cNvPr id="9256"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solidFill>
            <a:ln w="9525">
              <a:noFill/>
            </a:ln>
          </p:spPr>
          <p:txBody>
            <a:bodyPr/>
            <a:p>
              <a:endParaRPr lang="zh-CN" altLang="en-US"/>
            </a:p>
          </p:txBody>
        </p:sp>
        <p:sp>
          <p:nvSpPr>
            <p:cNvPr id="9257" name="Freeform 52"/>
            <p:cNvSpPr/>
            <p:nvPr/>
          </p:nvSpPr>
          <p:spPr>
            <a:xfrm>
              <a:off x="211138" y="1260475"/>
              <a:ext cx="123825" cy="214312"/>
            </a:xfrm>
            <a:custGeom>
              <a:avLst/>
              <a:gdLst/>
              <a:ahLst/>
              <a:cxnLst>
                <a:cxn ang="0">
                  <a:pos x="5759" y="66163"/>
                </a:cxn>
                <a:cxn ang="0">
                  <a:pos x="21597" y="165408"/>
                </a:cxn>
                <a:cxn ang="0">
                  <a:pos x="21597" y="214312"/>
                </a:cxn>
                <a:cxn ang="0">
                  <a:pos x="123825" y="126573"/>
                </a:cxn>
                <a:cxn ang="0">
                  <a:pos x="84949"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w="9525">
              <a:noFill/>
            </a:ln>
          </p:spPr>
          <p:txBody>
            <a:bodyPr/>
            <a:p>
              <a:endParaRPr lang="zh-CN" altLang="en-US"/>
            </a:p>
          </p:txBody>
        </p:sp>
        <p:sp>
          <p:nvSpPr>
            <p:cNvPr id="9258" name="Freeform 53"/>
            <p:cNvSpPr/>
            <p:nvPr/>
          </p:nvSpPr>
          <p:spPr>
            <a:xfrm>
              <a:off x="20638" y="439737"/>
              <a:ext cx="280988" cy="928687"/>
            </a:xfrm>
            <a:custGeom>
              <a:avLst/>
              <a:gdLst/>
              <a:ahLst/>
              <a:cxnLst>
                <a:cxn ang="0">
                  <a:pos x="157065" y="928687"/>
                </a:cxn>
                <a:cxn ang="0">
                  <a:pos x="280988" y="845177"/>
                </a:cxn>
                <a:cxn ang="0">
                  <a:pos x="193089" y="551452"/>
                </a:cxn>
                <a:cxn ang="0">
                  <a:pos x="201734" y="349877"/>
                </a:cxn>
                <a:cxn ang="0">
                  <a:pos x="243522" y="192936"/>
                </a:cxn>
                <a:cxn ang="0">
                  <a:pos x="145537" y="0"/>
                </a:cxn>
                <a:cxn ang="0">
                  <a:pos x="72048" y="35995"/>
                </a:cxn>
                <a:cxn ang="0">
                  <a:pos x="57638" y="56153"/>
                </a:cxn>
                <a:cxn ang="0">
                  <a:pos x="27378" y="132463"/>
                </a:cxn>
                <a:cxn ang="0">
                  <a:pos x="27378" y="226052"/>
                </a:cxn>
                <a:cxn ang="0">
                  <a:pos x="7204" y="249089"/>
                </a:cxn>
                <a:cxn ang="0">
                  <a:pos x="7204" y="306682"/>
                </a:cxn>
                <a:cxn ang="0">
                  <a:pos x="31701" y="329719"/>
                </a:cxn>
                <a:cxn ang="0">
                  <a:pos x="17291" y="414669"/>
                </a:cxn>
                <a:cxn ang="0">
                  <a:pos x="14409" y="519776"/>
                </a:cxn>
                <a:cxn ang="0">
                  <a:pos x="38906" y="619124"/>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w="9525">
              <a:noFill/>
            </a:ln>
          </p:spPr>
          <p:txBody>
            <a:bodyPr/>
            <a:p>
              <a:endParaRPr lang="zh-CN" altLang="en-US"/>
            </a:p>
          </p:txBody>
        </p:sp>
        <p:sp>
          <p:nvSpPr>
            <p:cNvPr id="9259" name="Freeform 54"/>
            <p:cNvSpPr>
              <a:spLocks noEditPoints="1"/>
            </p:cNvSpPr>
            <p:nvPr/>
          </p:nvSpPr>
          <p:spPr>
            <a:xfrm>
              <a:off x="20638" y="471487"/>
              <a:ext cx="214313" cy="896937"/>
            </a:xfrm>
            <a:custGeom>
              <a:avLst/>
              <a:gdLst/>
              <a:ahLst/>
              <a:cxnLst>
                <a:cxn ang="0">
                  <a:pos x="44588" y="156927"/>
                </a:cxn>
                <a:cxn ang="0">
                  <a:pos x="43150" y="155488"/>
                </a:cxn>
                <a:cxn ang="0">
                  <a:pos x="44588" y="156927"/>
                </a:cxn>
                <a:cxn ang="0">
                  <a:pos x="100683" y="695378"/>
                </a:cxn>
                <a:cxn ang="0">
                  <a:pos x="37396" y="479422"/>
                </a:cxn>
                <a:cxn ang="0">
                  <a:pos x="63287" y="477982"/>
                </a:cxn>
                <a:cxn ang="0">
                  <a:pos x="159655" y="424713"/>
                </a:cxn>
                <a:cxn ang="0">
                  <a:pos x="81985" y="459266"/>
                </a:cxn>
                <a:cxn ang="0">
                  <a:pos x="38835" y="424713"/>
                </a:cxn>
                <a:cxn ang="0">
                  <a:pos x="67602" y="348408"/>
                </a:cxn>
                <a:cxn ang="0">
                  <a:pos x="77670" y="283622"/>
                </a:cxn>
                <a:cxn ang="0">
                  <a:pos x="192737" y="336891"/>
                </a:cxn>
                <a:cxn ang="0">
                  <a:pos x="143834" y="274983"/>
                </a:cxn>
                <a:cxn ang="0">
                  <a:pos x="87738" y="243310"/>
                </a:cxn>
                <a:cxn ang="0">
                  <a:pos x="179792" y="244750"/>
                </a:cxn>
                <a:cxn ang="0">
                  <a:pos x="100683" y="200119"/>
                </a:cxn>
                <a:cxn ang="0">
                  <a:pos x="146710" y="185722"/>
                </a:cxn>
                <a:cxn ang="0">
                  <a:pos x="38835" y="185722"/>
                </a:cxn>
                <a:cxn ang="0">
                  <a:pos x="81985" y="128133"/>
                </a:cxn>
                <a:cxn ang="0">
                  <a:pos x="41711" y="143970"/>
                </a:cxn>
                <a:cxn ang="0">
                  <a:pos x="43150" y="119495"/>
                </a:cxn>
                <a:cxn ang="0">
                  <a:pos x="81985" y="46070"/>
                </a:cxn>
                <a:cxn ang="0">
                  <a:pos x="81985" y="0"/>
                </a:cxn>
                <a:cxn ang="0">
                  <a:pos x="71917" y="4319"/>
                </a:cxn>
                <a:cxn ang="0">
                  <a:pos x="61848" y="8638"/>
                </a:cxn>
                <a:cxn ang="0">
                  <a:pos x="27328" y="100779"/>
                </a:cxn>
                <a:cxn ang="0">
                  <a:pos x="27328" y="194360"/>
                </a:cxn>
                <a:cxn ang="0">
                  <a:pos x="7191" y="217395"/>
                </a:cxn>
                <a:cxn ang="0">
                  <a:pos x="7191" y="274983"/>
                </a:cxn>
                <a:cxn ang="0">
                  <a:pos x="31643" y="298019"/>
                </a:cxn>
                <a:cxn ang="0">
                  <a:pos x="17260" y="382961"/>
                </a:cxn>
                <a:cxn ang="0">
                  <a:pos x="14383" y="488060"/>
                </a:cxn>
                <a:cxn ang="0">
                  <a:pos x="38835" y="587400"/>
                </a:cxn>
                <a:cxn ang="0">
                  <a:pos x="156779" y="896937"/>
                </a:cxn>
                <a:cxn ang="0">
                  <a:pos x="214313" y="850866"/>
                </a:cxn>
                <a:cxn ang="0">
                  <a:pos x="159655" y="827831"/>
                </a:cxn>
                <a:cxn ang="0">
                  <a:pos x="100683"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w="9525">
              <a:noFill/>
            </a:ln>
          </p:spPr>
          <p:txBody>
            <a:bodyPr/>
            <a:p>
              <a:endParaRPr lang="zh-CN" altLang="en-US"/>
            </a:p>
          </p:txBody>
        </p:sp>
        <p:sp>
          <p:nvSpPr>
            <p:cNvPr id="9260"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solidFill>
            <a:ln w="9525">
              <a:noFill/>
            </a:ln>
          </p:spPr>
          <p:txBody>
            <a:bodyPr/>
            <a:p>
              <a:endParaRPr lang="zh-CN" altLang="en-US"/>
            </a:p>
          </p:txBody>
        </p:sp>
        <p:sp>
          <p:nvSpPr>
            <p:cNvPr id="9261" name="Freeform 56"/>
            <p:cNvSpPr/>
            <p:nvPr/>
          </p:nvSpPr>
          <p:spPr>
            <a:xfrm>
              <a:off x="303213" y="74612"/>
              <a:ext cx="280988" cy="354012"/>
            </a:xfrm>
            <a:custGeom>
              <a:avLst/>
              <a:gdLst/>
              <a:ahLst/>
              <a:cxnLst>
                <a:cxn ang="0">
                  <a:pos x="153396" y="351133"/>
                </a:cxn>
                <a:cxn ang="0">
                  <a:pos x="203572" y="315157"/>
                </a:cxn>
                <a:cxn ang="0">
                  <a:pos x="253749" y="223056"/>
                </a:cxn>
                <a:cxn ang="0">
                  <a:pos x="266651" y="223056"/>
                </a:cxn>
                <a:cxn ang="0">
                  <a:pos x="275253" y="174127"/>
                </a:cxn>
                <a:cxn ang="0">
                  <a:pos x="266651" y="130955"/>
                </a:cxn>
                <a:cxn ang="0">
                  <a:pos x="275253" y="20147"/>
                </a:cxn>
                <a:cxn ang="0">
                  <a:pos x="113255" y="0"/>
                </a:cxn>
                <a:cxn ang="0">
                  <a:pos x="43008" y="37415"/>
                </a:cxn>
                <a:cxn ang="0">
                  <a:pos x="43008" y="130955"/>
                </a:cxn>
                <a:cxn ang="0">
                  <a:pos x="12902" y="130955"/>
                </a:cxn>
                <a:cxn ang="0">
                  <a:pos x="43008" y="214421"/>
                </a:cxn>
                <a:cxn ang="0">
                  <a:pos x="70247" y="306522"/>
                </a:cxn>
                <a:cxn ang="0">
                  <a:pos x="153396" y="351133"/>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w="9525">
              <a:noFill/>
            </a:ln>
          </p:spPr>
          <p:txBody>
            <a:bodyPr/>
            <a:p>
              <a:endParaRPr lang="zh-CN" altLang="en-US"/>
            </a:p>
          </p:txBody>
        </p:sp>
        <p:sp>
          <p:nvSpPr>
            <p:cNvPr id="9262" name="Freeform 57"/>
            <p:cNvSpPr/>
            <p:nvPr/>
          </p:nvSpPr>
          <p:spPr>
            <a:xfrm>
              <a:off x="303213" y="76200"/>
              <a:ext cx="134938" cy="341312"/>
            </a:xfrm>
            <a:custGeom>
              <a:avLst/>
              <a:gdLst/>
              <a:ahLst/>
              <a:cxnLst>
                <a:cxn ang="0">
                  <a:pos x="117711" y="341312"/>
                </a:cxn>
                <a:cxn ang="0">
                  <a:pos x="78953" y="243382"/>
                </a:cxn>
                <a:cxn ang="0">
                  <a:pos x="91872" y="192978"/>
                </a:cxn>
                <a:cxn ang="0">
                  <a:pos x="78953" y="162735"/>
                </a:cxn>
                <a:cxn ang="0">
                  <a:pos x="104792" y="138252"/>
                </a:cxn>
                <a:cxn ang="0">
                  <a:pos x="122018" y="84967"/>
                </a:cxn>
                <a:cxn ang="0">
                  <a:pos x="134938" y="1440"/>
                </a:cxn>
                <a:cxn ang="0">
                  <a:pos x="113405" y="0"/>
                </a:cxn>
                <a:cxn ang="0">
                  <a:pos x="43065" y="36003"/>
                </a:cxn>
                <a:cxn ang="0">
                  <a:pos x="43065" y="129612"/>
                </a:cxn>
                <a:cxn ang="0">
                  <a:pos x="12919" y="129612"/>
                </a:cxn>
                <a:cxn ang="0">
                  <a:pos x="43065" y="213139"/>
                </a:cxn>
                <a:cxn ang="0">
                  <a:pos x="70340" y="305308"/>
                </a:cxn>
                <a:cxn ang="0">
                  <a:pos x="117711"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w="9525">
              <a:noFill/>
            </a:ln>
          </p:spPr>
          <p:txBody>
            <a:bodyPr/>
            <a:p>
              <a:endParaRPr lang="zh-CN" altLang="en-US"/>
            </a:p>
          </p:txBody>
        </p:sp>
        <p:sp>
          <p:nvSpPr>
            <p:cNvPr id="9263" name="Freeform 58"/>
            <p:cNvSpPr/>
            <p:nvPr/>
          </p:nvSpPr>
          <p:spPr>
            <a:xfrm>
              <a:off x="519113" y="206375"/>
              <a:ext cx="68263" cy="166687"/>
            </a:xfrm>
            <a:custGeom>
              <a:avLst/>
              <a:gdLst/>
              <a:ahLst/>
              <a:cxnLst>
                <a:cxn ang="0">
                  <a:pos x="38397" y="91965"/>
                </a:cxn>
                <a:cxn ang="0">
                  <a:pos x="51197" y="91965"/>
                </a:cxn>
                <a:cxn ang="0">
                  <a:pos x="68263" y="27302"/>
                </a:cxn>
                <a:cxn ang="0">
                  <a:pos x="51197" y="0"/>
                </a:cxn>
                <a:cxn ang="0">
                  <a:pos x="29865" y="80469"/>
                </a:cxn>
                <a:cxn ang="0">
                  <a:pos x="0" y="107771"/>
                </a:cxn>
                <a:cxn ang="0">
                  <a:pos x="0" y="166687"/>
                </a:cxn>
                <a:cxn ang="0">
                  <a:pos x="38397"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w="9525">
              <a:noFill/>
            </a:ln>
          </p:spPr>
          <p:txBody>
            <a:bodyPr/>
            <a:p>
              <a:endParaRPr lang="zh-CN" altLang="en-US"/>
            </a:p>
          </p:txBody>
        </p:sp>
        <p:sp>
          <p:nvSpPr>
            <p:cNvPr id="9264" name="Freeform 59"/>
            <p:cNvSpPr/>
            <p:nvPr/>
          </p:nvSpPr>
          <p:spPr>
            <a:xfrm>
              <a:off x="327025" y="0"/>
              <a:ext cx="268288" cy="255587"/>
            </a:xfrm>
            <a:custGeom>
              <a:avLst/>
              <a:gdLst/>
              <a:ahLst/>
              <a:cxnLst>
                <a:cxn ang="0">
                  <a:pos x="266845" y="109127"/>
                </a:cxn>
                <a:cxn ang="0">
                  <a:pos x="183185" y="0"/>
                </a:cxn>
                <a:cxn ang="0">
                  <a:pos x="134144" y="10051"/>
                </a:cxn>
                <a:cxn ang="0">
                  <a:pos x="79332" y="15794"/>
                </a:cxn>
                <a:cxn ang="0">
                  <a:pos x="49041" y="31589"/>
                </a:cxn>
                <a:cxn ang="0">
                  <a:pos x="0" y="101947"/>
                </a:cxn>
                <a:cxn ang="0">
                  <a:pos x="4327" y="201023"/>
                </a:cxn>
                <a:cxn ang="0">
                  <a:pos x="15866" y="203895"/>
                </a:cxn>
                <a:cxn ang="0">
                  <a:pos x="21636" y="242664"/>
                </a:cxn>
                <a:cxn ang="0">
                  <a:pos x="28848" y="236920"/>
                </a:cxn>
                <a:cxn ang="0">
                  <a:pos x="36060" y="180921"/>
                </a:cxn>
                <a:cxn ang="0">
                  <a:pos x="36060" y="137844"/>
                </a:cxn>
                <a:cxn ang="0">
                  <a:pos x="63465" y="113434"/>
                </a:cxn>
                <a:cxn ang="0">
                  <a:pos x="115392" y="130665"/>
                </a:cxn>
                <a:cxn ang="0">
                  <a:pos x="154337" y="150767"/>
                </a:cxn>
                <a:cxn ang="0">
                  <a:pos x="158664" y="150767"/>
                </a:cxn>
                <a:cxn ang="0">
                  <a:pos x="178858" y="149331"/>
                </a:cxn>
                <a:cxn ang="0">
                  <a:pos x="216361" y="166562"/>
                </a:cxn>
                <a:cxn ang="0">
                  <a:pos x="207706" y="139280"/>
                </a:cxn>
                <a:cxn ang="0">
                  <a:pos x="214918" y="137844"/>
                </a:cxn>
                <a:cxn ang="0">
                  <a:pos x="226458" y="155075"/>
                </a:cxn>
                <a:cxn ang="0">
                  <a:pos x="230785" y="205331"/>
                </a:cxn>
                <a:cxn ang="0">
                  <a:pos x="229342" y="249843"/>
                </a:cxn>
                <a:cxn ang="0">
                  <a:pos x="232227" y="255587"/>
                </a:cxn>
                <a:cxn ang="0">
                  <a:pos x="243767" y="205331"/>
                </a:cxn>
                <a:cxn ang="0">
                  <a:pos x="253863" y="211074"/>
                </a:cxn>
                <a:cxn ang="0">
                  <a:pos x="265403" y="165126"/>
                </a:cxn>
                <a:cxn ang="0">
                  <a:pos x="266845"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w="9525">
              <a:noFill/>
            </a:ln>
          </p:spPr>
          <p:txBody>
            <a:bodyPr/>
            <a:p>
              <a:endParaRPr lang="zh-CN" altLang="en-US"/>
            </a:p>
          </p:txBody>
        </p:sp>
        <p:sp>
          <p:nvSpPr>
            <p:cNvPr id="9265" name="Freeform 60"/>
            <p:cNvSpPr/>
            <p:nvPr/>
          </p:nvSpPr>
          <p:spPr>
            <a:xfrm>
              <a:off x="614363" y="739775"/>
              <a:ext cx="50800" cy="280987"/>
            </a:xfrm>
            <a:custGeom>
              <a:avLst/>
              <a:gdLst/>
              <a:ahLst/>
              <a:cxnLst>
                <a:cxn ang="0">
                  <a:pos x="39511" y="157064"/>
                </a:cxn>
                <a:cxn ang="0">
                  <a:pos x="15522" y="0"/>
                </a:cxn>
                <a:cxn ang="0">
                  <a:pos x="0" y="237758"/>
                </a:cxn>
                <a:cxn ang="0">
                  <a:pos x="8466" y="280987"/>
                </a:cxn>
                <a:cxn ang="0">
                  <a:pos x="47977" y="280987"/>
                </a:cxn>
                <a:cxn ang="0">
                  <a:pos x="39511" y="157064"/>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w="9525">
              <a:noFill/>
            </a:ln>
          </p:spPr>
          <p:txBody>
            <a:bodyPr/>
            <a:p>
              <a:endParaRPr lang="zh-CN" altLang="en-US"/>
            </a:p>
          </p:txBody>
        </p:sp>
        <p:sp>
          <p:nvSpPr>
            <p:cNvPr id="9266" name="Freeform 61"/>
            <p:cNvSpPr/>
            <p:nvPr/>
          </p:nvSpPr>
          <p:spPr>
            <a:xfrm>
              <a:off x="512763" y="476250"/>
              <a:ext cx="173038" cy="1022350"/>
            </a:xfrm>
            <a:custGeom>
              <a:avLst/>
              <a:gdLst/>
              <a:ahLst/>
              <a:cxnLst>
                <a:cxn ang="0">
                  <a:pos x="79309" y="997905"/>
                </a:cxn>
                <a:cxn ang="0">
                  <a:pos x="155734" y="1022350"/>
                </a:cxn>
                <a:cxn ang="0">
                  <a:pos x="173038" y="1010846"/>
                </a:cxn>
                <a:cxn ang="0">
                  <a:pos x="126894" y="529148"/>
                </a:cxn>
                <a:cxn ang="0">
                  <a:pos x="126894" y="313463"/>
                </a:cxn>
                <a:cxn ang="0">
                  <a:pos x="126894" y="181175"/>
                </a:cxn>
                <a:cxn ang="0">
                  <a:pos x="79309" y="57516"/>
                </a:cxn>
                <a:cxn ang="0">
                  <a:pos x="1441" y="0"/>
                </a:cxn>
                <a:cxn ang="0">
                  <a:pos x="0" y="57516"/>
                </a:cxn>
                <a:cxn ang="0">
                  <a:pos x="79309" y="277515"/>
                </a:cxn>
                <a:cxn ang="0">
                  <a:pos x="63447" y="425619"/>
                </a:cxn>
                <a:cxn ang="0">
                  <a:pos x="95170" y="731893"/>
                </a:cxn>
                <a:cxn ang="0">
                  <a:pos x="79309" y="997905"/>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w="9525">
              <a:noFill/>
            </a:ln>
          </p:spPr>
          <p:txBody>
            <a:bodyPr/>
            <a:p>
              <a:endParaRPr lang="zh-CN" altLang="en-US"/>
            </a:p>
          </p:txBody>
        </p:sp>
      </p:grpSp>
      <p:sp>
        <p:nvSpPr>
          <p:cNvPr id="9267" name="文本框 9266"/>
          <p:cNvSpPr txBox="1"/>
          <p:nvPr/>
        </p:nvSpPr>
        <p:spPr>
          <a:xfrm>
            <a:off x="4840288" y="930275"/>
            <a:ext cx="4283075" cy="579438"/>
          </a:xfrm>
          <a:prstGeom prst="rect">
            <a:avLst/>
          </a:prstGeom>
          <a:noFill/>
          <a:ln w="9525">
            <a:noFill/>
          </a:ln>
        </p:spPr>
        <p:txBody>
          <a:bodyPr>
            <a:spAutoFit/>
          </a:bodyPr>
          <a:p>
            <a:r>
              <a:rPr lang="zh-CN" altLang="en-US" sz="3200" b="1" dirty="0">
                <a:solidFill>
                  <a:srgbClr val="C40000"/>
                </a:solidFill>
                <a:latin typeface="Arial" panose="020B0604020202020204" charset="-122"/>
                <a:ea typeface="微软雅黑" panose="020B0503020204020204" charset="-122"/>
              </a:rPr>
              <a:t>e抵快贷</a:t>
            </a:r>
            <a:endParaRPr lang="zh-CN" altLang="en-US" sz="3200" b="1" dirty="0">
              <a:solidFill>
                <a:srgbClr val="C40000"/>
              </a:solidFill>
              <a:latin typeface="Arial" panose="020B0604020202020204" charset="-122"/>
              <a:ea typeface="微软雅黑" panose="020B0503020204020204" charset="-122"/>
            </a:endParaRPr>
          </a:p>
        </p:txBody>
      </p:sp>
    </p:spTree>
  </p:cSld>
  <p:clrMapOvr>
    <a:masterClrMapping/>
  </p:clrMapOvr>
  <p:transition spd="slow" advTm="4277">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32"/>
                                        </p:tgtEl>
                                        <p:attrNameLst>
                                          <p:attrName>style.visibility</p:attrName>
                                        </p:attrNameLst>
                                      </p:cBhvr>
                                      <p:to>
                                        <p:strVal val="visible"/>
                                      </p:to>
                                    </p:set>
                                    <p:animEffect filter="wipe(left)">
                                      <p:cBhvr>
                                        <p:cTn id="7" dur="500"/>
                                        <p:tgtEl>
                                          <p:spTgt spid="923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231"/>
                                        </p:tgtEl>
                                        <p:attrNameLst>
                                          <p:attrName>style.visibility</p:attrName>
                                        </p:attrNameLst>
                                      </p:cBhvr>
                                      <p:to>
                                        <p:strVal val="visible"/>
                                      </p:to>
                                    </p:set>
                                    <p:anim calcmode="lin" valueType="num">
                                      <p:cBhvr>
                                        <p:cTn id="11" dur="300" fill="hold"/>
                                        <p:tgtEl>
                                          <p:spTgt spid="9231"/>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9231"/>
                                        </p:tgtEl>
                                        <p:attrNameLst>
                                          <p:attrName>ppt_y</p:attrName>
                                        </p:attrNameLst>
                                      </p:cBhvr>
                                      <p:tavLst>
                                        <p:tav tm="0">
                                          <p:val>
                                            <p:strVal val="#ppt_y"/>
                                          </p:val>
                                        </p:tav>
                                        <p:tav tm="100000">
                                          <p:val>
                                            <p:strVal val="#ppt_y"/>
                                          </p:val>
                                        </p:tav>
                                      </p:tavLst>
                                    </p:anim>
                                    <p:anim calcmode="lin" valueType="num">
                                      <p:cBhvr>
                                        <p:cTn id="13" dur="300" fill="hold"/>
                                        <p:tgtEl>
                                          <p:spTgt spid="9231"/>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9231"/>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9231"/>
                                        </p:tgtEl>
                                      </p:cBhvr>
                                    </p:animEffect>
                                  </p:childTnLst>
                                </p:cTn>
                              </p:par>
                            </p:childTnLst>
                          </p:cTn>
                        </p:par>
                        <p:par>
                          <p:cTn id="16" fill="hold">
                            <p:stCondLst>
                              <p:cond delay="1070"/>
                            </p:stCondLst>
                            <p:childTnLst>
                              <p:par>
                                <p:cTn id="17" presetID="10" presetClass="entr" presetSubtype="0" fill="hold" nodeType="afterEffect">
                                  <p:stCondLst>
                                    <p:cond delay="0"/>
                                  </p:stCondLst>
                                  <p:childTnLst>
                                    <p:set>
                                      <p:cBhvr>
                                        <p:cTn id="18" dur="1" fill="hold">
                                          <p:stCondLst>
                                            <p:cond delay="0"/>
                                          </p:stCondLst>
                                        </p:cTn>
                                        <p:tgtEl>
                                          <p:spTgt spid="9237"/>
                                        </p:tgtEl>
                                        <p:attrNameLst>
                                          <p:attrName>style.visibility</p:attrName>
                                        </p:attrNameLst>
                                      </p:cBhvr>
                                      <p:to>
                                        <p:strVal val="visible"/>
                                      </p:to>
                                    </p:set>
                                    <p:anim calcmode="lin" valueType="num">
                                      <p:cBhvr>
                                        <p:cTn id="19" dur="500" fill="hold"/>
                                        <p:tgtEl>
                                          <p:spTgt spid="9237"/>
                                        </p:tgtEl>
                                        <p:attrNameLst>
                                          <p:attrName>ppt_w</p:attrName>
                                        </p:attrNameLst>
                                      </p:cBhvr>
                                      <p:tavLst>
                                        <p:tav tm="0">
                                          <p:val>
                                            <p:fltVal val="0.000000"/>
                                          </p:val>
                                        </p:tav>
                                        <p:tav tm="100000">
                                          <p:val>
                                            <p:strVal val="#ppt_w"/>
                                          </p:val>
                                        </p:tav>
                                      </p:tavLst>
                                    </p:anim>
                                    <p:anim calcmode="lin" valueType="num">
                                      <p:cBhvr>
                                        <p:cTn id="20" dur="500" fill="hold"/>
                                        <p:tgtEl>
                                          <p:spTgt spid="9237"/>
                                        </p:tgtEl>
                                        <p:attrNameLst>
                                          <p:attrName>ppt_h</p:attrName>
                                        </p:attrNameLst>
                                      </p:cBhvr>
                                      <p:tavLst>
                                        <p:tav tm="0">
                                          <p:val>
                                            <p:fltVal val="0.000000"/>
                                          </p:val>
                                        </p:tav>
                                        <p:tav tm="100000">
                                          <p:val>
                                            <p:strVal val="#ppt_h"/>
                                          </p:val>
                                        </p:tav>
                                      </p:tavLst>
                                    </p:anim>
                                    <p:animEffect filter="fade">
                                      <p:cBhvr>
                                        <p:cTn id="21" dur="500"/>
                                        <p:tgtEl>
                                          <p:spTgt spid="9237"/>
                                        </p:tgtEl>
                                      </p:cBhvr>
                                    </p:animEffect>
                                  </p:childTnLst>
                                </p:cTn>
                              </p:par>
                              <p:par>
                                <p:cTn id="22" presetID="10" presetClass="entr" presetSubtype="0" fill="hold" nodeType="withEffect">
                                  <p:stCondLst>
                                    <p:cond delay="500"/>
                                  </p:stCondLst>
                                  <p:childTnLst>
                                    <p:set>
                                      <p:cBhvr>
                                        <p:cTn id="23" dur="1" fill="hold">
                                          <p:stCondLst>
                                            <p:cond delay="0"/>
                                          </p:stCondLst>
                                        </p:cTn>
                                        <p:tgtEl>
                                          <p:spTgt spid="9222"/>
                                        </p:tgtEl>
                                        <p:attrNameLst>
                                          <p:attrName>style.visibility</p:attrName>
                                        </p:attrNameLst>
                                      </p:cBhvr>
                                      <p:to>
                                        <p:strVal val="visible"/>
                                      </p:to>
                                    </p:set>
                                    <p:animEffect filter="fade">
                                      <p:cBhvr>
                                        <p:cTn id="24" dur="500"/>
                                        <p:tgtEl>
                                          <p:spTgt spid="9222"/>
                                        </p:tgtEl>
                                      </p:cBhvr>
                                    </p:animEffect>
                                  </p:childTnLst>
                                </p:cTn>
                              </p:par>
                              <p:par>
                                <p:cTn id="25" presetID="22" presetClass="entr" presetSubtype="8" fill="hold" nodeType="withEffect">
                                  <p:stCondLst>
                                    <p:cond delay="500"/>
                                  </p:stCondLst>
                                  <p:childTnLst>
                                    <p:set>
                                      <p:cBhvr>
                                        <p:cTn id="26" dur="1" fill="hold">
                                          <p:stCondLst>
                                            <p:cond delay="0"/>
                                          </p:stCondLst>
                                        </p:cTn>
                                        <p:tgtEl>
                                          <p:spTgt spid="9220"/>
                                        </p:tgtEl>
                                        <p:attrNameLst>
                                          <p:attrName>style.visibility</p:attrName>
                                        </p:attrNameLst>
                                      </p:cBhvr>
                                      <p:to>
                                        <p:strVal val="visible"/>
                                      </p:to>
                                    </p:set>
                                    <p:animEffect filter="wipe(left)">
                                      <p:cBhvr>
                                        <p:cTn id="27" dur="500"/>
                                        <p:tgtEl>
                                          <p:spTgt spid="9220"/>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218"/>
                                        </p:tgtEl>
                                        <p:attrNameLst>
                                          <p:attrName>style.visibility</p:attrName>
                                        </p:attrNameLst>
                                      </p:cBhvr>
                                      <p:to>
                                        <p:strVal val="visible"/>
                                      </p:to>
                                    </p:set>
                                    <p:animEffect filter="fade">
                                      <p:cBhvr>
                                        <p:cTn id="30" dur="500"/>
                                        <p:tgtEl>
                                          <p:spTgt spid="9218"/>
                                        </p:tgtEl>
                                      </p:cBhvr>
                                    </p:animEffect>
                                  </p:childTnLst>
                                </p:cTn>
                              </p:par>
                              <p:par>
                                <p:cTn id="31" presetID="10" presetClass="entr" presetSubtype="0" fill="hold" nodeType="withEffect">
                                  <p:stCondLst>
                                    <p:cond delay="1000"/>
                                  </p:stCondLst>
                                  <p:childTnLst>
                                    <p:set>
                                      <p:cBhvr>
                                        <p:cTn id="32" dur="1" fill="hold">
                                          <p:stCondLst>
                                            <p:cond delay="0"/>
                                          </p:stCondLst>
                                        </p:cTn>
                                        <p:tgtEl>
                                          <p:spTgt spid="9225"/>
                                        </p:tgtEl>
                                        <p:attrNameLst>
                                          <p:attrName>style.visibility</p:attrName>
                                        </p:attrNameLst>
                                      </p:cBhvr>
                                      <p:to>
                                        <p:strVal val="visible"/>
                                      </p:to>
                                    </p:set>
                                    <p:animEffect filter="fade">
                                      <p:cBhvr>
                                        <p:cTn id="33" dur="500"/>
                                        <p:tgtEl>
                                          <p:spTgt spid="9225"/>
                                        </p:tgtEl>
                                      </p:cBhvr>
                                    </p:animEffect>
                                  </p:childTnLst>
                                </p:cTn>
                              </p:par>
                              <p:par>
                                <p:cTn id="34" presetID="22" presetClass="entr" presetSubtype="8" fill="hold" nodeType="withEffect">
                                  <p:stCondLst>
                                    <p:cond delay="1000"/>
                                  </p:stCondLst>
                                  <p:childTnLst>
                                    <p:set>
                                      <p:cBhvr>
                                        <p:cTn id="35" dur="1" fill="hold">
                                          <p:stCondLst>
                                            <p:cond delay="0"/>
                                          </p:stCondLst>
                                        </p:cTn>
                                        <p:tgtEl>
                                          <p:spTgt spid="9221"/>
                                        </p:tgtEl>
                                        <p:attrNameLst>
                                          <p:attrName>style.visibility</p:attrName>
                                        </p:attrNameLst>
                                      </p:cBhvr>
                                      <p:to>
                                        <p:strVal val="visible"/>
                                      </p:to>
                                    </p:set>
                                    <p:animEffect filter="wipe(left)">
                                      <p:cBhvr>
                                        <p:cTn id="36" dur="500"/>
                                        <p:tgtEl>
                                          <p:spTgt spid="9221"/>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9219"/>
                                        </p:tgtEl>
                                        <p:attrNameLst>
                                          <p:attrName>style.visibility</p:attrName>
                                        </p:attrNameLst>
                                      </p:cBhvr>
                                      <p:to>
                                        <p:strVal val="visible"/>
                                      </p:to>
                                    </p:set>
                                    <p:animEffect filter="fade">
                                      <p:cBhvr>
                                        <p:cTn id="39" dur="500"/>
                                        <p:tgtEl>
                                          <p:spTgt spid="9219"/>
                                        </p:tgtEl>
                                      </p:cBhvr>
                                    </p:animEffect>
                                  </p:childTnLst>
                                </p:cTn>
                              </p:par>
                              <p:par>
                                <p:cTn id="40" presetID="10" presetClass="entr" presetSubtype="0" fill="hold" nodeType="withEffect">
                                  <p:stCondLst>
                                    <p:cond delay="1500"/>
                                  </p:stCondLst>
                                  <p:childTnLst>
                                    <p:set>
                                      <p:cBhvr>
                                        <p:cTn id="41" dur="1" fill="hold">
                                          <p:stCondLst>
                                            <p:cond delay="0"/>
                                          </p:stCondLst>
                                        </p:cTn>
                                        <p:tgtEl>
                                          <p:spTgt spid="9228"/>
                                        </p:tgtEl>
                                        <p:attrNameLst>
                                          <p:attrName>style.visibility</p:attrName>
                                        </p:attrNameLst>
                                      </p:cBhvr>
                                      <p:to>
                                        <p:strVal val="visible"/>
                                      </p:to>
                                    </p:set>
                                    <p:animEffect filter="fade">
                                      <p:cBhvr>
                                        <p:cTn id="4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p:bldP spid="9219" grpId="0" bldLvl="0"/>
      <p:bldP spid="9231"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Freeform 6"/>
          <p:cNvSpPr/>
          <p:nvPr/>
        </p:nvSpPr>
        <p:spPr>
          <a:xfrm>
            <a:off x="1096963" y="2740025"/>
            <a:ext cx="9972675" cy="1593850"/>
          </a:xfrm>
          <a:custGeom>
            <a:avLst/>
            <a:gdLst/>
            <a:ahLst/>
            <a:cxnLst>
              <a:cxn ang="0">
                <a:pos x="0" y="0"/>
              </a:cxn>
            </a:cxnLst>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solidFill>
          <a:ln w="9525">
            <a:noFill/>
          </a:ln>
        </p:spPr>
        <p:txBody>
          <a:bodyPr/>
          <a:p>
            <a:endParaRPr lang="zh-CN" altLang="en-US"/>
          </a:p>
        </p:txBody>
      </p:sp>
      <p:grpSp>
        <p:nvGrpSpPr>
          <p:cNvPr id="10243" name="Group 6"/>
          <p:cNvGrpSpPr/>
          <p:nvPr/>
        </p:nvGrpSpPr>
        <p:grpSpPr>
          <a:xfrm>
            <a:off x="1116013" y="4381500"/>
            <a:ext cx="3009900" cy="1127125"/>
            <a:chOff x="0" y="0"/>
            <a:chExt cx="1856582" cy="875552"/>
          </a:xfrm>
        </p:grpSpPr>
        <p:sp>
          <p:nvSpPr>
            <p:cNvPr id="10244"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5"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6" name="Text Box 60"/>
            <p:cNvSpPr/>
            <p:nvPr/>
          </p:nvSpPr>
          <p:spPr>
            <a:xfrm>
              <a:off x="0" y="327111"/>
              <a:ext cx="1856582" cy="548441"/>
            </a:xfrm>
            <a:prstGeom prst="rect">
              <a:avLst/>
            </a:prstGeom>
            <a:noFill/>
            <a:ln w="9525">
              <a:noFill/>
            </a:ln>
          </p:spPr>
          <p:txBody>
            <a:bodyPr lIns="72574" tIns="36287" rIns="72574" bIns="36287" anchor="t">
              <a:spAutoFit/>
            </a:bodyPr>
            <a:p>
              <a:pPr algn="ctr" eaLnBrk="0" hangingPunct="0">
                <a:lnSpc>
                  <a:spcPct val="130000"/>
                </a:lnSpc>
                <a:buClr>
                  <a:schemeClr val="hlink"/>
                </a:buClr>
              </a:pPr>
              <a:r>
                <a:rPr lang="en-US" altLang="zh-CN" sz="1600"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单户贷款额度最高</a:t>
              </a:r>
              <a:endParaRPr lang="zh-CN" altLang="en-US" sz="1600" b="1" dirty="0">
                <a:solidFill>
                  <a:srgbClr val="080808"/>
                </a:solidFill>
                <a:latin typeface="微软雅黑" panose="020B0503020204020204" charset="-122"/>
                <a:ea typeface="微软雅黑" panose="020B0503020204020204" charset="-122"/>
                <a:sym typeface="微软雅黑" panose="020B0503020204020204" charset="-122"/>
              </a:endParaRPr>
            </a:p>
            <a:p>
              <a:pPr algn="ctr" eaLnBrk="0" hangingPunct="0">
                <a:lnSpc>
                  <a:spcPct val="130000"/>
                </a:lnSpc>
                <a:buClr>
                  <a:schemeClr val="hlink"/>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不超过10</a:t>
              </a:r>
              <a:r>
                <a:rPr lang="en-US" altLang="zh-CN" sz="1600" b="1" dirty="0">
                  <a:solidFill>
                    <a:srgbClr val="080808"/>
                  </a:solidFill>
                  <a:latin typeface="微软雅黑" panose="020B0503020204020204" charset="-122"/>
                  <a:ea typeface="微软雅黑" panose="020B0503020204020204" charset="-122"/>
                  <a:sym typeface="微软雅黑" panose="020B0503020204020204" charset="-122"/>
                </a:rPr>
                <a:t>00</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万元</a:t>
              </a:r>
              <a:endParaRPr lang="en-US" altLang="zh-CN"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0247" name="组合 10"/>
          <p:cNvGrpSpPr/>
          <p:nvPr/>
        </p:nvGrpSpPr>
        <p:grpSpPr>
          <a:xfrm>
            <a:off x="3286125" y="1531938"/>
            <a:ext cx="3336925" cy="1208087"/>
            <a:chOff x="0" y="0"/>
            <a:chExt cx="3336290" cy="863017"/>
          </a:xfrm>
        </p:grpSpPr>
        <p:sp>
          <p:nvSpPr>
            <p:cNvPr id="10248" name="Line 68"/>
            <p:cNvSpPr/>
            <p:nvPr/>
          </p:nvSpPr>
          <p:spPr>
            <a:xfrm>
              <a:off x="1632338" y="541113"/>
              <a:ext cx="1" cy="321904"/>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9" name="Line 69"/>
            <p:cNvSpPr/>
            <p:nvPr/>
          </p:nvSpPr>
          <p:spPr>
            <a:xfrm flipH="1">
              <a:off x="191770" y="530250"/>
              <a:ext cx="2872531"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0" name="Text Box 70"/>
            <p:cNvSpPr/>
            <p:nvPr/>
          </p:nvSpPr>
          <p:spPr>
            <a:xfrm>
              <a:off x="0" y="0"/>
              <a:ext cx="3336290" cy="389255"/>
            </a:xfrm>
            <a:prstGeom prst="rect">
              <a:avLst/>
            </a:prstGeom>
            <a:noFill/>
            <a:ln w="9525">
              <a:noFill/>
            </a:ln>
          </p:spPr>
          <p:txBody>
            <a:bodyPr wrap="square" lIns="72574" tIns="36287" rIns="72574" bIns="36287" anchor="t">
              <a:spAutoFit/>
            </a:bodyPr>
            <a:p>
              <a:pPr algn="ctr" eaLnBrk="0" hangingPunct="0">
                <a:lnSpc>
                  <a:spcPct val="130000"/>
                </a:lnSpc>
                <a:buClr>
                  <a:schemeClr val="accent2"/>
                </a:buClr>
              </a:pP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循环期限最长10年，单笔借款期限最短7天，最长365天</a:t>
              </a: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0251" name="椭圆 14"/>
          <p:cNvSpPr/>
          <p:nvPr/>
        </p:nvSpPr>
        <p:spPr>
          <a:xfrm>
            <a:off x="1878013" y="2797175"/>
            <a:ext cx="1387475" cy="1385888"/>
          </a:xfrm>
          <a:prstGeom prst="ellipse">
            <a:avLst/>
          </a:prstGeom>
          <a:solidFill>
            <a:schemeClr val="bg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080808"/>
                </a:solidFill>
                <a:latin typeface="微软雅黑" panose="020B0503020204020204" charset="-122"/>
                <a:ea typeface="微软雅黑" panose="020B0503020204020204" charset="-122"/>
                <a:sym typeface="微软雅黑" panose="020B0503020204020204" charset="-122"/>
              </a:rPr>
              <a:t>额度</a:t>
            </a:r>
            <a:endParaRPr lang="zh-CN" altLang="en-US" sz="2800" b="1"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0252" name="椭圆 15"/>
          <p:cNvSpPr/>
          <p:nvPr/>
        </p:nvSpPr>
        <p:spPr>
          <a:xfrm>
            <a:off x="4259263" y="2871788"/>
            <a:ext cx="1387475" cy="1385887"/>
          </a:xfrm>
          <a:prstGeom prst="ellipse">
            <a:avLst/>
          </a:prstGeom>
          <a:solidFill>
            <a:schemeClr val="bg1"/>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期限</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0253" name="椭圆 16"/>
          <p:cNvSpPr/>
          <p:nvPr/>
        </p:nvSpPr>
        <p:spPr>
          <a:xfrm>
            <a:off x="6580188" y="2811463"/>
            <a:ext cx="1389062" cy="1385887"/>
          </a:xfrm>
          <a:prstGeom prst="ellipse">
            <a:avLst/>
          </a:prstGeom>
          <a:solidFill>
            <a:schemeClr val="accent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担保方式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sp>
        <p:nvSpPr>
          <p:cNvPr id="10254" name="椭圆 17"/>
          <p:cNvSpPr/>
          <p:nvPr/>
        </p:nvSpPr>
        <p:spPr>
          <a:xfrm>
            <a:off x="8951913" y="2844800"/>
            <a:ext cx="1389062" cy="1385888"/>
          </a:xfrm>
          <a:prstGeom prst="ellipse">
            <a:avLst/>
          </a:prstGeom>
          <a:solidFill>
            <a:schemeClr val="tx2"/>
          </a:solidFill>
          <a:ln w="25400" cap="flat" cmpd="sng">
            <a:solidFill>
              <a:srgbClr val="FFFFEB"/>
            </a:solidFill>
            <a:prstDash val="solid"/>
            <a:headEnd type="none" w="med" len="med"/>
            <a:tailEnd type="none" w="med" len="med"/>
          </a:ln>
        </p:spPr>
        <p:txBody>
          <a:bodyPr lIns="72574" tIns="36287" rIns="72574" bIns="36287" anchor="ctr"/>
          <a:p>
            <a:pPr algn="ctr" eaLnBrk="0" hangingPunct="0"/>
            <a:r>
              <a:rPr lang="zh-CN" altLang="en-US" sz="2800" b="1" dirty="0">
                <a:solidFill>
                  <a:srgbClr val="FFFFFF"/>
                </a:solidFill>
                <a:latin typeface="微软雅黑" panose="020B0503020204020204" charset="-122"/>
                <a:ea typeface="微软雅黑" panose="020B0503020204020204" charset="-122"/>
                <a:sym typeface="微软雅黑" panose="020B0503020204020204" charset="-122"/>
              </a:rPr>
              <a:t>还款方式</a:t>
            </a:r>
            <a:endParaRPr lang="zh-CN" altLang="en-US" sz="2800" dirty="0">
              <a:solidFill>
                <a:srgbClr val="080808"/>
              </a:solidFill>
              <a:latin typeface="微软雅黑" panose="020B0503020204020204" charset="-122"/>
              <a:ea typeface="微软雅黑" panose="020B0503020204020204" charset="-122"/>
              <a:sym typeface="微软雅黑" panose="020B0503020204020204" charset="-122"/>
            </a:endParaRPr>
          </a:p>
        </p:txBody>
      </p:sp>
      <p:grpSp>
        <p:nvGrpSpPr>
          <p:cNvPr id="10255" name="Group 6"/>
          <p:cNvGrpSpPr/>
          <p:nvPr/>
        </p:nvGrpSpPr>
        <p:grpSpPr>
          <a:xfrm>
            <a:off x="5802313" y="4381500"/>
            <a:ext cx="3009900" cy="1444625"/>
            <a:chOff x="0" y="0"/>
            <a:chExt cx="1856582" cy="1121660"/>
          </a:xfrm>
        </p:grpSpPr>
        <p:sp>
          <p:nvSpPr>
            <p:cNvPr id="10256" name="Line 58"/>
            <p:cNvSpPr/>
            <p:nvPr/>
          </p:nvSpPr>
          <p:spPr>
            <a:xfrm>
              <a:off x="913706" y="0"/>
              <a:ext cx="1" cy="334963"/>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7" name="Line 59"/>
            <p:cNvSpPr/>
            <p:nvPr/>
          </p:nvSpPr>
          <p:spPr>
            <a:xfrm flipH="1">
              <a:off x="158056" y="344488"/>
              <a:ext cx="1495425"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8" name="Text Box 60"/>
            <p:cNvSpPr/>
            <p:nvPr/>
          </p:nvSpPr>
          <p:spPr>
            <a:xfrm>
              <a:off x="0" y="327111"/>
              <a:ext cx="1856582" cy="794549"/>
            </a:xfrm>
            <a:prstGeom prst="rect">
              <a:avLst/>
            </a:prstGeom>
            <a:noFill/>
            <a:ln w="9525">
              <a:noFill/>
            </a:ln>
          </p:spPr>
          <p:txBody>
            <a:bodyPr lIns="72574" tIns="36287" rIns="72574" bIns="36287" anchor="t">
              <a:spAutoFit/>
            </a:bodyPr>
            <a:p>
              <a:pPr algn="ctr" eaLnBrk="0" hangingPunct="0">
                <a:lnSpc>
                  <a:spcPct val="130000"/>
                </a:lnSpc>
                <a:buClr>
                  <a:schemeClr val="hlink"/>
                </a:buClr>
              </a:pPr>
              <a:r>
                <a:rPr lang="en-US" altLang="zh-CN" sz="1600"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1600" b="1" dirty="0">
                  <a:solidFill>
                    <a:srgbClr val="080808"/>
                  </a:solidFill>
                  <a:latin typeface="微软雅黑" panose="020B0503020204020204" charset="-122"/>
                  <a:ea typeface="微软雅黑" panose="020B0503020204020204" charset="-122"/>
                  <a:sym typeface="微软雅黑" panose="020B0503020204020204" charset="-122"/>
                </a:rPr>
                <a:t>房地产抵押</a:t>
              </a:r>
              <a:endParaRPr lang="en-US" altLang="zh-CN" sz="16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0259" name="组合 26"/>
          <p:cNvGrpSpPr/>
          <p:nvPr/>
        </p:nvGrpSpPr>
        <p:grpSpPr>
          <a:xfrm>
            <a:off x="7467600" y="1658938"/>
            <a:ext cx="4429125" cy="1098550"/>
            <a:chOff x="0" y="0"/>
            <a:chExt cx="4429125" cy="1098602"/>
          </a:xfrm>
        </p:grpSpPr>
        <p:sp>
          <p:nvSpPr>
            <p:cNvPr id="10260" name="Line 68"/>
            <p:cNvSpPr/>
            <p:nvPr/>
          </p:nvSpPr>
          <p:spPr>
            <a:xfrm>
              <a:off x="2170183" y="776698"/>
              <a:ext cx="1" cy="321904"/>
            </a:xfrm>
            <a:prstGeom prst="line">
              <a:avLst/>
            </a:prstGeom>
            <a:ln w="19050" cap="flat" cmpd="sng">
              <a:solidFill>
                <a:srgbClr val="9B827D"/>
              </a:solidFill>
              <a:prstDash val="solid"/>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1" name="Line 69"/>
            <p:cNvSpPr/>
            <p:nvPr/>
          </p:nvSpPr>
          <p:spPr>
            <a:xfrm flipH="1">
              <a:off x="729615" y="765835"/>
              <a:ext cx="2872531" cy="1"/>
            </a:xfrm>
            <a:prstGeom prst="line">
              <a:avLst/>
            </a:prstGeom>
            <a:ln w="19050" cap="flat" cmpd="sng">
              <a:solidFill>
                <a:srgbClr val="9B827D"/>
              </a:solidFill>
              <a:prstDash val="sysDot"/>
              <a:headEnd type="none" w="med" len="med"/>
              <a:tailEnd type="none" w="med" len="med"/>
            </a:ln>
          </p:spPr>
          <p:txBody>
            <a:bodyPr lIns="72574" tIns="36287" rIns="72574" bIns="36287" anchor="t"/>
            <a:p>
              <a:pPr eaLnBrk="0" hangingPunct="0"/>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2" name="Text Box 70"/>
            <p:cNvSpPr/>
            <p:nvPr/>
          </p:nvSpPr>
          <p:spPr>
            <a:xfrm>
              <a:off x="0" y="0"/>
              <a:ext cx="4429125" cy="706120"/>
            </a:xfrm>
            <a:prstGeom prst="rect">
              <a:avLst/>
            </a:prstGeom>
            <a:noFill/>
            <a:ln w="9525">
              <a:noFill/>
            </a:ln>
          </p:spPr>
          <p:txBody>
            <a:bodyPr wrap="square" lIns="72574" tIns="36287" rIns="72574" bIns="36287" anchor="t">
              <a:spAutoFit/>
            </a:bodyPr>
            <a:p>
              <a:pPr algn="ctr" eaLnBrk="0" hangingPunct="0">
                <a:lnSpc>
                  <a:spcPct val="130000"/>
                </a:lnSpc>
                <a:buClr>
                  <a:schemeClr val="accent2"/>
                </a:buClr>
              </a:pPr>
              <a:r>
                <a:rPr lang="zh-CN" altLang="en-US" sz="1600" b="1" dirty="0">
                  <a:latin typeface="微软雅黑" panose="020B0503020204020204" charset="-122"/>
                  <a:ea typeface="微软雅黑" panose="020B0503020204020204" charset="-122"/>
                  <a:sym typeface="黑体" panose="02010609060101010101" charset="-122"/>
                </a:rPr>
                <a:t>按月还息，到期还本</a:t>
              </a:r>
              <a:endParaRPr lang="zh-CN" altLang="en-US" sz="1600" b="1" dirty="0">
                <a:latin typeface="微软雅黑" panose="020B0503020204020204" charset="-122"/>
                <a:ea typeface="微软雅黑" panose="020B0503020204020204" charset="-122"/>
                <a:sym typeface="黑体" panose="02010609060101010101" charset="-122"/>
              </a:endParaRPr>
            </a:p>
          </p:txBody>
        </p:sp>
      </p:grpSp>
      <p:sp>
        <p:nvSpPr>
          <p:cNvPr id="10263" name="TextBox 30"/>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0264" name="组合 31"/>
          <p:cNvGrpSpPr/>
          <p:nvPr/>
        </p:nvGrpSpPr>
        <p:grpSpPr>
          <a:xfrm>
            <a:off x="300038" y="142875"/>
            <a:ext cx="11236325" cy="525463"/>
            <a:chOff x="0" y="0"/>
            <a:chExt cx="11236203" cy="525463"/>
          </a:xfrm>
        </p:grpSpPr>
        <p:grpSp>
          <p:nvGrpSpPr>
            <p:cNvPr id="10265" name="组合 32"/>
            <p:cNvGrpSpPr/>
            <p:nvPr/>
          </p:nvGrpSpPr>
          <p:grpSpPr>
            <a:xfrm flipH="1" flipV="1">
              <a:off x="0" y="0"/>
              <a:ext cx="584200" cy="525463"/>
              <a:chOff x="0" y="0"/>
              <a:chExt cx="584200" cy="525463"/>
            </a:xfrm>
          </p:grpSpPr>
          <p:sp>
            <p:nvSpPr>
              <p:cNvPr id="10266"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0267"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0268"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4"/>
                                        </p:tgtEl>
                                        <p:attrNameLst>
                                          <p:attrName>style.visibility</p:attrName>
                                        </p:attrNameLst>
                                      </p:cBhvr>
                                      <p:to>
                                        <p:strVal val="visible"/>
                                      </p:to>
                                    </p:set>
                                    <p:animEffect filter="wipe(left)">
                                      <p:cBhvr>
                                        <p:cTn id="7" dur="500"/>
                                        <p:tgtEl>
                                          <p:spTgt spid="1026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263"/>
                                        </p:tgtEl>
                                        <p:attrNameLst>
                                          <p:attrName>style.visibility</p:attrName>
                                        </p:attrNameLst>
                                      </p:cBhvr>
                                      <p:to>
                                        <p:strVal val="visible"/>
                                      </p:to>
                                    </p:set>
                                    <p:anim calcmode="lin" valueType="num">
                                      <p:cBhvr>
                                        <p:cTn id="11" dur="300" fill="hold"/>
                                        <p:tgtEl>
                                          <p:spTgt spid="1026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0263"/>
                                        </p:tgtEl>
                                        <p:attrNameLst>
                                          <p:attrName>ppt_y</p:attrName>
                                        </p:attrNameLst>
                                      </p:cBhvr>
                                      <p:tavLst>
                                        <p:tav tm="0">
                                          <p:val>
                                            <p:strVal val="#ppt_y"/>
                                          </p:val>
                                        </p:tav>
                                        <p:tav tm="100000">
                                          <p:val>
                                            <p:strVal val="#ppt_y"/>
                                          </p:val>
                                        </p:tav>
                                      </p:tavLst>
                                    </p:anim>
                                    <p:anim calcmode="lin" valueType="num">
                                      <p:cBhvr>
                                        <p:cTn id="13" dur="300" fill="hold"/>
                                        <p:tgtEl>
                                          <p:spTgt spid="1026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0263"/>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0263"/>
                                        </p:tgtEl>
                                      </p:cBhvr>
                                    </p:animEffect>
                                  </p:childTnLst>
                                </p:cTn>
                              </p:par>
                            </p:childTnLst>
                          </p:cTn>
                        </p:par>
                        <p:par>
                          <p:cTn id="16" fill="hold">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10242"/>
                                        </p:tgtEl>
                                        <p:attrNameLst>
                                          <p:attrName>style.visibility</p:attrName>
                                        </p:attrNameLst>
                                      </p:cBhvr>
                                      <p:to>
                                        <p:strVal val="visible"/>
                                      </p:to>
                                    </p:set>
                                    <p:animEffect filter="wipe(left)">
                                      <p:cBhvr>
                                        <p:cTn id="19" dur="1000"/>
                                        <p:tgtEl>
                                          <p:spTgt spid="10242"/>
                                        </p:tgtEl>
                                      </p:cBhvr>
                                    </p:animEffect>
                                  </p:childTnLst>
                                </p:cTn>
                              </p:par>
                            </p:childTnLst>
                          </p:cTn>
                        </p:par>
                        <p:par>
                          <p:cTn id="20" fill="hold">
                            <p:stCondLst>
                              <p:cond delay="2070"/>
                            </p:stCondLst>
                            <p:childTnLst>
                              <p:par>
                                <p:cTn id="21" presetID="21" presetClass="entr" presetSubtype="1" fill="hold" grpId="0" nodeType="afterEffect">
                                  <p:stCondLst>
                                    <p:cond delay="0"/>
                                  </p:stCondLst>
                                  <p:childTnLst>
                                    <p:set>
                                      <p:cBhvr>
                                        <p:cTn id="22" dur="1" fill="hold">
                                          <p:stCondLst>
                                            <p:cond delay="0"/>
                                          </p:stCondLst>
                                        </p:cTn>
                                        <p:tgtEl>
                                          <p:spTgt spid="10251"/>
                                        </p:tgtEl>
                                        <p:attrNameLst>
                                          <p:attrName>style.visibility</p:attrName>
                                        </p:attrNameLst>
                                      </p:cBhvr>
                                      <p:to>
                                        <p:strVal val="visible"/>
                                      </p:to>
                                    </p:set>
                                    <p:animEffect filter="wheel(1)">
                                      <p:cBhvr>
                                        <p:cTn id="23" dur="500"/>
                                        <p:tgtEl>
                                          <p:spTgt spid="10251"/>
                                        </p:tgtEl>
                                      </p:cBhvr>
                                    </p:animEffect>
                                  </p:childTnLst>
                                </p:cTn>
                              </p:par>
                            </p:childTnLst>
                          </p:cTn>
                        </p:par>
                        <p:par>
                          <p:cTn id="24" fill="hold">
                            <p:stCondLst>
                              <p:cond delay="2570"/>
                            </p:stCondLst>
                            <p:childTnLst>
                              <p:par>
                                <p:cTn id="25" presetID="42" presetClass="entr" presetSubtype="0" fill="hold" nodeType="afterEffect">
                                  <p:stCondLst>
                                    <p:cond delay="0"/>
                                  </p:stCondLst>
                                  <p:childTnLst>
                                    <p:set>
                                      <p:cBhvr>
                                        <p:cTn id="26" dur="1" fill="hold">
                                          <p:stCondLst>
                                            <p:cond delay="0"/>
                                          </p:stCondLst>
                                        </p:cTn>
                                        <p:tgtEl>
                                          <p:spTgt spid="10243"/>
                                        </p:tgtEl>
                                        <p:attrNameLst>
                                          <p:attrName>style.visibility</p:attrName>
                                        </p:attrNameLst>
                                      </p:cBhvr>
                                      <p:to>
                                        <p:strVal val="visible"/>
                                      </p:to>
                                    </p:set>
                                    <p:animEffect filter="fade">
                                      <p:cBhvr>
                                        <p:cTn id="27" dur="500"/>
                                        <p:tgtEl>
                                          <p:spTgt spid="10243"/>
                                        </p:tgtEl>
                                      </p:cBhvr>
                                    </p:animEffect>
                                    <p:anim calcmode="lin" valueType="num">
                                      <p:cBhvr>
                                        <p:cTn id="28" dur="500" fill="hold"/>
                                        <p:tgtEl>
                                          <p:spTgt spid="10243"/>
                                        </p:tgtEl>
                                        <p:attrNameLst>
                                          <p:attrName>ppt_x</p:attrName>
                                        </p:attrNameLst>
                                      </p:cBhvr>
                                      <p:tavLst>
                                        <p:tav tm="0">
                                          <p:val>
                                            <p:strVal val="#ppt_x"/>
                                          </p:val>
                                        </p:tav>
                                        <p:tav tm="100000">
                                          <p:val>
                                            <p:strVal val="#ppt_x"/>
                                          </p:val>
                                        </p:tav>
                                      </p:tavLst>
                                    </p:anim>
                                    <p:anim calcmode="lin" valueType="num">
                                      <p:cBhvr>
                                        <p:cTn id="29" dur="500" fill="hold"/>
                                        <p:tgtEl>
                                          <p:spTgt spid="10243"/>
                                        </p:tgtEl>
                                        <p:attrNameLst>
                                          <p:attrName>ppt_y</p:attrName>
                                        </p:attrNameLst>
                                      </p:cBhvr>
                                      <p:tavLst>
                                        <p:tav tm="0">
                                          <p:val>
                                            <p:strVal val="#ppt_y+.1"/>
                                          </p:val>
                                        </p:tav>
                                        <p:tav tm="100000">
                                          <p:val>
                                            <p:strVal val="#ppt_y"/>
                                          </p:val>
                                        </p:tav>
                                      </p:tavLst>
                                    </p:anim>
                                  </p:childTnLst>
                                </p:cTn>
                              </p:par>
                            </p:childTnLst>
                          </p:cTn>
                        </p:par>
                        <p:par>
                          <p:cTn id="30" fill="hold">
                            <p:stCondLst>
                              <p:cond delay="3070"/>
                            </p:stCondLst>
                            <p:childTnLst>
                              <p:par>
                                <p:cTn id="31" presetID="21" presetClass="entr" presetSubtype="1" fill="hold" grpId="0" nodeType="afterEffect">
                                  <p:stCondLst>
                                    <p:cond delay="0"/>
                                  </p:stCondLst>
                                  <p:childTnLst>
                                    <p:set>
                                      <p:cBhvr>
                                        <p:cTn id="32" dur="1" fill="hold">
                                          <p:stCondLst>
                                            <p:cond delay="0"/>
                                          </p:stCondLst>
                                        </p:cTn>
                                        <p:tgtEl>
                                          <p:spTgt spid="10252"/>
                                        </p:tgtEl>
                                        <p:attrNameLst>
                                          <p:attrName>style.visibility</p:attrName>
                                        </p:attrNameLst>
                                      </p:cBhvr>
                                      <p:to>
                                        <p:strVal val="visible"/>
                                      </p:to>
                                    </p:set>
                                    <p:animEffect filter="wheel(1)">
                                      <p:cBhvr>
                                        <p:cTn id="33" dur="500"/>
                                        <p:tgtEl>
                                          <p:spTgt spid="10252"/>
                                        </p:tgtEl>
                                      </p:cBhvr>
                                    </p:animEffect>
                                  </p:childTnLst>
                                </p:cTn>
                              </p:par>
                            </p:childTnLst>
                          </p:cTn>
                        </p:par>
                        <p:par>
                          <p:cTn id="34" fill="hold">
                            <p:stCondLst>
                              <p:cond delay="3570"/>
                            </p:stCondLst>
                            <p:childTnLst>
                              <p:par>
                                <p:cTn id="35" presetID="47" presetClass="entr" presetSubtype="0" fill="hold" nodeType="afterEffect">
                                  <p:stCondLst>
                                    <p:cond delay="0"/>
                                  </p:stCondLst>
                                  <p:childTnLst>
                                    <p:set>
                                      <p:cBhvr>
                                        <p:cTn id="36" dur="1" fill="hold">
                                          <p:stCondLst>
                                            <p:cond delay="0"/>
                                          </p:stCondLst>
                                        </p:cTn>
                                        <p:tgtEl>
                                          <p:spTgt spid="10247"/>
                                        </p:tgtEl>
                                        <p:attrNameLst>
                                          <p:attrName>style.visibility</p:attrName>
                                        </p:attrNameLst>
                                      </p:cBhvr>
                                      <p:to>
                                        <p:strVal val="visible"/>
                                      </p:to>
                                    </p:set>
                                    <p:animEffect filter="fade">
                                      <p:cBhvr>
                                        <p:cTn id="37" dur="500"/>
                                        <p:tgtEl>
                                          <p:spTgt spid="10247"/>
                                        </p:tgtEl>
                                      </p:cBhvr>
                                    </p:animEffect>
                                    <p:anim calcmode="lin" valueType="num">
                                      <p:cBhvr>
                                        <p:cTn id="38" dur="500" fill="hold"/>
                                        <p:tgtEl>
                                          <p:spTgt spid="10247"/>
                                        </p:tgtEl>
                                        <p:attrNameLst>
                                          <p:attrName>ppt_x</p:attrName>
                                        </p:attrNameLst>
                                      </p:cBhvr>
                                      <p:tavLst>
                                        <p:tav tm="0">
                                          <p:val>
                                            <p:strVal val="#ppt_x"/>
                                          </p:val>
                                        </p:tav>
                                        <p:tav tm="100000">
                                          <p:val>
                                            <p:strVal val="#ppt_x"/>
                                          </p:val>
                                        </p:tav>
                                      </p:tavLst>
                                    </p:anim>
                                    <p:anim calcmode="lin" valueType="num">
                                      <p:cBhvr>
                                        <p:cTn id="39" dur="500" fill="hold"/>
                                        <p:tgtEl>
                                          <p:spTgt spid="10247"/>
                                        </p:tgtEl>
                                        <p:attrNameLst>
                                          <p:attrName>ppt_y</p:attrName>
                                        </p:attrNameLst>
                                      </p:cBhvr>
                                      <p:tavLst>
                                        <p:tav tm="0">
                                          <p:val>
                                            <p:strVal val="#ppt_y-.1"/>
                                          </p:val>
                                        </p:tav>
                                        <p:tav tm="100000">
                                          <p:val>
                                            <p:strVal val="#ppt_y"/>
                                          </p:val>
                                        </p:tav>
                                      </p:tavLst>
                                    </p:anim>
                                  </p:childTnLst>
                                </p:cTn>
                              </p:par>
                            </p:childTnLst>
                          </p:cTn>
                        </p:par>
                        <p:par>
                          <p:cTn id="40" fill="hold">
                            <p:stCondLst>
                              <p:cond delay="4070"/>
                            </p:stCondLst>
                            <p:childTnLst>
                              <p:par>
                                <p:cTn id="41" presetID="21" presetClass="entr" presetSubtype="1" fill="hold" grpId="0" nodeType="afterEffect">
                                  <p:stCondLst>
                                    <p:cond delay="0"/>
                                  </p:stCondLst>
                                  <p:childTnLst>
                                    <p:set>
                                      <p:cBhvr>
                                        <p:cTn id="42" dur="1" fill="hold">
                                          <p:stCondLst>
                                            <p:cond delay="0"/>
                                          </p:stCondLst>
                                        </p:cTn>
                                        <p:tgtEl>
                                          <p:spTgt spid="10253"/>
                                        </p:tgtEl>
                                        <p:attrNameLst>
                                          <p:attrName>style.visibility</p:attrName>
                                        </p:attrNameLst>
                                      </p:cBhvr>
                                      <p:to>
                                        <p:strVal val="visible"/>
                                      </p:to>
                                    </p:set>
                                    <p:animEffect filter="wheel(1)">
                                      <p:cBhvr>
                                        <p:cTn id="43" dur="500"/>
                                        <p:tgtEl>
                                          <p:spTgt spid="10253"/>
                                        </p:tgtEl>
                                      </p:cBhvr>
                                    </p:animEffect>
                                  </p:childTnLst>
                                </p:cTn>
                              </p:par>
                            </p:childTnLst>
                          </p:cTn>
                        </p:par>
                        <p:par>
                          <p:cTn id="44" fill="hold">
                            <p:stCondLst>
                              <p:cond delay="4570"/>
                            </p:stCondLst>
                            <p:childTnLst>
                              <p:par>
                                <p:cTn id="45" presetID="42" presetClass="entr" presetSubtype="0" fill="hold" nodeType="afterEffect">
                                  <p:stCondLst>
                                    <p:cond delay="0"/>
                                  </p:stCondLst>
                                  <p:childTnLst>
                                    <p:set>
                                      <p:cBhvr>
                                        <p:cTn id="46" dur="1" fill="hold">
                                          <p:stCondLst>
                                            <p:cond delay="0"/>
                                          </p:stCondLst>
                                        </p:cTn>
                                        <p:tgtEl>
                                          <p:spTgt spid="10255"/>
                                        </p:tgtEl>
                                        <p:attrNameLst>
                                          <p:attrName>style.visibility</p:attrName>
                                        </p:attrNameLst>
                                      </p:cBhvr>
                                      <p:to>
                                        <p:strVal val="visible"/>
                                      </p:to>
                                    </p:set>
                                    <p:animEffect filter="fade">
                                      <p:cBhvr>
                                        <p:cTn id="47" dur="500"/>
                                        <p:tgtEl>
                                          <p:spTgt spid="10255"/>
                                        </p:tgtEl>
                                      </p:cBhvr>
                                    </p:animEffect>
                                    <p:anim calcmode="lin" valueType="num">
                                      <p:cBhvr>
                                        <p:cTn id="48" dur="500" fill="hold"/>
                                        <p:tgtEl>
                                          <p:spTgt spid="10255"/>
                                        </p:tgtEl>
                                        <p:attrNameLst>
                                          <p:attrName>ppt_x</p:attrName>
                                        </p:attrNameLst>
                                      </p:cBhvr>
                                      <p:tavLst>
                                        <p:tav tm="0">
                                          <p:val>
                                            <p:strVal val="#ppt_x"/>
                                          </p:val>
                                        </p:tav>
                                        <p:tav tm="100000">
                                          <p:val>
                                            <p:strVal val="#ppt_x"/>
                                          </p:val>
                                        </p:tav>
                                      </p:tavLst>
                                    </p:anim>
                                    <p:anim calcmode="lin" valueType="num">
                                      <p:cBhvr>
                                        <p:cTn id="49" dur="500" fill="hold"/>
                                        <p:tgtEl>
                                          <p:spTgt spid="10255"/>
                                        </p:tgtEl>
                                        <p:attrNameLst>
                                          <p:attrName>ppt_y</p:attrName>
                                        </p:attrNameLst>
                                      </p:cBhvr>
                                      <p:tavLst>
                                        <p:tav tm="0">
                                          <p:val>
                                            <p:strVal val="#ppt_y+.1"/>
                                          </p:val>
                                        </p:tav>
                                        <p:tav tm="100000">
                                          <p:val>
                                            <p:strVal val="#ppt_y"/>
                                          </p:val>
                                        </p:tav>
                                      </p:tavLst>
                                    </p:anim>
                                  </p:childTnLst>
                                </p:cTn>
                              </p:par>
                            </p:childTnLst>
                          </p:cTn>
                        </p:par>
                        <p:par>
                          <p:cTn id="50" fill="hold">
                            <p:stCondLst>
                              <p:cond delay="5070"/>
                            </p:stCondLst>
                            <p:childTnLst>
                              <p:par>
                                <p:cTn id="51" presetID="21" presetClass="entr" presetSubtype="1" fill="hold" grpId="0" nodeType="afterEffect">
                                  <p:stCondLst>
                                    <p:cond delay="0"/>
                                  </p:stCondLst>
                                  <p:childTnLst>
                                    <p:set>
                                      <p:cBhvr>
                                        <p:cTn id="52" dur="1" fill="hold">
                                          <p:stCondLst>
                                            <p:cond delay="0"/>
                                          </p:stCondLst>
                                        </p:cTn>
                                        <p:tgtEl>
                                          <p:spTgt spid="10254"/>
                                        </p:tgtEl>
                                        <p:attrNameLst>
                                          <p:attrName>style.visibility</p:attrName>
                                        </p:attrNameLst>
                                      </p:cBhvr>
                                      <p:to>
                                        <p:strVal val="visible"/>
                                      </p:to>
                                    </p:set>
                                    <p:animEffect filter="wheel(1)">
                                      <p:cBhvr>
                                        <p:cTn id="53" dur="500"/>
                                        <p:tgtEl>
                                          <p:spTgt spid="10254"/>
                                        </p:tgtEl>
                                      </p:cBhvr>
                                    </p:animEffect>
                                  </p:childTnLst>
                                </p:cTn>
                              </p:par>
                            </p:childTnLst>
                          </p:cTn>
                        </p:par>
                        <p:par>
                          <p:cTn id="54" fill="hold">
                            <p:stCondLst>
                              <p:cond delay="5570"/>
                            </p:stCondLst>
                            <p:childTnLst>
                              <p:par>
                                <p:cTn id="55" presetID="47" presetClass="entr" presetSubtype="0" fill="hold" nodeType="afterEffect">
                                  <p:stCondLst>
                                    <p:cond delay="0"/>
                                  </p:stCondLst>
                                  <p:childTnLst>
                                    <p:set>
                                      <p:cBhvr>
                                        <p:cTn id="56" dur="1" fill="hold">
                                          <p:stCondLst>
                                            <p:cond delay="0"/>
                                          </p:stCondLst>
                                        </p:cTn>
                                        <p:tgtEl>
                                          <p:spTgt spid="10259"/>
                                        </p:tgtEl>
                                        <p:attrNameLst>
                                          <p:attrName>style.visibility</p:attrName>
                                        </p:attrNameLst>
                                      </p:cBhvr>
                                      <p:to>
                                        <p:strVal val="visible"/>
                                      </p:to>
                                    </p:set>
                                    <p:animEffect filter="fade">
                                      <p:cBhvr>
                                        <p:cTn id="57" dur="500"/>
                                        <p:tgtEl>
                                          <p:spTgt spid="10259"/>
                                        </p:tgtEl>
                                      </p:cBhvr>
                                    </p:animEffect>
                                    <p:anim calcmode="lin" valueType="num">
                                      <p:cBhvr>
                                        <p:cTn id="58" dur="500" fill="hold"/>
                                        <p:tgtEl>
                                          <p:spTgt spid="10259"/>
                                        </p:tgtEl>
                                        <p:attrNameLst>
                                          <p:attrName>ppt_x</p:attrName>
                                        </p:attrNameLst>
                                      </p:cBhvr>
                                      <p:tavLst>
                                        <p:tav tm="0">
                                          <p:val>
                                            <p:strVal val="#ppt_x"/>
                                          </p:val>
                                        </p:tav>
                                        <p:tav tm="100000">
                                          <p:val>
                                            <p:strVal val="#ppt_x"/>
                                          </p:val>
                                        </p:tav>
                                      </p:tavLst>
                                    </p:anim>
                                    <p:anim calcmode="lin" valueType="num">
                                      <p:cBhvr>
                                        <p:cTn id="59" dur="500" fill="hold"/>
                                        <p:tgtEl>
                                          <p:spTgt spid="10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p:bldP spid="10251" grpId="0" bldLvl="0"/>
      <p:bldP spid="10252" grpId="0" bldLvl="0"/>
      <p:bldP spid="10253" grpId="0" bldLvl="0"/>
      <p:bldP spid="10254" grpId="0" bldLvl="0"/>
      <p:bldP spid="1026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30"/>
          <p:cNvSpPr/>
          <p:nvPr/>
        </p:nvSpPr>
        <p:spPr>
          <a:xfrm>
            <a:off x="985838" y="190500"/>
            <a:ext cx="2976562" cy="427038"/>
          </a:xfrm>
          <a:prstGeom prst="rect">
            <a:avLst/>
          </a:prstGeom>
          <a:noFill/>
          <a:ln w="9525">
            <a:noFill/>
          </a:ln>
        </p:spPr>
        <p:txBody>
          <a:bodyPr wrap="none" anchor="t">
            <a:spAutoFit/>
          </a:bodyPr>
          <a:p>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特色小微信贷产品介绍</a:t>
            </a:r>
            <a:endParaRPr lang="zh-CN" altLang="en-US" sz="22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1267" name="组合 31"/>
          <p:cNvGrpSpPr/>
          <p:nvPr/>
        </p:nvGrpSpPr>
        <p:grpSpPr>
          <a:xfrm>
            <a:off x="300038" y="142875"/>
            <a:ext cx="11236325" cy="525463"/>
            <a:chOff x="0" y="0"/>
            <a:chExt cx="11236203" cy="525463"/>
          </a:xfrm>
        </p:grpSpPr>
        <p:grpSp>
          <p:nvGrpSpPr>
            <p:cNvPr id="11268" name="组合 32"/>
            <p:cNvGrpSpPr/>
            <p:nvPr/>
          </p:nvGrpSpPr>
          <p:grpSpPr>
            <a:xfrm flipH="1" flipV="1">
              <a:off x="0" y="0"/>
              <a:ext cx="584200" cy="525463"/>
              <a:chOff x="0" y="0"/>
              <a:chExt cx="584200" cy="525463"/>
            </a:xfrm>
          </p:grpSpPr>
          <p:sp>
            <p:nvSpPr>
              <p:cNvPr id="11269" name="Rectangle 5"/>
              <p:cNvSpPr/>
              <p:nvPr/>
            </p:nvSpPr>
            <p:spPr>
              <a:xfrm>
                <a:off x="0" y="0"/>
                <a:ext cx="300038" cy="303213"/>
              </a:xfrm>
              <a:prstGeom prst="rect">
                <a:avLst/>
              </a:prstGeom>
              <a:solidFill>
                <a:schemeClr val="accent1"/>
              </a:solidFill>
              <a:ln w="9525">
                <a:noFill/>
              </a:ln>
            </p:spPr>
            <p:txBody>
              <a:bodyPr wrap="square" anchor="t"/>
              <a:p>
                <a:endParaRPr lang="zh-CN" altLang="en-US" dirty="0">
                  <a:solidFill>
                    <a:srgbClr val="080808"/>
                  </a:solidFill>
                  <a:latin typeface="Arial" panose="020B0604020202020204" charset="-122"/>
                  <a:ea typeface="宋体" panose="02010600030101010101" pitchFamily="2" charset="-122"/>
                  <a:sym typeface="Arial" panose="020B0604020202020204" charset="-122"/>
                </a:endParaRPr>
              </a:p>
            </p:txBody>
          </p:sp>
          <p:sp>
            <p:nvSpPr>
              <p:cNvPr id="11270" name="Freeform 6"/>
              <p:cNvSpPr/>
              <p:nvPr/>
            </p:nvSpPr>
            <p:spPr>
              <a:xfrm>
                <a:off x="142875" y="79375"/>
                <a:ext cx="441325" cy="446088"/>
              </a:xfrm>
              <a:custGeom>
                <a:avLst/>
                <a:gdLst/>
                <a:ahLst/>
                <a:cxnLst>
                  <a:cxn ang="0">
                    <a:pos x="192536" y="0"/>
                  </a:cxn>
                  <a:cxn ang="0">
                    <a:pos x="441325" y="0"/>
                  </a:cxn>
                  <a:cxn ang="0">
                    <a:pos x="441325" y="446088"/>
                  </a:cxn>
                  <a:cxn ang="0">
                    <a:pos x="0" y="446088"/>
                  </a:cxn>
                  <a:cxn ang="0">
                    <a:pos x="0" y="257922"/>
                  </a:cxn>
                  <a:cxn ang="0">
                    <a:pos x="23197" y="257922"/>
                  </a:cxn>
                  <a:cxn ang="0">
                    <a:pos x="23197" y="422640"/>
                  </a:cxn>
                  <a:cxn ang="0">
                    <a:pos x="418127" y="422640"/>
                  </a:cxn>
                  <a:cxn ang="0">
                    <a:pos x="418127" y="23447"/>
                  </a:cxn>
                  <a:cxn ang="0">
                    <a:pos x="192536" y="23447"/>
                  </a:cxn>
                  <a:cxn ang="0">
                    <a:pos x="192536" y="0"/>
                  </a:cxn>
                </a:cxnLst>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w="9525">
                <a:noFill/>
              </a:ln>
            </p:spPr>
            <p:txBody>
              <a:bodyPr/>
              <a:p>
                <a:endParaRPr lang="zh-CN" altLang="en-US"/>
              </a:p>
            </p:txBody>
          </p:sp>
        </p:grpSp>
        <p:sp>
          <p:nvSpPr>
            <p:cNvPr id="11271" name="直接连接符 33"/>
            <p:cNvSpPr/>
            <p:nvPr/>
          </p:nvSpPr>
          <p:spPr>
            <a:xfrm>
              <a:off x="671683" y="489837"/>
              <a:ext cx="10564520" cy="1"/>
            </a:xfrm>
            <a:prstGeom prst="line">
              <a:avLst/>
            </a:prstGeom>
            <a:ln w="9525" cap="flat" cmpd="sng">
              <a:solidFill>
                <a:schemeClr val="tx1"/>
              </a:solidFill>
              <a:prstDash val="solid"/>
              <a:headEnd type="none" w="med" len="med"/>
              <a:tailEnd type="none" w="med" len="med"/>
            </a:ln>
          </p:spPr>
        </p:sp>
      </p:grpSp>
      <p:sp>
        <p:nvSpPr>
          <p:cNvPr id="11272" name="文本框 11271"/>
          <p:cNvSpPr txBox="1"/>
          <p:nvPr/>
        </p:nvSpPr>
        <p:spPr>
          <a:xfrm>
            <a:off x="303213" y="1846263"/>
            <a:ext cx="10406062" cy="4754562"/>
          </a:xfrm>
          <a:prstGeom prst="rect">
            <a:avLst/>
          </a:prstGeom>
          <a:noFill/>
          <a:ln w="9525">
            <a:noFill/>
          </a:ln>
        </p:spPr>
        <p:txBody>
          <a:bodyPr wrap="square" anchor="t">
            <a:spAutoFit/>
          </a:bodyPr>
          <a:p>
            <a:endParaRPr lang="zh-CN" altLang="en-US" b="1" dirty="0">
              <a:latin typeface="Arial" panose="020B0604020202020204" charset="-122"/>
              <a:ea typeface="宋体" panose="02010600030101010101" pitchFamily="2" charset="-122"/>
            </a:endParaRPr>
          </a:p>
          <a:p>
            <a:r>
              <a:rPr lang="zh-CN" altLang="en-US" sz="3200" b="1" dirty="0">
                <a:latin typeface="Arial" panose="020B0604020202020204" charset="-122"/>
                <a:ea typeface="微软雅黑" panose="020B0503020204020204" charset="-122"/>
              </a:rPr>
              <a:t>举例说明</a:t>
            </a:r>
            <a:endParaRPr lang="zh-CN" altLang="en-US" sz="3200" b="1" dirty="0">
              <a:latin typeface="Arial" panose="020B0604020202020204" charset="-122"/>
              <a:ea typeface="微软雅黑" panose="020B0503020204020204" charset="-122"/>
            </a:endParaRPr>
          </a:p>
          <a:p>
            <a:endParaRPr lang="zh-CN" altLang="en-US" b="1" dirty="0">
              <a:latin typeface="Arial" panose="020B0604020202020204" charset="-122"/>
              <a:ea typeface="宋体" panose="02010600030101010101" pitchFamily="2" charset="-122"/>
            </a:endParaRPr>
          </a:p>
          <a:p>
            <a:r>
              <a:rPr lang="zh-CN" altLang="en-US" b="1" dirty="0">
                <a:latin typeface="Arial" panose="020B0604020202020204" charset="-122"/>
                <a:ea typeface="宋体" panose="02010600030101010101" pitchFamily="2" charset="-122"/>
              </a:rPr>
              <a:t>以客户1月1日提款100万元为例，我行执行LPR利率，现LPR执行利率3.85%，月利息0.32%</a:t>
            </a:r>
            <a:endParaRPr lang="zh-CN" altLang="en-US" b="1" dirty="0">
              <a:latin typeface="Arial" panose="020B0604020202020204" charset="-122"/>
              <a:ea typeface="宋体" panose="02010600030101010101" pitchFamily="2" charset="-122"/>
            </a:endParaRPr>
          </a:p>
          <a:p>
            <a:endParaRPr lang="zh-CN" altLang="en-US" b="1" dirty="0">
              <a:latin typeface="Arial" panose="020B0604020202020204" charset="-122"/>
              <a:ea typeface="宋体" panose="02010600030101010101" pitchFamily="2" charset="-122"/>
            </a:endParaRPr>
          </a:p>
          <a:p>
            <a:r>
              <a:rPr lang="zh-CN" altLang="en-US" b="1" dirty="0">
                <a:latin typeface="Arial" panose="020B0604020202020204" charset="-122"/>
                <a:ea typeface="宋体" panose="02010600030101010101" pitchFamily="2" charset="-122"/>
              </a:rPr>
              <a:t>1、如果客户提款满一年，需要支付的利息为38500元，则每个月需要支付利息3208.4元，提前归还不需要支付后面的利息。</a:t>
            </a:r>
            <a:endParaRPr lang="zh-CN" altLang="en-US" b="1" dirty="0">
              <a:latin typeface="Arial" panose="020B0604020202020204" charset="-122"/>
              <a:ea typeface="宋体" panose="02010600030101010101" pitchFamily="2" charset="-122"/>
            </a:endParaRPr>
          </a:p>
          <a:p>
            <a:r>
              <a:rPr lang="zh-CN" altLang="en-US" b="1" dirty="0">
                <a:latin typeface="Arial" panose="020B0604020202020204" charset="-122"/>
                <a:ea typeface="宋体" panose="02010600030101010101" pitchFamily="2" charset="-122"/>
              </a:rPr>
              <a:t>2、如果客户1月1日提款100万元，6月30日归还了50万元，那么该客户1月1号到6月30号之间每个月支付的利息为3208.40元，7月1日到12月31日每个月需要支付的利息为1604.20元。</a:t>
            </a:r>
            <a:endParaRPr lang="zh-CN" altLang="en-US" b="1" dirty="0">
              <a:latin typeface="Arial" panose="020B0604020202020204" charset="-122"/>
              <a:ea typeface="宋体" panose="02010600030101010101" pitchFamily="2" charset="-122"/>
            </a:endParaRPr>
          </a:p>
          <a:p>
            <a:r>
              <a:rPr lang="zh-CN" altLang="en-US" b="1" dirty="0">
                <a:latin typeface="Arial" panose="020B0604020202020204" charset="-122"/>
                <a:ea typeface="宋体" panose="02010600030101010101" pitchFamily="2" charset="-122"/>
              </a:rPr>
              <a:t>3、如果客户1月1日提款100万元，1月8号归还本金，则该客户仅需要支付利息843.83元</a:t>
            </a:r>
            <a:endParaRPr lang="zh-CN" altLang="en-US" b="1" dirty="0">
              <a:latin typeface="Arial" panose="020B0604020202020204" charset="-122"/>
              <a:ea typeface="宋体" panose="02010600030101010101" pitchFamily="2" charset="-122"/>
            </a:endParaRPr>
          </a:p>
          <a:p>
            <a:endParaRPr lang="zh-CN" altLang="en-US" b="1" dirty="0">
              <a:latin typeface="Arial" panose="020B0604020202020204" charset="-122"/>
              <a:ea typeface="宋体" panose="02010600030101010101" pitchFamily="2" charset="-122"/>
            </a:endParaRPr>
          </a:p>
          <a:p>
            <a:r>
              <a:rPr lang="zh-CN" altLang="en-US" sz="4000" b="1" dirty="0">
                <a:latin typeface="Arial" panose="020B0604020202020204" charset="-122"/>
                <a:ea typeface="微软雅黑" panose="020B0503020204020204" charset="-122"/>
              </a:rPr>
              <a:t>特点：随借随还、按日计息、灵活方便。</a:t>
            </a:r>
            <a:endParaRPr lang="zh-CN" altLang="en-US" sz="4000" b="1" dirty="0">
              <a:latin typeface="Arial" panose="020B0604020202020204" charset="-122"/>
              <a:ea typeface="微软雅黑" panose="020B0503020204020204" charset="-122"/>
            </a:endParaRPr>
          </a:p>
          <a:p>
            <a:endParaRPr lang="zh-CN" altLang="en-US" b="1" dirty="0">
              <a:latin typeface="Arial" panose="020B0604020202020204" charset="-122"/>
              <a:ea typeface="宋体" panose="02010600030101010101" pitchFamily="2" charset="-122"/>
            </a:endParaRPr>
          </a:p>
          <a:p>
            <a:endParaRPr lang="zh-CN" altLang="en-US" b="1" dirty="0">
              <a:latin typeface="Arial" panose="020B0604020202020204" charset="-122"/>
              <a:ea typeface="宋体" panose="02010600030101010101" pitchFamily="2" charset="-122"/>
            </a:endParaRPr>
          </a:p>
          <a:p>
            <a:endParaRPr lang="zh-CN" altLang="en-US" b="1" dirty="0">
              <a:latin typeface="Arial" panose="020B0604020202020204" charset="-122"/>
              <a:ea typeface="宋体" panose="02010600030101010101" pitchFamily="2" charset="-122"/>
            </a:endParaRPr>
          </a:p>
        </p:txBody>
      </p:sp>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filter="wipe(left)">
                                      <p:cBhvr>
                                        <p:cTn id="7" dur="500"/>
                                        <p:tgtEl>
                                          <p:spTgt spid="1126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266"/>
                                        </p:tgtEl>
                                        <p:attrNameLst>
                                          <p:attrName>style.visibility</p:attrName>
                                        </p:attrNameLst>
                                      </p:cBhvr>
                                      <p:to>
                                        <p:strVal val="visible"/>
                                      </p:to>
                                    </p:set>
                                    <p:anim calcmode="lin" valueType="num">
                                      <p:cBhvr>
                                        <p:cTn id="11" dur="3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1266"/>
                                        </p:tgtEl>
                                        <p:attrNameLst>
                                          <p:attrName>ppt_y</p:attrName>
                                        </p:attrNameLst>
                                      </p:cBhvr>
                                      <p:tavLst>
                                        <p:tav tm="0">
                                          <p:val>
                                            <p:strVal val="#ppt_y"/>
                                          </p:val>
                                        </p:tav>
                                        <p:tav tm="100000">
                                          <p:val>
                                            <p:strVal val="#ppt_y"/>
                                          </p:val>
                                        </p:tav>
                                      </p:tavLst>
                                    </p:anim>
                                    <p:anim calcmode="lin" valueType="num">
                                      <p:cBhvr>
                                        <p:cTn id="13" dur="3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1266"/>
                                        </p:tgtEl>
                                        <p:attrNameLst>
                                          <p:attrName>ppt_w</p:attrName>
                                        </p:attrNameLst>
                                      </p:cBhvr>
                                      <p:tavLst>
                                        <p:tav tm="0">
                                          <p:val>
                                            <p:strVal val="#ppt_w/10"/>
                                          </p:val>
                                        </p:tav>
                                        <p:tav tm="50000">
                                          <p:val>
                                            <p:strVal val="#ppt_w+.01"/>
                                          </p:val>
                                        </p:tav>
                                        <p:tav tm="100000">
                                          <p:val>
                                            <p:strVal val="#ppt_w"/>
                                          </p:val>
                                        </p:tav>
                                      </p:tavLst>
                                    </p:anim>
                                    <p:animEffect filter="fade">
                                      <p:cBhvr>
                                        <p:cTn id="15" dur="300" tmFilter="0,0; .5, 1; 1, 1"/>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p:bldLst>
  </p:timing>
</p:sld>
</file>

<file path=ppt/theme/theme1.xml><?xml version="1.0" encoding="utf-8"?>
<a:theme xmlns:a="http://schemas.openxmlformats.org/drawingml/2006/main" name="2_默认设计模板">
  <a:themeElements>
    <a:clrScheme name="">
      <a:dk1>
        <a:srgbClr val="331900"/>
      </a:dk1>
      <a:lt1>
        <a:srgbClr val="605D5D"/>
      </a:lt1>
      <a:dk2>
        <a:srgbClr val="AF251C"/>
      </a:dk2>
      <a:lt2>
        <a:srgbClr val="B8BDC0"/>
      </a:lt2>
      <a:accent1>
        <a:srgbClr val="C00000"/>
      </a:accent1>
      <a:accent2>
        <a:srgbClr val="D3632C"/>
      </a:accent2>
      <a:accent3>
        <a:srgbClr val="B7B6B6"/>
      </a:accent3>
      <a:accent4>
        <a:srgbClr val="2A1400"/>
      </a:accent4>
      <a:accent5>
        <a:srgbClr val="DCAAAA"/>
      </a:accent5>
      <a:accent6>
        <a:srgbClr val="BD5827"/>
      </a:accent6>
      <a:hlink>
        <a:srgbClr val="AF251C"/>
      </a:hlink>
      <a:folHlink>
        <a:srgbClr val="605D5D"/>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331900"/>
        </a:dk1>
        <a:lt1>
          <a:srgbClr val="605D5D"/>
        </a:lt1>
        <a:dk2>
          <a:srgbClr val="AF251C"/>
        </a:dk2>
        <a:lt2>
          <a:srgbClr val="B8BDC0"/>
        </a:lt2>
        <a:accent1>
          <a:srgbClr val="C00000"/>
        </a:accent1>
        <a:accent2>
          <a:srgbClr val="D3632C"/>
        </a:accent2>
        <a:accent3>
          <a:srgbClr val="B7B6B6"/>
        </a:accent3>
        <a:accent4>
          <a:srgbClr val="2A1400"/>
        </a:accent4>
        <a:accent5>
          <a:srgbClr val="DCAAAA"/>
        </a:accent5>
        <a:accent6>
          <a:srgbClr val="BD5827"/>
        </a:accent6>
        <a:hlink>
          <a:srgbClr val="AF251C"/>
        </a:hlink>
        <a:folHlink>
          <a:srgbClr val="605D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80808"/>
      </a:dk1>
      <a:lt1>
        <a:srgbClr val="605D5D"/>
      </a:lt1>
      <a:dk2>
        <a:srgbClr val="AF251C"/>
      </a:dk2>
      <a:lt2>
        <a:srgbClr val="B8BDC0"/>
      </a:lt2>
      <a:accent1>
        <a:srgbClr val="C00000"/>
      </a:accent1>
      <a:accent2>
        <a:srgbClr val="D3632C"/>
      </a:accent2>
      <a:accent3>
        <a:srgbClr val="B7B6B6"/>
      </a:accent3>
      <a:accent4>
        <a:srgbClr val="050505"/>
      </a:accent4>
      <a:accent5>
        <a:srgbClr val="DCAAAA"/>
      </a:accent5>
      <a:accent6>
        <a:srgbClr val="BD5827"/>
      </a:accent6>
      <a:hlink>
        <a:srgbClr val="AF251C"/>
      </a:hlink>
      <a:folHlink>
        <a:srgbClr val="605D5D"/>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80808"/>
    </a:dk1>
    <a:lt1>
      <a:srgbClr val="FFFFFF"/>
    </a:lt1>
    <a:dk2>
      <a:srgbClr val="AF251C"/>
    </a:dk2>
    <a:lt2>
      <a:srgbClr val="B8BDC0"/>
    </a:lt2>
    <a:accent1>
      <a:srgbClr val="C00000"/>
    </a:accent1>
    <a:accent2>
      <a:srgbClr val="D3632C"/>
    </a:accent2>
    <a:accent3>
      <a:srgbClr val="FFFFFF"/>
    </a:accent3>
    <a:accent4>
      <a:srgbClr val="050505"/>
    </a:accent4>
    <a:accent5>
      <a:srgbClr val="DCAAAA"/>
    </a:accent5>
    <a:accent6>
      <a:srgbClr val="BD5827"/>
    </a:accent6>
    <a:hlink>
      <a:srgbClr val="AF251C"/>
    </a:hlink>
    <a:folHlink>
      <a:srgbClr val="605D5D"/>
    </a:folHlink>
  </a:clrScheme>
</a:themeOverride>
</file>

<file path=docProps/app.xml><?xml version="1.0" encoding="utf-8"?>
<Properties xmlns="http://schemas.openxmlformats.org/officeDocument/2006/extended-properties" xmlns:vt="http://schemas.openxmlformats.org/officeDocument/2006/docPropsVTypes">
  <TotalTime>0</TotalTime>
  <Words>2408</Words>
  <Application>WPS 演示</Application>
  <PresentationFormat>自定义</PresentationFormat>
  <Paragraphs>319</Paragraphs>
  <Slides>21</Slides>
  <Notes>43</Notes>
  <HiddenSlides>0</HiddenSlides>
  <MMClips>1</MMClips>
  <ScaleCrop>false</ScaleCrop>
  <HeadingPairs>
    <vt:vector size="6" baseType="variant">
      <vt:variant>
        <vt:lpstr>已用的字体</vt:lpstr>
      </vt:variant>
      <vt:variant>
        <vt:i4>1384</vt:i4>
      </vt:variant>
      <vt:variant>
        <vt:lpstr>主题</vt:lpstr>
      </vt:variant>
      <vt:variant>
        <vt:i4>1</vt:i4>
      </vt:variant>
      <vt:variant>
        <vt:lpstr>幻灯片标题</vt:lpstr>
      </vt:variant>
      <vt:variant>
        <vt:i4>21</vt:i4>
      </vt:variant>
    </vt:vector>
  </HeadingPairs>
  <TitlesOfParts>
    <vt:vector size="1406" baseType="lpstr">
      <vt:lpstr>Arial</vt:lpstr>
      <vt:lpstr>宋体</vt:lpstr>
      <vt:lpstr>Wingdings</vt:lpstr>
      <vt:lpstr>Arial</vt:lpstr>
      <vt:lpstr>微软雅黑</vt:lpstr>
      <vt:lpstr>Calibri</vt:lpstr>
      <vt:lpstr>黑体</vt:lpstr>
      <vt:lpstr>造字工房悦黑体验版常规体</vt:lpstr>
      <vt:lpstr>仿宋_GB2312</vt:lpstr>
      <vt:lpstr>仿宋</vt:lpstr>
      <vt:lpstr>Marlett</vt:lpstr>
      <vt:lpstr>Gulim</vt:lpstr>
      <vt:lpstr>Segoe Condensed</vt:lpstr>
      <vt:lpstr>Segoe Print</vt:lpstr>
      <vt:lpstr>Segoe UI</vt:lpstr>
      <vt:lpstr>Arial Unicode MS</vt:lpstr>
      <vt:lpstr>Impact</vt:lpstr>
      <vt:lpstr>楷体_GB2312</vt:lpstr>
      <vt:lpstr>新宋体</vt:lpstr>
      <vt:lpstr>Segoe UI Light</vt:lpstr>
      <vt:lpstr>幼圆</vt:lpstr>
      <vt:lpstr>叶根友毛笔行书2.0版</vt:lpstr>
      <vt:lpstr>华文彩云</vt:lpstr>
      <vt:lpstr>华文琥珀</vt:lpstr>
      <vt:lpstr>Wingdings 2</vt:lpstr>
      <vt:lpstr>MS PGothic</vt:lpstr>
      <vt:lpstr>华文细黑</vt:lpstr>
      <vt:lpstr>Copperplate Gothic Bold</vt:lpstr>
      <vt:lpstr>Hiragino Sans GB W6</vt:lpstr>
      <vt:lpstr>Garamond</vt:lpstr>
      <vt:lpstr>Verdana</vt:lpstr>
      <vt:lpstr>Times New Roman</vt:lpstr>
      <vt:lpstr>华文楷体</vt:lpstr>
      <vt:lpstr>Tahoma</vt:lpstr>
      <vt:lpstr>Elephant</vt:lpstr>
      <vt:lpstr>华文行楷</vt:lpstr>
      <vt:lpstr>楷体</vt:lpstr>
      <vt:lpstr>华文仿宋</vt:lpstr>
      <vt:lpstr>PMingLiU</vt:lpstr>
      <vt:lpstr>华文中宋</vt:lpstr>
      <vt:lpstr>FrutigerNext LT Regular</vt:lpstr>
      <vt:lpstr>Calibri</vt:lpstr>
      <vt:lpstr>FrutigerNext LT Medium</vt:lpstr>
      <vt:lpstr>Constantia</vt:lpstr>
      <vt:lpstr>Heiti SC Light</vt:lpstr>
      <vt:lpstr>HY헤드라인M</vt:lpstr>
      <vt:lpstr>方正兰亭粗黑_GBK</vt:lpstr>
      <vt:lpstr>华文新魏</vt:lpstr>
      <vt:lpstr>方正超粗黑简体</vt:lpstr>
      <vt:lpstr>HY각헤드라인M</vt:lpstr>
      <vt:lpstr>Malgun Gothic</vt:lpstr>
      <vt:lpstr>MS UI Gothic</vt:lpstr>
      <vt:lpstr>Tw Cen MT</vt:lpstr>
      <vt:lpstr>HY견고딕</vt:lpstr>
      <vt:lpstr>Arial Black</vt:lpstr>
      <vt:lpstr>Batang</vt:lpstr>
      <vt:lpstr>Latha</vt:lpstr>
      <vt:lpstr>Gill Sans</vt:lpstr>
      <vt:lpstr>Gill Sans MT</vt:lpstr>
      <vt:lpstr>Gill Sans MT</vt:lpstr>
      <vt:lpstr>Book Antiqua</vt:lpstr>
      <vt:lpstr>方正姚体</vt:lpstr>
      <vt:lpstr>MingLiU</vt:lpstr>
      <vt:lpstr>Symbol</vt:lpstr>
      <vt:lpstr>Monotype Sorts</vt:lpstr>
      <vt:lpstr>Wingdings</vt:lpstr>
      <vt:lpstr>Times</vt:lpstr>
      <vt:lpstr>Times New Roman</vt:lpstr>
      <vt:lpstr>Segoe Light</vt:lpstr>
      <vt:lpstr>Arnprior</vt:lpstr>
      <vt:lpstr>Basemic Times</vt:lpstr>
      <vt:lpstr>Courier</vt:lpstr>
      <vt:lpstr>Courier New</vt:lpstr>
      <vt:lpstr>DFKai-SB</vt:lpstr>
      <vt:lpstr>Franklin Gothic Medium</vt:lpstr>
      <vt:lpstr>Calibri Light</vt:lpstr>
      <vt:lpstr>Franklin Gothic Book</vt:lpstr>
      <vt:lpstr>GulimChe</vt:lpstr>
      <vt:lpstr>새굴림</vt:lpstr>
      <vt:lpstr>DotumChe</vt:lpstr>
      <vt:lpstr>휴먼견출새내기체</vt:lpstr>
      <vt:lpstr>HY견명조</vt:lpstr>
      <vt:lpstr>Dotum</vt:lpstr>
      <vt:lpstr>Palatino</vt:lpstr>
      <vt:lpstr>Palatino Linotype</vt:lpstr>
      <vt:lpstr>HY신문명조</vt:lpstr>
      <vt:lpstr>가는으뜸체</vt:lpstr>
      <vt:lpstr>SoloBFnt</vt:lpstr>
      <vt:lpstr>華康儷簡宋(P)</vt:lpstr>
      <vt:lpstr>Helvetica</vt:lpstr>
      <vt:lpstr>BatangChe</vt:lpstr>
      <vt:lpstr>Palatino Linotype</vt:lpstr>
      <vt:lpstr>造字工房悦黑体验版纤细体</vt:lpstr>
      <vt:lpstr>雅黑宋体</vt:lpstr>
      <vt:lpstr>Lucida Sans Unicode</vt:lpstr>
      <vt:lpstr>HYGothic-Extra</vt:lpstr>
      <vt:lpstr>宋体-方正超大字符集</vt:lpstr>
      <vt:lpstr>微软简老宋</vt:lpstr>
      <vt:lpstr>Microsoft Sans Serif</vt:lpstr>
      <vt:lpstr>MT Extra</vt:lpstr>
      <vt:lpstr>Algerian</vt:lpstr>
      <vt:lpstr>Franklin Gothic Medium Cond</vt:lpstr>
      <vt:lpstr>HG創英角ｺﾞｼｯｸUB</vt:lpstr>
      <vt:lpstr>经典粗宋简</vt:lpstr>
      <vt:lpstr>Cambria</vt:lpstr>
      <vt:lpstr>隶书</vt:lpstr>
      <vt:lpstr>微软繁黑体</vt:lpstr>
      <vt:lpstr>Britannic Bold</vt:lpstr>
      <vt:lpstr>华文隶书</vt:lpstr>
      <vt:lpstr>超世纪粗印篆</vt:lpstr>
      <vt:lpstr>方正粗倩简体</vt:lpstr>
      <vt:lpstr>方正综艺简体</vt:lpstr>
      <vt:lpstr>견고딕</vt:lpstr>
      <vt:lpstr>Futura Bk</vt:lpstr>
      <vt:lpstr>Gautami</vt:lpstr>
      <vt:lpstr>Arial Rounded MT Bold</vt:lpstr>
      <vt:lpstr>Borg 9</vt:lpstr>
      <vt:lpstr>Adobe 明體 Std L</vt:lpstr>
      <vt:lpstr>Adobe Myungjo Std M</vt:lpstr>
      <vt:lpstr>MS Mincho</vt:lpstr>
      <vt:lpstr>Arial Narrow</vt:lpstr>
      <vt:lpstr>HGKyokashotai</vt:lpstr>
      <vt:lpstr>ArialS</vt:lpstr>
      <vt:lpstr>Cooper Black</vt:lpstr>
      <vt:lpstr>가는각진제목체</vt:lpstr>
      <vt:lpstr>HY강M</vt:lpstr>
      <vt:lpstr>HY강B</vt:lpstr>
      <vt:lpstr>한컴바탕</vt:lpstr>
      <vt:lpstr>산돌 도로표지판M</vt:lpstr>
      <vt:lpstr>휴먼둥근헤드라인</vt:lpstr>
      <vt:lpstr>휴먼엑스포</vt:lpstr>
      <vt:lpstr>Century Gothic</vt:lpstr>
      <vt:lpstr>산돌고딕B</vt:lpstr>
      <vt:lpstr>HY특견명조</vt:lpstr>
      <vt:lpstr>Wingdings 3</vt:lpstr>
      <vt:lpstr>方正舒体</vt:lpstr>
      <vt:lpstr>宋体-PUA</vt:lpstr>
      <vt:lpstr>System</vt:lpstr>
      <vt:lpstr>Helvetica Neue</vt:lpstr>
      <vt:lpstr>Microsoft YaHei UI</vt:lpstr>
      <vt:lpstr>Corbel</vt:lpstr>
      <vt:lpstr>叶根友毛笔行书简体</vt:lpstr>
      <vt:lpstr>FrutigerNext LT Bold</vt:lpstr>
      <vt:lpstr>FrutigerNext LT Light</vt:lpstr>
      <vt:lpstr>Bell MT</vt:lpstr>
      <vt:lpstr>FrutigerNext LT BlackCn</vt:lpstr>
      <vt:lpstr>黑体 (标题)</vt:lpstr>
      <vt:lpstr>FrutigerNext LT MediumCn</vt:lpstr>
      <vt:lpstr>Frutiger 45 Light</vt:lpstr>
      <vt:lpstr>全真簡中楷</vt:lpstr>
      <vt:lpstr>Century Schoolbook</vt:lpstr>
      <vt:lpstr>方正大黑简体</vt:lpstr>
      <vt:lpstr>Zapf Dingbats</vt:lpstr>
      <vt:lpstr>Albertus</vt:lpstr>
      <vt:lpstr>陈代明硬笔体</vt:lpstr>
      <vt:lpstr>叶根友特隶简体</vt:lpstr>
      <vt:lpstr>HY울릉도B</vt:lpstr>
      <vt:lpstr>Trebuchet MS</vt:lpstr>
      <vt:lpstr>方正兰亭超细黑简体</vt:lpstr>
      <vt:lpstr>时尚中黑简体</vt:lpstr>
      <vt:lpstr>汉仪菱心体简</vt:lpstr>
      <vt:lpstr>Lato Light</vt:lpstr>
      <vt:lpstr>Bebas Neue</vt:lpstr>
      <vt:lpstr>方正正黑简体</vt:lpstr>
      <vt:lpstr>汉仪大黑简</vt:lpstr>
      <vt:lpstr>汉仪中黑简</vt:lpstr>
      <vt:lpstr>Dove Love</vt:lpstr>
      <vt:lpstr>Univers</vt:lpstr>
      <vt:lpstr>DaunPenh</vt:lpstr>
      <vt:lpstr>GM Sans Regular</vt:lpstr>
      <vt:lpstr>Microsoft Himalaya</vt:lpstr>
      <vt:lpstr>Rockwell Extra Bold</vt:lpstr>
      <vt:lpstr>ZapfDingbats</vt:lpstr>
      <vt:lpstr>Stencil</vt:lpstr>
      <vt:lpstr>华康简标题宋</vt:lpstr>
      <vt:lpstr>Helv</vt:lpstr>
      <vt:lpstr>╦╬╠?</vt:lpstr>
      <vt:lpstr>Courier Heb</vt:lpstr>
      <vt:lpstr>华文宋体</vt:lpstr>
      <vt:lpstr>PwC_Logo</vt:lpstr>
      <vt:lpstr>Adobe 楷体 Std R</vt:lpstr>
      <vt:lpstr>Berlin Sans FB Demi</vt:lpstr>
      <vt:lpstr>MS Gothic</vt:lpstr>
      <vt:lpstr>╦╬╠Õ</vt:lpstr>
      <vt:lpstr>Perpetua</vt:lpstr>
      <vt:lpstr>-2002</vt:lpstr>
      <vt:lpstr>Geneva</vt:lpstr>
      <vt:lpstr>HigherStandards</vt:lpstr>
      <vt:lpstr>Segoe</vt:lpstr>
      <vt:lpstr>ヒラギノ角ゴ Pro W3</vt:lpstr>
      <vt:lpstr>Lao UI</vt:lpstr>
      <vt:lpstr>迷你简大黑</vt:lpstr>
      <vt:lpstr>Arial Bold</vt:lpstr>
      <vt:lpstr>Lucida Grande</vt:lpstr>
      <vt:lpstr>Typograph</vt:lpstr>
      <vt:lpstr>Angsana New</vt:lpstr>
      <vt:lpstr>Times New Roman (Hebrew)</vt:lpstr>
      <vt:lpstr>Georgia</vt:lpstr>
      <vt:lpstr>Lingoes Unicode</vt:lpstr>
      <vt:lpstr>GungsuhChe</vt:lpstr>
      <vt:lpstr>宋体-18030</vt:lpstr>
      <vt:lpstr>Webdings</vt:lpstr>
      <vt:lpstr>Thorndale Duospace WT SC</vt:lpstr>
      <vt:lpstr>華康少女文字W7(P)</vt:lpstr>
      <vt:lpstr>LilyUPC</vt:lpstr>
      <vt:lpstr>Comic Sans MS</vt:lpstr>
      <vt:lpstr>華康少女文字W7</vt:lpstr>
      <vt:lpstr>长城新艺体繁</vt:lpstr>
      <vt:lpstr>Eras Bold ITC</vt:lpstr>
      <vt:lpstr>Eras Demi ITC</vt:lpstr>
      <vt:lpstr>汉仪丫丫体简</vt:lpstr>
      <vt:lpstr>Script MT Bold</vt:lpstr>
      <vt:lpstr>Segoe Semibold</vt:lpstr>
      <vt:lpstr>Rockwell</vt:lpstr>
      <vt:lpstr>HGP創英角ｺﾞｼｯｸUB</vt:lpstr>
      <vt:lpstr>+mj-lt</vt:lpstr>
      <vt:lpstr>CG Times</vt:lpstr>
      <vt:lpstr>Century</vt:lpstr>
      <vt:lpstr>Baskerville Old Face</vt:lpstr>
      <vt:lpstr>ZapfHumnst BT</vt:lpstr>
      <vt:lpstr>+mj-ea</vt:lpstr>
      <vt:lpstr>Poor Richard</vt:lpstr>
      <vt:lpstr>Franklin Gothic Demi</vt:lpstr>
      <vt:lpstr>Basemic</vt:lpstr>
      <vt:lpstr>Birka-Italic</vt:lpstr>
      <vt:lpstr>经典繁仿黑</vt:lpstr>
      <vt:lpstr>华康俪金黑W8(P)</vt:lpstr>
      <vt:lpstr>Agency FB</vt:lpstr>
      <vt:lpstr>Adobe 宋体 Std L</vt:lpstr>
      <vt:lpstr>华康少女文字W5(P)</vt:lpstr>
      <vt:lpstr>Broadway</vt:lpstr>
      <vt:lpstr>专业字体设计服务/WWW.ZTSGC.COM/</vt:lpstr>
      <vt:lpstr>Goudy Stout</vt:lpstr>
      <vt:lpstr>_GB2312</vt:lpstr>
      <vt:lpstr>Monotype Corsiva</vt:lpstr>
      <vt:lpstr>Adobe 黑体 Std R</vt:lpstr>
      <vt:lpstr>Consolas</vt:lpstr>
      <vt:lpstr>Kartika</vt:lpstr>
      <vt:lpstr>Bauhaus 93</vt:lpstr>
      <vt:lpstr>Bodoni MT Black</vt:lpstr>
      <vt:lpstr>方正楷体</vt:lpstr>
      <vt:lpstr>PCOMMAPL</vt:lpstr>
      <vt:lpstr>方正卡通简体</vt:lpstr>
      <vt:lpstr>Microsoft JhengHei</vt:lpstr>
      <vt:lpstr>Kozuka Mincho Pr6N R</vt:lpstr>
      <vt:lpstr>手札体-简</vt:lpstr>
      <vt:lpstr>04b_19</vt:lpstr>
      <vt:lpstr>Adobe 繁黑體 Std B</vt:lpstr>
      <vt:lpstr>永中宋体</vt:lpstr>
      <vt:lpstr>方正准圆_GBK</vt:lpstr>
      <vt:lpstr>Optima</vt:lpstr>
      <vt:lpstr>HY중고딕</vt:lpstr>
      <vt:lpstr>Dinbol</vt:lpstr>
      <vt:lpstr>휴먼새내기체</vt:lpstr>
      <vt:lpstr>-윤고딕240</vt:lpstr>
      <vt:lpstr>Dinmed</vt:lpstr>
      <vt:lpstr>Lucida Console</vt:lpstr>
      <vt:lpstr>Maiandra GD</vt:lpstr>
      <vt:lpstr>MetaMediumLF-Roman</vt:lpstr>
      <vt:lpstr>Frutiger 55 Roman</vt:lpstr>
      <vt:lpstr>Futura Hv</vt:lpstr>
      <vt:lpstr>Vrinda</vt:lpstr>
      <vt:lpstr>Frutiger LT 45 Light</vt:lpstr>
      <vt:lpstr>汉仪中等线简</vt:lpstr>
      <vt:lpstr>Frutiger LT 55 Roman</vt:lpstr>
      <vt:lpstr>VistaSansReg</vt:lpstr>
      <vt:lpstr>Vista Sans OT Reg</vt:lpstr>
      <vt:lpstr>Blackadder ITC</vt:lpstr>
      <vt:lpstr>Brush Script MT</vt:lpstr>
      <vt:lpstr>French Script MT</vt:lpstr>
      <vt:lpstr>Old English Text MT</vt:lpstr>
      <vt:lpstr>Osaka</vt:lpstr>
      <vt:lpstr>ヒラギノ角ゴ ProN W3</vt:lpstr>
      <vt:lpstr>ヒラギノ丸ゴ Pro W4</vt:lpstr>
      <vt:lpstr>DejaVu Sans</vt:lpstr>
      <vt:lpstr>StarSymbol</vt:lpstr>
      <vt:lpstr>Nimrod</vt:lpstr>
      <vt:lpstr>LF_Kai</vt:lpstr>
      <vt:lpstr>汉仪中宋简</vt:lpstr>
      <vt:lpstr>汉仪大宋简</vt:lpstr>
      <vt:lpstr>CourierThai</vt:lpstr>
      <vt:lpstr>Angsana New</vt:lpstr>
      <vt:lpstr>Arial MT</vt:lpstr>
      <vt:lpstr>LotusWP Type</vt:lpstr>
      <vt:lpstr>휴먼태가람체</vt:lpstr>
      <vt:lpstr>산돌고딕 M</vt:lpstr>
      <vt:lpstr>(한)문화방송</vt:lpstr>
      <vt:lpstr>Cambria Math</vt:lpstr>
      <vt:lpstr>FuturaA Bk BT</vt:lpstr>
      <vt:lpstr>Bodoni MT Poster Compressed</vt:lpstr>
      <vt:lpstr>溦软雅黑</vt:lpstr>
      <vt:lpstr>Myriad</vt:lpstr>
      <vt:lpstr>FZYueZhunHeiS</vt:lpstr>
      <vt:lpstr>方正悦准黑简体</vt:lpstr>
      <vt:lpstr>Myriad Pro</vt:lpstr>
      <vt:lpstr>隶书体</vt:lpstr>
      <vt:lpstr>HY둥근고딕B</vt:lpstr>
      <vt:lpstr>华康标题宋W9(P)</vt:lpstr>
      <vt:lpstr>Hei</vt:lpstr>
      <vt:lpstr>Aharoni</vt:lpstr>
      <vt:lpstr>方正仿宋体</vt:lpstr>
      <vt:lpstr>Futura Lt</vt:lpstr>
      <vt:lpstr>HY얕은샘물M</vt:lpstr>
      <vt:lpstr>穝灿砰</vt:lpstr>
      <vt:lpstr>Stencil Std</vt:lpstr>
      <vt:lpstr>Forte</vt:lpstr>
      <vt:lpstr>Yu Gothic</vt:lpstr>
      <vt:lpstr>Gungsuh</vt:lpstr>
      <vt:lpstr>RomanS</vt:lpstr>
      <vt:lpstr>Hiragino Sans GB W3</vt:lpstr>
      <vt:lpstr>方正静蕾简体</vt:lpstr>
      <vt:lpstr>신명조</vt:lpstr>
      <vt:lpstr>╜┼╕φ┴╢</vt:lpstr>
      <vt:lpstr>_x000B__x000C_</vt:lpstr>
      <vt:lpstr>Haettenschweiler</vt:lpstr>
      <vt:lpstr>Mistral</vt:lpstr>
      <vt:lpstr>方正粗宋简体</vt:lpstr>
      <vt:lpstr>草檀斋毛泽东字体</vt:lpstr>
      <vt:lpstr>方正黄草简体</vt:lpstr>
      <vt:lpstr>金梅毛張楷</vt:lpstr>
      <vt:lpstr>金梅毛碑楷</vt:lpstr>
      <vt:lpstr>金梅鋼筆個性字形</vt:lpstr>
      <vt:lpstr>长城行书体</vt:lpstr>
      <vt:lpstr>方正硬笔楷书简体</vt:lpstr>
      <vt:lpstr>HanWangWCL01</vt:lpstr>
      <vt:lpstr>HakusyuKointai_kk</vt:lpstr>
      <vt:lpstr>Helvetica 75</vt:lpstr>
      <vt:lpstr>方正黑体简体</vt:lpstr>
      <vt:lpstr>FZHTJW</vt:lpstr>
      <vt:lpstr>Frutiger Bold</vt:lpstr>
      <vt:lpstr>威艾粗黑</vt:lpstr>
      <vt:lpstr>方正小标宋简体</vt:lpstr>
      <vt:lpstr>MS PMincho</vt:lpstr>
      <vt:lpstr>经典空叠黑</vt:lpstr>
      <vt:lpstr>Brush Script</vt:lpstr>
      <vt:lpstr>昆仑仿宋</vt:lpstr>
      <vt:lpstr>魏碑体</vt:lpstr>
      <vt:lpstr>方正银联黑简体</vt:lpstr>
      <vt:lpstr>Adobe 仿宋 Std R</vt:lpstr>
      <vt:lpstr>stane one</vt:lpstr>
      <vt:lpstr>OCR A Extended</vt:lpstr>
      <vt:lpstr>ˎ̥</vt:lpstr>
      <vt:lpstr>Kozuka Mincho Pro H</vt:lpstr>
      <vt:lpstr>華康簡楷</vt:lpstr>
      <vt:lpstr>方正剪纸简体</vt:lpstr>
      <vt:lpstr>方正大标宋简体</vt:lpstr>
      <vt:lpstr>GiovanniITCTT</vt:lpstr>
      <vt:lpstr>Futura Md</vt:lpstr>
      <vt:lpstr>Bernard MT Condensed</vt:lpstr>
      <vt:lpstr>AvantGarde Md BT</vt:lpstr>
      <vt:lpstr>MS Shell Dlg 2</vt:lpstr>
      <vt:lpstr>Tahoma</vt:lpstr>
      <vt:lpstr>Myriad CAD</vt:lpstr>
      <vt:lpstr>方正细黑一简体</vt:lpstr>
      <vt:lpstr>Freestyle Script</vt:lpstr>
      <vt:lpstr>汉仪综艺体简</vt:lpstr>
      <vt:lpstr>金梅浪漫空心體</vt:lpstr>
      <vt:lpstr>PMingLiU-ExtB</vt:lpstr>
      <vt:lpstr>Meiryo</vt:lpstr>
      <vt:lpstr>方正中倩简体</vt:lpstr>
      <vt:lpstr>BaseNineSmallCaps</vt:lpstr>
      <vt:lpstr>Kozuka Gothic Pro M</vt:lpstr>
      <vt:lpstr>Estrangelo Edessa</vt:lpstr>
      <vt:lpstr>New Gulim</vt:lpstr>
      <vt:lpstr>新宋体-18030</vt:lpstr>
      <vt:lpstr>冬青黑体简体中文 W3</vt:lpstr>
      <vt:lpstr>_S楷</vt:lpstr>
      <vt:lpstr>GD-HighwayGothicJA-OTF</vt:lpstr>
      <vt:lpstr>AMGDT</vt:lpstr>
      <vt:lpstr>Tms Rmn</vt:lpstr>
      <vt:lpstr>WC ROUGHTRAD Bta</vt:lpstr>
      <vt:lpstr>Myriad Arabic</vt:lpstr>
      <vt:lpstr>-불탄고딕B</vt:lpstr>
      <vt:lpstr>创艺简黑体</vt:lpstr>
      <vt:lpstr>AdobeHeitiStd-Regular</vt:lpstr>
      <vt:lpstr>FoundryJournal-Book</vt:lpstr>
      <vt:lpstr>Cochin</vt:lpstr>
      <vt:lpstr>Helvetica Neue Bold Condensed</vt:lpstr>
      <vt:lpstr>Heiti SC Medium</vt:lpstr>
      <vt:lpstr>方正毡笔黑简体</vt:lpstr>
      <vt:lpstr>Foundry Gridnik Medium</vt:lpstr>
      <vt:lpstr>ITCCenturyBookT</vt:lpstr>
      <vt:lpstr>ScholHudson-Regular</vt:lpstr>
      <vt:lpstr>HG明朝E</vt:lpstr>
      <vt:lpstr>Segoe Marker</vt:lpstr>
      <vt:lpstr>CG Omega</vt:lpstr>
      <vt:lpstr>HY그래픽M</vt:lpstr>
      <vt:lpstr>田氏颜体大字库</vt:lpstr>
      <vt:lpstr>Charlemagne Std</vt:lpstr>
      <vt:lpstr>MS P????</vt:lpstr>
      <vt:lpstr>-윤고딕150</vt:lpstr>
      <vt:lpstr>-윤고딕130</vt:lpstr>
      <vt:lpstr>-윤명조130</vt:lpstr>
      <vt:lpstr>Bodoni MT</vt:lpstr>
      <vt:lpstr>Eurostile</vt:lpstr>
      <vt:lpstr>B Helvetica Bold</vt:lpstr>
      <vt:lpstr>나눔고딕</vt:lpstr>
      <vt:lpstr>나눔손글씨 펜</vt:lpstr>
      <vt:lpstr>나눔손글씨 펜 OTF</vt:lpstr>
      <vt:lpstr>方正正大黑简体</vt:lpstr>
      <vt:lpstr>GE Inspira</vt:lpstr>
      <vt:lpstr>宋繁体</vt:lpstr>
      <vt:lpstr>创艺繁魏碑</vt:lpstr>
      <vt:lpstr>Team MT</vt:lpstr>
      <vt:lpstr>04b_03b</vt:lpstr>
      <vt:lpstr>Viner Hand ITC</vt:lpstr>
      <vt:lpstr>Adidas Unity</vt:lpstr>
      <vt:lpstr>Candara</vt:lpstr>
      <vt:lpstr>Calligraphic</vt:lpstr>
      <vt:lpstr>经典趣体简</vt:lpstr>
      <vt:lpstr>Univers 45 Light</vt:lpstr>
      <vt:lpstr>经典特宋简</vt:lpstr>
      <vt:lpstr>叶根友行书繁</vt:lpstr>
      <vt:lpstr>汉仪粗宋简</vt:lpstr>
      <vt:lpstr>ClassizismAntiqua</vt:lpstr>
      <vt:lpstr>GENISO</vt:lpstr>
      <vt:lpstr>MS Pゴシック</vt:lpstr>
      <vt:lpstr>DINCond-Bold</vt:lpstr>
      <vt:lpstr>Sylfaen</vt:lpstr>
      <vt:lpstr>Rage Italic</vt:lpstr>
      <vt:lpstr>宋体 (正文)</vt:lpstr>
      <vt:lpstr>微软雅黑,Bold</vt:lpstr>
      <vt:lpstr>Hawaii Lover</vt:lpstr>
      <vt:lpstr>New Baskerville</vt:lpstr>
      <vt:lpstr>Weiss</vt:lpstr>
      <vt:lpstr>TetrapakSans</vt:lpstr>
      <vt:lpstr>Playbill</vt:lpstr>
      <vt:lpstr>BankGothic Lt BT</vt:lpstr>
      <vt:lpstr>HY울릉도M</vt:lpstr>
      <vt:lpstr>휴먼태엑스포</vt:lpstr>
      <vt:lpstr>Franklin Gothic Heavy</vt:lpstr>
      <vt:lpstr>Times New Roman MT Extra Bold</vt:lpstr>
      <vt:lpstr>MT Extra</vt:lpstr>
      <vt:lpstr>HY태고딕</vt:lpstr>
      <vt:lpstr>우리체</vt:lpstr>
      <vt:lpstr>HY울릉도L</vt:lpstr>
      <vt:lpstr>휴먼견출고딕</vt:lpstr>
      <vt:lpstr>-윤고딕120</vt:lpstr>
      <vt:lpstr>엽서체</vt:lpstr>
      <vt:lpstr>순명조</vt:lpstr>
      <vt:lpstr>으뜸체</vt:lpstr>
      <vt:lpstr>헤드라인</vt:lpstr>
      <vt:lpstr>New Century Schoolbook</vt:lpstr>
      <vt:lpstr>Lucida Calligraphy</vt:lpstr>
      <vt:lpstr>HP PSG</vt:lpstr>
      <vt:lpstr>Helvetica 65 Medium</vt:lpstr>
      <vt:lpstr>HelveticaNeueLT Std UltLt</vt:lpstr>
      <vt:lpstr>HelveticaNeueLT Std Med</vt:lpstr>
      <vt:lpstr>HelveticaNeueLT Std</vt:lpstr>
      <vt:lpstr>Lucida Sans</vt:lpstr>
      <vt:lpstr>HG明朝B</vt:lpstr>
      <vt:lpstr>HelveticaNeue LT 45 Light</vt:lpstr>
      <vt:lpstr>HelveticaNeue LT 25 UltLight</vt:lpstr>
      <vt:lpstr>Berlin Sans FB</vt:lpstr>
      <vt:lpstr>Gill Sans Light</vt:lpstr>
      <vt:lpstr>微软</vt:lpstr>
      <vt:lpstr>汉仪书宋二简</vt:lpstr>
      <vt:lpstr>造字工房悦圆演示版常规体</vt:lpstr>
      <vt:lpstr>方正吕建德字体</vt:lpstr>
      <vt:lpstr>叶根友毛笔行书</vt:lpstr>
      <vt:lpstr>Edwardian Script ITC</vt:lpstr>
      <vt:lpstr>方正铁筋隶书简体</vt:lpstr>
      <vt:lpstr>Kunstler Script</vt:lpstr>
      <vt:lpstr>Frutiger Linotype</vt:lpstr>
      <vt:lpstr>仿宋体</vt:lpstr>
      <vt:lpstr>经典楷体繁</vt:lpstr>
      <vt:lpstr>经典繁平黑</vt:lpstr>
      <vt:lpstr>Meiryo UI</vt:lpstr>
      <vt:lpstr>MV Boli</vt:lpstr>
      <vt:lpstr>Segoe Script</vt:lpstr>
      <vt:lpstr>Bookshelf Symbol 7</vt:lpstr>
      <vt:lpstr>Clarendon Extended</vt:lpstr>
      <vt:lpstr>DIN-Medium</vt:lpstr>
      <vt:lpstr>文鼎新粗黑</vt:lpstr>
      <vt:lpstr>文鼎新特黑</vt:lpstr>
      <vt:lpstr>Segoe UI Semilight</vt:lpstr>
      <vt:lpstr>Segoe UI</vt:lpstr>
      <vt:lpstr>Ravie</vt:lpstr>
      <vt:lpstr>迷你简汉真广标</vt:lpstr>
      <vt:lpstr>AjiwaiPro</vt:lpstr>
      <vt:lpstr>微软雅黑 UI</vt:lpstr>
      <vt:lpstr>CANDY INC.</vt:lpstr>
      <vt:lpstr>Kozuka Mincho Pro R</vt:lpstr>
      <vt:lpstr>FZLanTingHeiS-R-GB</vt:lpstr>
      <vt:lpstr>SimSun-Identity-H</vt:lpstr>
      <vt:lpstr>FrizQuaT</vt:lpstr>
      <vt:lpstr>迷你繁智楷</vt:lpstr>
      <vt:lpstr>汉仪小隶书简</vt:lpstr>
      <vt:lpstr>Gloucester MT Extra Condensed</vt:lpstr>
      <vt:lpstr>Times New Roman PSMT</vt:lpstr>
      <vt:lpstr>★日文毛笔</vt:lpstr>
      <vt:lpstr>Wide Latin</vt:lpstr>
      <vt:lpstr>New Garden</vt:lpstr>
      <vt:lpstr>Scruff LET</vt:lpstr>
      <vt:lpstr>Eras Medium ITC</vt:lpstr>
      <vt:lpstr>创艺简中圆</vt:lpstr>
      <vt:lpstr>文鼎ＰＯＰ－４</vt:lpstr>
      <vt:lpstr>方正中倩_GBK</vt:lpstr>
      <vt:lpstr>方正正中黑简体</vt:lpstr>
      <vt:lpstr>方正细倩_GBK</vt:lpstr>
      <vt:lpstr>经典综艺体简</vt:lpstr>
      <vt:lpstr>文鼎CS中等线</vt:lpstr>
      <vt:lpstr>华康少女文字W5</vt:lpstr>
      <vt:lpstr>华康海报体W12</vt:lpstr>
      <vt:lpstr>文鼎香腸體</vt:lpstr>
      <vt:lpstr>汉仪凌波体简</vt:lpstr>
      <vt:lpstr>汉仪萝卜体简</vt:lpstr>
      <vt:lpstr>叶根友圆趣卡通体</vt:lpstr>
      <vt:lpstr>微软简行楷</vt:lpstr>
      <vt:lpstr>创艺简隶书</vt:lpstr>
      <vt:lpstr>造字工房悦黑体验版特细长体</vt:lpstr>
      <vt:lpstr>文鼎粗明</vt:lpstr>
      <vt:lpstr>Chasefont</vt:lpstr>
      <vt:lpstr>MingLiU-ExtB</vt:lpstr>
      <vt:lpstr>Fang Song</vt:lpstr>
      <vt:lpstr>Roman</vt:lpstr>
      <vt:lpstr>Informal Roman</vt:lpstr>
      <vt:lpstr>Centaur</vt:lpstr>
      <vt:lpstr>Jokerman</vt:lpstr>
      <vt:lpstr>方正新舒体简体</vt:lpstr>
      <vt:lpstr>UBSHeadline</vt:lpstr>
      <vt:lpstr>Vivaldi</vt:lpstr>
      <vt:lpstr>Vladimir Script</vt:lpstr>
      <vt:lpstr>方正兰亭黑简体</vt:lpstr>
      <vt:lpstr>HYShortSamul-Medium</vt:lpstr>
      <vt:lpstr>冬青黑体简体中文 W6</vt:lpstr>
      <vt:lpstr>HakusyuGyosyo_kk</vt:lpstr>
      <vt:lpstr>Rockwell Condensed</vt:lpstr>
      <vt:lpstr>方正粗圆简体</vt:lpstr>
      <vt:lpstr>Ebrima</vt:lpstr>
      <vt:lpstr>DFPLiKingHei-XB</vt:lpstr>
      <vt:lpstr>Franklin Gothic Demi Cond</vt:lpstr>
      <vt:lpstr>方正行楷简体</vt:lpstr>
      <vt:lpstr>Broadway BT</vt:lpstr>
      <vt:lpstr>Kozuka Gothic Pro B</vt:lpstr>
      <vt:lpstr>ITC Zapf Dingbats</vt:lpstr>
      <vt:lpstr>文鼎CS行楷</vt:lpstr>
      <vt:lpstr>Nyala</vt:lpstr>
      <vt:lpstr>方正小标宋_GBK</vt:lpstr>
      <vt:lpstr>方正仿宋_GBK</vt:lpstr>
      <vt:lpstr>微软雅黑 Light</vt:lpstr>
      <vt:lpstr>Matura MT Script Capitals</vt:lpstr>
      <vt:lpstr>微软细黑</vt:lpstr>
      <vt:lpstr>High Tower Text</vt:lpstr>
      <vt:lpstr>CordiaUPC</vt:lpstr>
      <vt:lpstr>??GB2312</vt:lpstr>
      <vt:lpstr>華康簡楷(P)</vt:lpstr>
      <vt:lpstr>KaiTi_GB2312</vt:lpstr>
      <vt:lpstr>STHeitiSC-Light</vt:lpstr>
      <vt:lpstr>方正美黑简体</vt:lpstr>
      <vt:lpstr>方正瘦金书繁体</vt:lpstr>
      <vt:lpstr>PARTOFME</vt:lpstr>
      <vt:lpstr>HanWangGSolid06cut1</vt:lpstr>
      <vt:lpstr>Basemic Symbol</vt:lpstr>
      <vt:lpstr>Symbol</vt:lpstr>
      <vt:lpstr>叶根友刀锋黑草</vt:lpstr>
      <vt:lpstr>迷你简秀英</vt:lpstr>
      <vt:lpstr>创艺简标宋</vt:lpstr>
      <vt:lpstr>方正喵呜体</vt:lpstr>
      <vt:lpstr>Museo For Dell</vt:lpstr>
      <vt:lpstr>Museo Sans For Dell</vt:lpstr>
      <vt:lpstr>Museo For Dell 300</vt:lpstr>
      <vt:lpstr>方正细倩简体</vt:lpstr>
      <vt:lpstr>Museo Sans For Dell 100</vt:lpstr>
      <vt:lpstr>方正细圆简体</vt:lpstr>
      <vt:lpstr>Museo For Dell 700</vt:lpstr>
      <vt:lpstr>����</vt:lpstr>
      <vt:lpstr>David</vt:lpstr>
      <vt:lpstr>Arial Narrow Bold</vt:lpstr>
      <vt:lpstr>方正隶二简体</vt:lpstr>
      <vt:lpstr>New MingLiu</vt:lpstr>
      <vt:lpstr>TimesNewRoman</vt:lpstr>
      <vt:lpstr>Gill Sans Ultra Bold</vt:lpstr>
      <vt:lpstr>文鼎细圆简</vt:lpstr>
      <vt:lpstr>Calisto MT</vt:lpstr>
      <vt:lpstr>YRTwo Bold</vt:lpstr>
      <vt:lpstr>HGPSoeiKakugothicUB</vt:lpstr>
      <vt:lpstr>Arial Italic</vt:lpstr>
      <vt:lpstr>Adobe Ming Std L</vt:lpstr>
      <vt:lpstr>Windings</vt:lpstr>
      <vt:lpstr>华康俪金黑W8</vt:lpstr>
      <vt:lpstr>方正少儿_GBK</vt:lpstr>
      <vt:lpstr>Bookman Old Style</vt:lpstr>
      <vt:lpstr>汉真广标</vt:lpstr>
      <vt:lpstr>Browallia New</vt:lpstr>
      <vt:lpstr>Dresdner Bank</vt:lpstr>
      <vt:lpstr>HY각헤드라인B</vt:lpstr>
      <vt:lpstr>제목바탕체</vt:lpstr>
      <vt:lpstr>HY타자전각B</vt:lpstr>
      <vt:lpstr>HJ엑스포M</vt:lpstr>
      <vt:lpstr>휴먼모음T</vt:lpstr>
      <vt:lpstr>휴먼옛체</vt:lpstr>
      <vt:lpstr>.a....oú</vt:lpstr>
      <vt:lpstr>方正楷体_GBK</vt:lpstr>
      <vt:lpstr>Helvetica CE</vt:lpstr>
      <vt:lpstr>MS Hei</vt:lpstr>
      <vt:lpstr>微软简楷体</vt:lpstr>
      <vt:lpstr>Copperplate Light</vt:lpstr>
      <vt:lpstr>文鼎CS大黑</vt:lpstr>
      <vt:lpstr>Arial Narrow Bd</vt:lpstr>
      <vt:lpstr>Tunga</vt:lpstr>
      <vt:lpstr>TrendSansMedium</vt:lpstr>
      <vt:lpstr>Andale Sans UI</vt:lpstr>
      <vt:lpstr>Bloomberg Fixed Unicode I</vt:lpstr>
      <vt:lpstr>Serif Black</vt:lpstr>
      <vt:lpstr>Gill Sans MT Ext Condensed Bold</vt:lpstr>
      <vt:lpstr>方正细珊瑚简体</vt:lpstr>
      <vt:lpstr>造字工房尚雅体演示版常规体</vt:lpstr>
      <vt:lpstr>華康中黑體(P)</vt:lpstr>
      <vt:lpstr>華康儷中黑(P)</vt:lpstr>
      <vt:lpstr>Futura Book</vt:lpstr>
      <vt:lpstr>方正华隶简体</vt:lpstr>
      <vt:lpstr>Songti SC Regular</vt:lpstr>
      <vt:lpstr>Arial (W1)</vt:lpstr>
      <vt:lpstr>Bimini</vt:lpstr>
      <vt:lpstr>Monaco</vt:lpstr>
      <vt:lpstr>Go Boom!</vt:lpstr>
      <vt:lpstr>FrankRuehl</vt:lpstr>
      <vt:lpstr>Axure Handwriting</vt:lpstr>
      <vt:lpstr>KaiTi_GB2312-Identity-H</vt:lpstr>
      <vt:lpstr>方正准圆简体</vt:lpstr>
      <vt:lpstr>Calibri (Body)</vt:lpstr>
      <vt:lpstr>Segoe Keycaps</vt:lpstr>
      <vt:lpstr>HP Simplified</vt:lpstr>
      <vt:lpstr>Verdana Bold</vt:lpstr>
      <vt:lpstr>Verdana</vt:lpstr>
      <vt:lpstr>Harlow Solid Italic</vt:lpstr>
      <vt:lpstr>等线 Light</vt:lpstr>
      <vt:lpstr>等线</vt:lpstr>
      <vt:lpstr>Microsoft YaHei Regular</vt:lpstr>
      <vt:lpstr>+mn-lt</vt:lpstr>
      <vt:lpstr>Aparajita</vt:lpstr>
      <vt:lpstr>Lato</vt:lpstr>
      <vt:lpstr>FontAwesome</vt:lpstr>
      <vt:lpstr>造字工房力黑（非商用）常规体</vt:lpstr>
      <vt:lpstr>Open Sans</vt:lpstr>
      <vt:lpstr>Helvetica LT Std Cond Blk</vt:lpstr>
      <vt:lpstr>方正粗谭黑简体</vt:lpstr>
      <vt:lpstr>Fibography Personal Use</vt:lpstr>
      <vt:lpstr>Microsoft JhengHei Light</vt:lpstr>
      <vt:lpstr>张海山锐谐体</vt:lpstr>
      <vt:lpstr>张海山锐线体简</vt:lpstr>
      <vt:lpstr>方正苏新诗柳楷简体</vt:lpstr>
      <vt:lpstr>新蒂小丸子小学版</vt:lpstr>
      <vt:lpstr>文鼎习字体</vt:lpstr>
      <vt:lpstr>Lucida Handwriting</vt:lpstr>
      <vt:lpstr>Tempus Sans ITC</vt:lpstr>
      <vt:lpstr>Kievit-Regular</vt:lpstr>
      <vt:lpstr>方正楷体简体</vt:lpstr>
      <vt:lpstr>Arial Unicode MS,Andale WT,Taho</vt:lpstr>
      <vt:lpstr>Raleway Light</vt:lpstr>
      <vt:lpstr>Open Sans Light</vt:lpstr>
      <vt:lpstr>Lato Regular</vt:lpstr>
      <vt:lpstr>Univers LT Std 45 Light</vt:lpstr>
      <vt:lpstr>Credit Suisse Type Roman</vt:lpstr>
      <vt:lpstr>華康少女文字W6</vt:lpstr>
      <vt:lpstr>Bradley Hand ITC</vt:lpstr>
      <vt:lpstr>HGPMinchoE</vt:lpstr>
      <vt:lpstr>Yu Mincho</vt:lpstr>
      <vt:lpstr>MicrosoftYaHei</vt:lpstr>
      <vt:lpstr>迷你繁赵楷</vt:lpstr>
      <vt:lpstr>迷你简启体</vt:lpstr>
      <vt:lpstr>造字工房悦黑（非商用）常规体</vt:lpstr>
      <vt:lpstr>Andale Sans</vt:lpstr>
      <vt:lpstr>MS Song</vt:lpstr>
      <vt:lpstr>ParkAvenue BT</vt:lpstr>
      <vt:lpstr>times of new roma</vt:lpstr>
      <vt:lpstr>?????</vt:lpstr>
      <vt:lpstr>文鼎粗隸</vt:lpstr>
      <vt:lpstr>DFPHei-GB5</vt:lpstr>
      <vt:lpstr>Adobe Gothic Std B</vt:lpstr>
      <vt:lpstr>??</vt:lpstr>
      <vt:lpstr>文鼎中楷簡</vt:lpstr>
      <vt:lpstr>TTF46827ACtCID-WinCharSetFFFF-H</vt:lpstr>
      <vt:lpstr>文鼎粗黑</vt:lpstr>
      <vt:lpstr>彩虹粗仿宋</vt:lpstr>
      <vt:lpstr>SC STKaiti</vt:lpstr>
      <vt:lpstr>宋</vt:lpstr>
      <vt:lpstr>FrutigerBold</vt:lpstr>
      <vt:lpstr>Helvetica Black</vt:lpstr>
      <vt:lpstr>BiauKai</vt:lpstr>
      <vt:lpstr>Albertus Medium</vt:lpstr>
      <vt:lpstr>文鼎新中黑</vt:lpstr>
      <vt:lpstr>Garmond</vt:lpstr>
      <vt:lpstr>华文雅黑</vt:lpstr>
      <vt:lpstr>Courier New 字体</vt:lpstr>
      <vt:lpstr>Courier New ×ÖÌå</vt:lpstr>
      <vt:lpstr>Courier-Bold</vt:lpstr>
      <vt:lpstr>Albertus Extra Bold</vt:lpstr>
      <vt:lpstr>NCR New Marker</vt:lpstr>
      <vt:lpstr>SymantecSans-Bold</vt:lpstr>
      <vt:lpstr>ÇlÇr ñæí©</vt:lpstr>
      <vt:lpstr>DFPLiSong-Bd</vt:lpstr>
      <vt:lpstr>Arial_KS Black</vt:lpstr>
      <vt:lpstr>Georgia,Bold</vt:lpstr>
      <vt:lpstr>IBM-Logo-8</vt:lpstr>
      <vt:lpstr>Baskerville</vt:lpstr>
      <vt:lpstr>Baskerville Old Face</vt:lpstr>
      <vt:lpstr>Swiss</vt:lpstr>
      <vt:lpstr>BodoniBertholdBQ-Light</vt:lpstr>
      <vt:lpstr>Mangal</vt:lpstr>
      <vt:lpstr>HG丸ｺﾞｼｯｸM-PRO</vt:lpstr>
      <vt:lpstr>Bodoni MT Condensed</vt:lpstr>
      <vt:lpstr>SEOptimist</vt:lpstr>
      <vt:lpstr>HGPｺﾞｼｯｸE</vt:lpstr>
      <vt:lpstr>Frutiger76-Black</vt:lpstr>
      <vt:lpstr>明朝</vt:lpstr>
      <vt:lpstr>Italic</vt:lpstr>
      <vt:lpstr>HelvNeue for IBM Medium</vt:lpstr>
      <vt:lpstr>Aharoni Bold</vt:lpstr>
      <vt:lpstr>Aharoni</vt:lpstr>
      <vt:lpstr>Tivoli Gothic Medium</vt:lpstr>
      <vt:lpstr>Apple LiGothic Medium</vt:lpstr>
      <vt:lpstr>Pristina</vt:lpstr>
      <vt:lpstr>CiscoSansTT ExtraLight</vt:lpstr>
      <vt:lpstr>CiscoSans</vt:lpstr>
      <vt:lpstr>CiscoSansTT Light</vt:lpstr>
      <vt:lpstr>CiscoSans Thin</vt:lpstr>
      <vt:lpstr>CiscoSans ExtraLight</vt:lpstr>
      <vt:lpstr>Times New Roman Uni</vt:lpstr>
      <vt:lpstr>Arial-ItalicMT</vt:lpstr>
      <vt:lpstr>Wingdings (PCL6)</vt:lpstr>
      <vt:lpstr>華康方圓體</vt:lpstr>
      <vt:lpstr>Tw Cen MT Condensed Extra Bold</vt:lpstr>
      <vt:lpstr>Futura</vt:lpstr>
      <vt:lpstr>HYKai U3HK</vt:lpstr>
      <vt:lpstr>Bliss</vt:lpstr>
      <vt:lpstr>Arial (Body)</vt:lpstr>
      <vt:lpstr>BNPP Sans</vt:lpstr>
      <vt:lpstr>Standard Bank-Demi</vt:lpstr>
      <vt:lpstr>方正兰亭细黑_GBK</vt:lpstr>
      <vt:lpstr>迷你简方叠体</vt:lpstr>
      <vt:lpstr>华康布丁体W12</vt:lpstr>
      <vt:lpstr>Goudy Old Style</vt:lpstr>
      <vt:lpstr>Narkisim</vt:lpstr>
      <vt:lpstr>Microsoft Tai Le</vt:lpstr>
      <vt:lpstr>Nirmala UI</vt:lpstr>
      <vt:lpstr>胡晓波美心体-Light</vt:lpstr>
      <vt:lpstr>BrowalliaUPC</vt:lpstr>
      <vt:lpstr>Articulate</vt:lpstr>
      <vt:lpstr>Chiller</vt:lpstr>
      <vt:lpstr>Apple Handwritten</vt:lpstr>
      <vt:lpstr>Pigiarniq</vt:lpstr>
      <vt:lpstr>Traditional Arabic</vt:lpstr>
      <vt:lpstr>Evermore Song</vt:lpstr>
      <vt:lpstr>Gabriola</vt:lpstr>
      <vt:lpstr>Weltron Urban</vt:lpstr>
      <vt:lpstr>文鼎新藝體</vt:lpstr>
      <vt:lpstr>文鼎古印體</vt:lpstr>
      <vt:lpstr>HGHangle</vt:lpstr>
      <vt:lpstr>仿宋-GB2312</vt:lpstr>
      <vt:lpstr>Wingdings-Regular</vt:lpstr>
      <vt:lpstr>SimSun-ExtB</vt:lpstr>
      <vt:lpstr>Californian FB</vt:lpstr>
      <vt:lpstr>Castellar</vt:lpstr>
      <vt:lpstr>Lucida Sans Typewriter</vt:lpstr>
      <vt:lpstr>Gill Sans MT Condensed</vt:lpstr>
      <vt:lpstr>MS Outlook</vt:lpstr>
      <vt:lpstr>Papyrus</vt:lpstr>
      <vt:lpstr>Zurich BT</vt:lpstr>
      <vt:lpstr>Copperplate Gothic Light</vt:lpstr>
      <vt:lpstr>Segoe UI Semibold</vt:lpstr>
      <vt:lpstr>Zegoe UI SemiLight</vt:lpstr>
      <vt:lpstr>Myriad Web</vt:lpstr>
      <vt:lpstr>HelveticaNeue LT 45 Lt</vt:lpstr>
      <vt:lpstr>HelveticaNeue LT 65 Medium</vt:lpstr>
      <vt:lpstr>Giddyup Std</vt:lpstr>
      <vt:lpstr>Kozuka Gothic Pro R</vt:lpstr>
      <vt:lpstr>叶根友特色简体升级版</vt:lpstr>
      <vt:lpstr>BasemicNew</vt:lpstr>
      <vt:lpstr>全真楷書</vt:lpstr>
      <vt:lpstr>Akzidenz Grotesk Roman</vt:lpstr>
      <vt:lpstr>微软简综艺</vt:lpstr>
      <vt:lpstr>Perpetua Titling MT</vt:lpstr>
      <vt:lpstr>长城特粗黑体</vt:lpstr>
      <vt:lpstr>长城小标宋体</vt:lpstr>
      <vt:lpstr>长城书宋体繁</vt:lpstr>
      <vt:lpstr>长城广告体繁</vt:lpstr>
      <vt:lpstr>Complete in Him</vt:lpstr>
      <vt:lpstr>长城中行书体繁</vt:lpstr>
      <vt:lpstr>长城海报体繁</vt:lpstr>
      <vt:lpstr>Univers 55</vt:lpstr>
      <vt:lpstr>Helvetica Light</vt:lpstr>
      <vt:lpstr>FZHTJW--GB1-0</vt:lpstr>
      <vt:lpstr>Neo Sans Intel</vt:lpstr>
      <vt:lpstr>CHei3HK-Bold</vt:lpstr>
      <vt:lpstr>方正韵动中黑简体</vt:lpstr>
      <vt:lpstr>Curlz MT</vt:lpstr>
      <vt:lpstr>Kozuka Gothic Pr6N L</vt:lpstr>
      <vt:lpstr>瘦金书_wjq135</vt:lpstr>
      <vt:lpstr>华康金文体W3(P)</vt:lpstr>
      <vt:lpstr>方正悬针篆变简体</vt:lpstr>
      <vt:lpstr>AdvTimes</vt:lpstr>
      <vt:lpstr>MTSY</vt:lpstr>
      <vt:lpstr>DS-Digital</vt:lpstr>
      <vt:lpstr>Blackoak Std</vt:lpstr>
      <vt:lpstr>Engravers MT</vt:lpstr>
      <vt:lpstr>AdvTimes-i</vt:lpstr>
      <vt:lpstr>方正平和简体</vt:lpstr>
      <vt:lpstr>方正隶书简体</vt:lpstr>
      <vt:lpstr>叶根友疾风草书</vt:lpstr>
      <vt:lpstr>方正兰亭粗黑简体</vt:lpstr>
      <vt:lpstr>華康流風體</vt:lpstr>
      <vt:lpstr>叶根友签名体</vt:lpstr>
      <vt:lpstr>hakuyoxingshu7000</vt:lpstr>
      <vt:lpstr>A bite</vt:lpstr>
      <vt:lpstr>Palace Script MT</vt:lpstr>
      <vt:lpstr>hakuyocaoshu7000</vt:lpstr>
      <vt:lpstr>Kozuka Gothic Pro L</vt:lpstr>
      <vt:lpstr>Segoe Black</vt:lpstr>
      <vt:lpstr>Kozuka Gothic Pro H</vt:lpstr>
      <vt:lpstr>Neo Sans Intel Medium</vt:lpstr>
      <vt:lpstr>Segoe WP Light</vt:lpstr>
      <vt:lpstr>Franchise</vt:lpstr>
      <vt:lpstr>HY수평선M</vt:lpstr>
      <vt:lpstr>HYHeadLine-Medium</vt:lpstr>
      <vt:lpstr>Aiko-Bold</vt:lpstr>
      <vt:lpstr>Helvetica LT Light</vt:lpstr>
      <vt:lpstr>Gigi</vt:lpstr>
      <vt:lpstr>HakusyuKaisyoExtraBold_kk</vt:lpstr>
      <vt:lpstr>ChunkFive Roman</vt:lpstr>
      <vt:lpstr>晴圆</vt:lpstr>
      <vt:lpstr>EY Gothic Cond Demi</vt:lpstr>
      <vt:lpstr>Angryblue</vt:lpstr>
      <vt:lpstr>方正魏碑简体</vt:lpstr>
      <vt:lpstr>HelveticaNeue</vt:lpstr>
      <vt:lpstr>DejaVu Sans Mono</vt:lpstr>
      <vt:lpstr>Avenir Roman</vt:lpstr>
      <vt:lpstr>Times Roman</vt:lpstr>
      <vt:lpstr>Lantinghei SC Heavy</vt:lpstr>
      <vt:lpstr>FZLanTingHeiS-EL-GB</vt:lpstr>
      <vt:lpstr>FZLanTingHei-B-GBK</vt:lpstr>
      <vt:lpstr>华文黑体</vt:lpstr>
      <vt:lpstr>Segoe UI Symbol</vt:lpstr>
      <vt:lpstr>Brush Script Std</vt:lpstr>
      <vt:lpstr>Adobe Garamond Pro</vt:lpstr>
      <vt:lpstr>Hoefler Text</vt:lpstr>
      <vt:lpstr>Andy</vt:lpstr>
      <vt:lpstr>Rod</vt:lpstr>
      <vt:lpstr>Kai</vt:lpstr>
      <vt:lpstr>TrebuchetMS</vt:lpstr>
      <vt:lpstr>HGS創英角ｺﾞｼｯｸUB</vt:lpstr>
      <vt:lpstr>汉仪秀英体简</vt:lpstr>
      <vt:lpstr>@宋体</vt:lpstr>
      <vt:lpstr>Menlo</vt:lpstr>
      <vt:lpstr>Courier 10 Pitch</vt:lpstr>
      <vt:lpstr>MetaNormalLF-Roman</vt:lpstr>
      <vt:lpstr>Andale WT</vt:lpstr>
      <vt:lpstr>Nokia Sans Wide</vt:lpstr>
      <vt:lpstr>Nokia Sans</vt:lpstr>
      <vt:lpstr>宋体,arial</vt:lpstr>
      <vt:lpstr>Kai Titling</vt:lpstr>
      <vt:lpstr>楷体l楮最...</vt:lpstr>
      <vt:lpstr>ESRI Cartography</vt:lpstr>
      <vt:lpstr>cajcd fntbz</vt:lpstr>
      <vt:lpstr>Eras Book</vt:lpstr>
      <vt:lpstr>Stone Sans</vt:lpstr>
      <vt:lpstr>方正粗黑宋简体</vt:lpstr>
      <vt:lpstr>彩虹黑体</vt:lpstr>
      <vt:lpstr>文鼎大颜楷</vt:lpstr>
      <vt:lpstr>Kristen ITC</vt:lpstr>
      <vt:lpstr>FZLanTingHeiS-H-GB</vt:lpstr>
      <vt:lpstr>ITC Avant Garde Std Bk</vt:lpstr>
      <vt:lpstr>ITC Avant Garde Std Md</vt:lpstr>
      <vt:lpstr>Heiti SC</vt:lpstr>
      <vt:lpstr>華康黑體 Std W5</vt:lpstr>
      <vt:lpstr>迷你简黄草</vt:lpstr>
      <vt:lpstr>Swis721 Blk BT</vt:lpstr>
      <vt:lpstr>Tiranti Solid LET</vt:lpstr>
      <vt:lpstr>22</vt:lpstr>
      <vt:lpstr>Simplified Arabic Fixed</vt:lpstr>
      <vt:lpstr>方正字迹-吕建德字体</vt:lpstr>
      <vt:lpstr>Ciscolight</vt:lpstr>
      <vt:lpstr>Myriad Web Pro</vt:lpstr>
      <vt:lpstr>OCR-A BT</vt:lpstr>
      <vt:lpstr>汉仪综艺体繁</vt:lpstr>
      <vt:lpstr>Gill Sans Ultra Bold Condensed</vt:lpstr>
      <vt:lpstr>Courier MonoThai</vt:lpstr>
      <vt:lpstr>News Gothic</vt:lpstr>
      <vt:lpstr>MyriadRegular</vt:lpstr>
      <vt:lpstr>HGP創英角ﾎﾟｯﾌﾟ体</vt:lpstr>
      <vt:lpstr>金文大篆体</vt:lpstr>
      <vt:lpstr>GillSans</vt:lpstr>
      <vt:lpstr>Helvetica CondensedBlack</vt:lpstr>
      <vt:lpstr>Gill Sans Condensed</vt:lpstr>
      <vt:lpstr>LogicSans-Regular</vt:lpstr>
      <vt:lpstr>MyriadSemiBold</vt:lpstr>
      <vt:lpstr>文鼎CS中黑</vt:lpstr>
      <vt:lpstr>ZapfChancery</vt:lpstr>
      <vt:lpstr>AR ESSENCE</vt:lpstr>
      <vt:lpstr>Colonna MT</vt:lpstr>
      <vt:lpstr>LEXUS 简粗黑 U</vt:lpstr>
      <vt:lpstr>建行儒黑中</vt:lpstr>
      <vt:lpstr>碳化硅叠黑体</vt:lpstr>
      <vt:lpstr>華康娃娃體</vt:lpstr>
      <vt:lpstr>方正稚艺简体</vt:lpstr>
      <vt:lpstr>Minion Pro</vt:lpstr>
      <vt:lpstr>Magneto</vt:lpstr>
      <vt:lpstr>ArialMT</vt:lpstr>
      <vt:lpstr>TimesNewRomanPS-ItalicMT</vt:lpstr>
      <vt:lpstr>Arial-BoldMT</vt:lpstr>
      <vt:lpstr>Rage Italic LET</vt:lpstr>
      <vt:lpstr>HanWangWCL03</vt:lpstr>
      <vt:lpstr>方正正粗黑简体</vt:lpstr>
      <vt:lpstr>方正正纤黑简体</vt:lpstr>
      <vt:lpstr>Antique Olive Roman</vt:lpstr>
      <vt:lpstr>Kozuka Mincho Pro M</vt:lpstr>
      <vt:lpstr>Jokerman LET</vt:lpstr>
      <vt:lpstr>HP Display Beta Bold</vt:lpstr>
      <vt:lpstr>HP Display Beta Regular</vt:lpstr>
      <vt:lpstr>HP Text Beta Regular</vt:lpstr>
      <vt:lpstr>HP Display Beta Light</vt:lpstr>
      <vt:lpstr>-_x0013_裇</vt:lpstr>
      <vt:lpstr>FuturaBk</vt:lpstr>
      <vt:lpstr>方正粗活意简体</vt:lpstr>
      <vt:lpstr>Anklepants</vt:lpstr>
      <vt:lpstr>迷你简综艺</vt:lpstr>
      <vt:lpstr>Snap ITC</vt:lpstr>
      <vt:lpstr>HanWangWCL10</vt:lpstr>
      <vt:lpstr>HelveticaNeueLT Com 55 Roman</vt:lpstr>
      <vt:lpstr>细明体</vt:lpstr>
      <vt:lpstr>Times(Europe)</vt:lpstr>
      <vt:lpstr>文鼎新艺体简</vt:lpstr>
      <vt:lpstr>文鼎粗圆简</vt:lpstr>
      <vt:lpstr>文鼎特圆简</vt:lpstr>
      <vt:lpstr>HelveticaNeueLT Pro 107 XBlkCn</vt:lpstr>
      <vt:lpstr>Simplified Arabic</vt:lpstr>
      <vt:lpstr>汉仪立黑简</vt:lpstr>
      <vt:lpstr>HGｺﾞｼｯｸM</vt:lpstr>
      <vt:lpstr>微软简仿宋</vt:lpstr>
      <vt:lpstr>FoundrySans Normal</vt:lpstr>
      <vt:lpstr>Footlight MT Light</vt:lpstr>
      <vt:lpstr>经典行书简</vt:lpstr>
      <vt:lpstr>League Gothic</vt:lpstr>
      <vt:lpstr>World Colors</vt:lpstr>
      <vt:lpstr>Chlorinap</vt:lpstr>
      <vt:lpstr>Code Light</vt:lpstr>
      <vt:lpstr>Arabic Typesetting</vt:lpstr>
      <vt:lpstr>Complex</vt:lpstr>
      <vt:lpstr>方正黑体_GBK</vt:lpstr>
      <vt:lpstr>方正隶书_GBK</vt:lpstr>
      <vt:lpstr>akvo</vt:lpstr>
      <vt:lpstr>方正魏碑_GBK</vt:lpstr>
      <vt:lpstr>43</vt:lpstr>
      <vt:lpstr>方正超粗黑_GBK</vt:lpstr>
      <vt:lpstr>方正黑体</vt:lpstr>
      <vt:lpstr>方正宋体</vt:lpstr>
      <vt:lpstr>永中粗黑</vt:lpstr>
      <vt:lpstr>Shruti</vt:lpstr>
      <vt:lpstr>方正书宋_GBK</vt:lpstr>
      <vt:lpstr>SW Extra</vt:lpstr>
      <vt:lpstr>方正康体_GBK</vt:lpstr>
      <vt:lpstr>CourierPS</vt:lpstr>
      <vt:lpstr>Boca Raton ICG Solid</vt:lpstr>
      <vt:lpstr>Raavi</vt:lpstr>
      <vt:lpstr>永中楷体</vt:lpstr>
      <vt:lpstr>Aloisen New</vt:lpstr>
      <vt:lpstr>Univers Condensed</vt:lpstr>
      <vt:lpstr>Zurich Blk BT</vt:lpstr>
      <vt:lpstr>Freefrm721 Blk BT</vt:lpstr>
      <vt:lpstr>38</vt:lpstr>
      <vt:lpstr>Imprint MT Shadow</vt:lpstr>
      <vt:lpstr>Modern No. 20</vt:lpstr>
      <vt:lpstr>CommonBullets</vt:lpstr>
      <vt:lpstr>汉仪中圆简</vt:lpstr>
      <vt:lpstr>ＤＨＰ特太ゴシック体</vt:lpstr>
      <vt:lpstr>,seoul</vt:lpstr>
      <vt:lpstr>Seoul</vt:lpstr>
      <vt:lpstr>方正宋一简体</vt:lpstr>
      <vt:lpstr>@</vt:lpstr>
      <vt:lpstr>@Arial</vt:lpstr>
      <vt:lpstr>方正章体</vt:lpstr>
      <vt:lpstr>HGｺﾞｼｯｸE</vt:lpstr>
      <vt:lpstr>方正中等线简体</vt:lpstr>
      <vt:lpstr>۷)ᘤ_x0001_</vt:lpstr>
      <vt:lpstr>全真粗黑體</vt:lpstr>
      <vt:lpstr>全真中圓體</vt:lpstr>
      <vt:lpstr>MS Reference Specialty</vt:lpstr>
      <vt:lpstr>方正古隶繁体</vt:lpstr>
      <vt:lpstr>方正启体简体</vt:lpstr>
      <vt:lpstr>方正综艺繁体</vt:lpstr>
      <vt:lpstr>DFLiSong-Lt</vt:lpstr>
      <vt:lpstr>迷你简雪峰</vt:lpstr>
      <vt:lpstr>方正瘦金书简体</vt:lpstr>
      <vt:lpstr>S2G love</vt:lpstr>
      <vt:lpstr>Museo 700</vt:lpstr>
      <vt:lpstr>Museo 500</vt:lpstr>
      <vt:lpstr>方正行黑简体</vt:lpstr>
      <vt:lpstr>方正字迹-童体硬笔字体</vt:lpstr>
      <vt:lpstr>迷你简白棋</vt:lpstr>
      <vt:lpstr>迷你霹雳体</vt:lpstr>
      <vt:lpstr>浪漫雅圆</vt:lpstr>
      <vt:lpstr>文鼎火柴體</vt:lpstr>
      <vt:lpstr>汉仪柏青体简</vt:lpstr>
      <vt:lpstr>迷你简谁的字</vt:lpstr>
      <vt:lpstr>Cube</vt:lpstr>
      <vt:lpstr>方正少儿简体</vt:lpstr>
      <vt:lpstr>AXIS Std B</vt:lpstr>
      <vt:lpstr>AmerType Md BT</vt:lpstr>
      <vt:lpstr>Adobe Caslon Pro</vt:lpstr>
      <vt:lpstr>书体坊安景臣钢笔行书</vt:lpstr>
      <vt:lpstr>宋体繁体</vt:lpstr>
      <vt:lpstr>ArialUnicodeMS</vt:lpstr>
      <vt:lpstr>HYZhongYuanJ</vt:lpstr>
      <vt:lpstr>Yuppy SC Regular</vt:lpstr>
      <vt:lpstr>NewsGoth BT</vt:lpstr>
      <vt:lpstr>思源黑体 CN Light</vt:lpstr>
      <vt:lpstr>思源黑体 CN Normal</vt:lpstr>
      <vt:lpstr>Highlight LET</vt:lpstr>
      <vt:lpstr>FranklinGothic-DemiItal</vt:lpstr>
      <vt:lpstr>NewBaskerville-Roman</vt:lpstr>
      <vt:lpstr>Futura Lt BT</vt:lpstr>
      <vt:lpstr>宋体-简</vt:lpstr>
      <vt:lpstr>IBMHelAprNinSix-Regular</vt:lpstr>
      <vt:lpstr>ITC Lubalin Graph Std Book</vt:lpstr>
      <vt:lpstr>HelvNeue Light for IBM</vt:lpstr>
      <vt:lpstr>HelveticaNeueLT Pro 75 Bd</vt:lpstr>
      <vt:lpstr>Calibri Bold</vt:lpstr>
      <vt:lpstr>Sakkal Majalla</vt:lpstr>
      <vt:lpstr>IrisUPC</vt:lpstr>
      <vt:lpstr>Andalus</vt:lpstr>
      <vt:lpstr>JasmineUPC</vt:lpstr>
      <vt:lpstr>Cordia New</vt:lpstr>
      <vt:lpstr>AngsanaUPC</vt:lpstr>
      <vt:lpstr>Beijing</vt:lpstr>
      <vt:lpstr>思源黑体 CN Regular</vt:lpstr>
      <vt:lpstr>MingLiU_HKSCS</vt:lpstr>
      <vt:lpstr>견명조</vt:lpstr>
      <vt:lpstr>Helvetica LT</vt:lpstr>
      <vt:lpstr>XHei iOS</vt:lpstr>
      <vt:lpstr>XinGothic CiticPress</vt:lpstr>
      <vt:lpstr>.System San Francisco Text</vt:lpstr>
      <vt:lpstr>黑体-简</vt:lpstr>
      <vt:lpstr>Kaiti SC Regular</vt:lpstr>
      <vt:lpstr>HanziPen SC Regular</vt:lpstr>
      <vt:lpstr>造字工房版黑（非商用）常规体</vt:lpstr>
      <vt:lpstr>GeosansLight</vt:lpstr>
      <vt:lpstr>Lato Black</vt:lpstr>
      <vt:lpstr>華康中黑體</vt:lpstr>
      <vt:lpstr>華康仿宋體W2(P)</vt:lpstr>
      <vt:lpstr>Showcard Gothic</vt:lpstr>
      <vt:lpstr>RIOT!</vt:lpstr>
      <vt:lpstr>Mistral AV</vt:lpstr>
      <vt:lpstr>叶根友蚕燕隶书(新春版)</vt:lpstr>
      <vt:lpstr>Arial Rounded MT Ex Bd</vt:lpstr>
      <vt:lpstr>_S仿宋</vt:lpstr>
      <vt:lpstr>黑</vt:lpstr>
      <vt:lpstr>HGHeiseiMinchotaiW3</vt:lpstr>
      <vt:lpstr>U.S. 101</vt:lpstr>
      <vt:lpstr>TitilliumText22L Lt</vt:lpstr>
      <vt:lpstr>Albany AMT</vt:lpstr>
      <vt:lpstr>Noteworthy Bold</vt:lpstr>
      <vt:lpstr>Adobe Garamond Pro Bold</vt:lpstr>
      <vt:lpstr>Adobe Caslon Pro Bold</vt:lpstr>
      <vt:lpstr>Andale Mono</vt:lpstr>
      <vt:lpstr>黑体-简 中等</vt:lpstr>
      <vt:lpstr>汉仪粗黑简</vt:lpstr>
      <vt:lpstr>TimesNewRomanPS</vt:lpstr>
      <vt:lpstr>Cataneo BT</vt:lpstr>
      <vt:lpstr>方正胖娃简体</vt:lpstr>
      <vt:lpstr>仿宋GB2312</vt:lpstr>
      <vt:lpstr>Nokia Pure Text</vt:lpstr>
      <vt:lpstr>Nokia Pure Headline</vt:lpstr>
      <vt:lpstr>IBMLogo</vt:lpstr>
      <vt:lpstr>方正兰亭特黑简体</vt:lpstr>
      <vt:lpstr>Poplar Std</vt:lpstr>
      <vt:lpstr>BebasNEUE</vt:lpstr>
      <vt:lpstr>Open Sans Extrabold</vt:lpstr>
      <vt:lpstr>Futura LT Condensed</vt:lpstr>
      <vt:lpstr>Pacifico</vt:lpstr>
      <vt:lpstr>Space Age</vt:lpstr>
      <vt:lpstr>Molot</vt:lpstr>
      <vt:lpstr>Sansation</vt:lpstr>
      <vt:lpstr>典匠中特圓</vt:lpstr>
      <vt:lpstr>μO±d????Ae￥~|r?°</vt:lpstr>
      <vt:lpstr>ScheringSymbolsArrowsPositive</vt:lpstr>
      <vt:lpstr>典匠中特黑</vt:lpstr>
      <vt:lpstr>CMMI10</vt:lpstr>
      <vt:lpstr>CMR7</vt:lpstr>
      <vt:lpstr>cmr10</vt:lpstr>
      <vt:lpstr>汉仪行楷简</vt:lpstr>
      <vt:lpstr>Monotype Sans WT K</vt:lpstr>
      <vt:lpstr>Levenim MT</vt:lpstr>
      <vt:lpstr>方正水柱简体</vt:lpstr>
      <vt:lpstr>方正正准黑简体</vt:lpstr>
      <vt:lpstr>Almonte</vt:lpstr>
      <vt:lpstr>Source Code Pro</vt:lpstr>
      <vt:lpstr>@微软雅黑</vt:lpstr>
      <vt:lpstr>Almonte Snow</vt:lpstr>
      <vt:lpstr>Roboto Th</vt:lpstr>
      <vt:lpstr>Digital-7</vt:lpstr>
      <vt:lpstr>Raleway</vt:lpstr>
      <vt:lpstr>Balham</vt:lpstr>
      <vt:lpstr>方正硬笔行书简体</vt:lpstr>
      <vt:lpstr>Helvetica Neue Light</vt:lpstr>
      <vt:lpstr>Modern Pictograms</vt:lpstr>
      <vt:lpstr>Helvetica Neue Medium</vt:lpstr>
      <vt:lpstr>Helvetica Neue UltraLight</vt:lpstr>
      <vt:lpstr>ヒラギノ角ゴ ProN W6</vt:lpstr>
      <vt:lpstr>Tinos</vt:lpstr>
      <vt:lpstr>Antique Olive</vt:lpstr>
      <vt:lpstr>Symbol Set</vt:lpstr>
      <vt:lpstr>Chalkboard</vt:lpstr>
      <vt:lpstr>华康简黑</vt:lpstr>
      <vt:lpstr>华康新黑</vt:lpstr>
      <vt:lpstr>华康黑体W9</vt:lpstr>
      <vt:lpstr>Photina Casual Black</vt:lpstr>
      <vt:lpstr>AR PL UKai TW</vt:lpstr>
      <vt:lpstr>Helvetica-Bold</vt:lpstr>
      <vt:lpstr>Qualcomm Office Regular</vt:lpstr>
      <vt:lpstr>Qualcomm Office Bold</vt:lpstr>
      <vt:lpstr>Calibre Regular</vt:lpstr>
      <vt:lpstr>Roboto</vt:lpstr>
      <vt:lpstr>HY궁서</vt:lpstr>
      <vt:lpstr>方正水柱繁体</vt:lpstr>
      <vt:lpstr>Myriad Pro TT Black</vt:lpstr>
      <vt:lpstr>文鼎中行书繁</vt:lpstr>
      <vt:lpstr>五</vt:lpstr>
      <vt:lpstr>Lydian</vt:lpstr>
      <vt:lpstr>彩虹楷体</vt:lpstr>
      <vt:lpstr>LucidaSans</vt:lpstr>
      <vt:lpstr>迷你简水滴</vt:lpstr>
      <vt:lpstr>Juice ITC</vt:lpstr>
      <vt:lpstr>Frutiger CE 55 Roman</vt:lpstr>
      <vt:lpstr>HakusyuTenkoin_kk</vt:lpstr>
      <vt:lpstr>萝莉体 第二版</vt:lpstr>
      <vt:lpstr>XHei Nokia SimSun</vt:lpstr>
      <vt:lpstr>LEIJL K+ Helvetica</vt:lpstr>
      <vt:lpstr>LEIIM N+ Helvetica</vt:lpstr>
      <vt:lpstr>SWAstro</vt:lpstr>
      <vt:lpstr>CourierNew</vt:lpstr>
      <vt:lpstr>Open Sans Semibold</vt:lpstr>
      <vt:lpstr>Jokerman Alts LET</vt:lpstr>
      <vt:lpstr>方正兰亭中黑_GBK</vt:lpstr>
      <vt:lpstr>方正宋黑简体</vt:lpstr>
      <vt:lpstr>Segoe WP</vt:lpstr>
      <vt:lpstr>方正隶变简体</vt:lpstr>
      <vt:lpstr>文鼎荆棘体</vt:lpstr>
      <vt:lpstr>昆仑粗隶书</vt:lpstr>
      <vt:lpstr>Yikes!</vt:lpstr>
      <vt:lpstr>-탈윤체M</vt:lpstr>
      <vt:lpstr>-윤고딕140</vt:lpstr>
      <vt:lpstr>方正隶变繁体</vt:lpstr>
      <vt:lpstr>书体坊向佳红毛笔行书</vt:lpstr>
      <vt:lpstr>Bookman</vt:lpstr>
      <vt:lpstr>Bookman Old Style</vt:lpstr>
      <vt:lpstr>??_GB2312</vt:lpstr>
      <vt:lpstr>Nubian-Medium</vt:lpstr>
      <vt:lpstr>Nubian</vt:lpstr>
      <vt:lpstr>脚注引用</vt:lpstr>
      <vt:lpstr>CiscoSansTT</vt:lpstr>
      <vt:lpstr>新細明體(Body)</vt:lpstr>
      <vt:lpstr>MHeiGB-Medium</vt:lpstr>
      <vt:lpstr>NewCenturySchlbk</vt:lpstr>
      <vt:lpstr>AR PL UMing CN</vt:lpstr>
      <vt:lpstr>Frutiger-Roman</vt:lpstr>
      <vt:lpstr>Times  new roman</vt:lpstr>
      <vt:lpstr>Letter Gothic</vt:lpstr>
      <vt:lpstr>CSongGB18030C-LightHWL</vt:lpstr>
      <vt:lpstr>Rockwell Std</vt:lpstr>
      <vt:lpstr>Rockwell</vt:lpstr>
      <vt:lpstr>ヒラギノ明朝 ProN W3</vt:lpstr>
      <vt:lpstr>方正大黑_GBK</vt:lpstr>
      <vt:lpstr>方正仿宋简体</vt:lpstr>
      <vt:lpstr>HYa6gj</vt:lpstr>
      <vt:lpstr>$F$</vt:lpstr>
      <vt:lpstr>@黑体</vt:lpstr>
      <vt:lpstr>方正特雅宋_GBK</vt:lpstr>
      <vt:lpstr>思源黑体 CN Medium</vt:lpstr>
      <vt:lpstr>方正粗雅宋简体</vt:lpstr>
      <vt:lpstr>思源黑体 CN Heavy</vt:lpstr>
      <vt:lpstr>Farrington-7B-Qiqi</vt:lpstr>
      <vt:lpstr>Avenir Medium</vt:lpstr>
      <vt:lpstr>Monotype Hadassah</vt:lpstr>
      <vt:lpstr>NOT USED</vt:lpstr>
      <vt:lpstr>Segoe UI Light 8</vt:lpstr>
      <vt:lpstr>Credit Suisse Type Light</vt:lpstr>
      <vt:lpstr>TradeGothic</vt:lpstr>
      <vt:lpstr>News Gothic MT</vt:lpstr>
      <vt:lpstr>Helvetica LT Std Cond</vt:lpstr>
      <vt:lpstr>Brush Script MT Italic</vt:lpstr>
      <vt:lpstr>Eras Light ITC</vt:lpstr>
      <vt:lpstr>Airal</vt:lpstr>
      <vt:lpstr>Clarendon Condensed</vt:lpstr>
      <vt:lpstr>23</vt:lpstr>
      <vt:lpstr>Visitor TT1 BRK</vt:lpstr>
      <vt:lpstr>St kaiti</vt:lpstr>
      <vt:lpstr>FS Lola Medium</vt:lpstr>
      <vt:lpstr>FS Lola Light</vt:lpstr>
      <vt:lpstr>Henderson BCG Serif</vt:lpstr>
      <vt:lpstr>HYb2gj-GBK-EUC-H-Identity-H</vt:lpstr>
      <vt:lpstr>Alix2</vt:lpstr>
      <vt:lpstr>\super Times New Roman</vt:lpstr>
      <vt:lpstr>HigherStandards-Headline</vt:lpstr>
      <vt:lpstr>\brdrhair Arial</vt:lpstr>
      <vt:lpstr>Impress BT</vt:lpstr>
      <vt:lpstr>HelveticaNeueLT Std Lt</vt:lpstr>
      <vt:lpstr>-머리굴림M</vt:lpstr>
      <vt:lpstr>-윤체M</vt:lpstr>
      <vt:lpstr>DevanagariMT-Bold</vt:lpstr>
      <vt:lpstr>Futura Condensed</vt:lpstr>
      <vt:lpstr>өũ</vt:lpstr>
      <vt:lpstr>????P)</vt:lpstr>
      <vt:lpstr>文鼎中楷简</vt:lpstr>
      <vt:lpstr>Helvetica LT Std Cond Light</vt:lpstr>
      <vt:lpstr>Vani</vt:lpstr>
      <vt:lpstr>Ari</vt:lpstr>
      <vt:lpstr>휴먼고딕</vt:lpstr>
      <vt:lpstr>HCI Poppy</vt:lpstr>
      <vt:lpstr>휴먼명조</vt:lpstr>
      <vt:lpstr>彩虹小标宋</vt:lpstr>
      <vt:lpstr>Cooper Std Black</vt:lpstr>
      <vt:lpstr>Helvetica LT Black</vt:lpstr>
      <vt:lpstr>휴먼매직체</vt:lpstr>
      <vt:lpstr>KongXinCaoTi</vt:lpstr>
      <vt:lpstr>汉鼎简新艺体</vt:lpstr>
      <vt:lpstr>方正卡通繁体</vt:lpstr>
      <vt:lpstr>Transponder AOE</vt:lpstr>
      <vt:lpstr>汉鼎简特圆</vt:lpstr>
      <vt:lpstr>Radioland</vt:lpstr>
      <vt:lpstr>LED BOARD REVERSED</vt:lpstr>
      <vt:lpstr>文鼎超黑</vt:lpstr>
      <vt:lpstr>04b_09</vt:lpstr>
      <vt:lpstr>가을체</vt:lpstr>
      <vt:lpstr>汉鼎简中圆</vt:lpstr>
      <vt:lpstr>方正大标宋_GBK</vt:lpstr>
      <vt:lpstr>Times New Roman (PCL6)</vt:lpstr>
      <vt:lpstr>ＤＦＧ華康明朝体W3</vt:lpstr>
      <vt:lpstr>OCRB</vt:lpstr>
      <vt:lpstr>ＤＦＧ華康ゴシック体W5</vt:lpstr>
      <vt:lpstr>方正琥珀简体</vt:lpstr>
      <vt:lpstr>Aftermath (BRK)</vt:lpstr>
      <vt:lpstr>Japanese Gothic</vt:lpstr>
      <vt:lpstr>瀹嬩綋</vt:lpstr>
      <vt:lpstr>Technical</vt:lpstr>
      <vt:lpstr>方正康体简体</vt:lpstr>
      <vt:lpstr>文鼎中特广告体</vt:lpstr>
      <vt:lpstr>汉鼎繁古印</vt:lpstr>
      <vt:lpstr>琥珀繁体</vt:lpstr>
      <vt:lpstr>AGaramond Semibold</vt:lpstr>
      <vt:lpstr>VAG Rounded Light</vt:lpstr>
      <vt:lpstr>JBold</vt:lpstr>
      <vt:lpstr>MetaPlusNormal</vt:lpstr>
      <vt:lpstr>20</vt:lpstr>
      <vt:lpstr>Academy Engraved LET</vt:lpstr>
      <vt:lpstr>Kingsoft Phonetic Plain</vt:lpstr>
      <vt:lpstr>方正粗倩_GBK</vt:lpstr>
      <vt:lpstr>方正小篆体</vt:lpstr>
      <vt:lpstr>Chn JHei LG</vt:lpstr>
      <vt:lpstr>文鼎彩云体</vt:lpstr>
      <vt:lpstr>Small Fonts</vt:lpstr>
      <vt:lpstr>DFPGothicP-W5-AribTrB14</vt:lpstr>
      <vt:lpstr>A-OTF 新ゴ Pro L</vt:lpstr>
      <vt:lpstr>A-OTF 新ゴ Pro M</vt:lpstr>
      <vt:lpstr>ヒラギノ明朝 Pro W3</vt:lpstr>
      <vt:lpstr>A-OTF 教科書ICA Pro R</vt:lpstr>
      <vt:lpstr>HG創英角ﾎﾟｯﾌﾟ体</vt:lpstr>
      <vt:lpstr>S2G らぶ</vt:lpstr>
      <vt:lpstr>HGP平成角ｺﾞｼｯｸ体W5AR</vt:lpstr>
      <vt:lpstr>TBｺﾞｼｯｸR</vt:lpstr>
      <vt:lpstr>HappyFrame</vt:lpstr>
      <vt:lpstr>青柳衡山フォント草書２</vt:lpstr>
      <vt:lpstr>HGP創英ﾌﾟﾚｾﾞﾝｽEB</vt:lpstr>
      <vt:lpstr>HGS創英角ﾎﾟｯﾌﾟ体</vt:lpstr>
      <vt:lpstr>HGS明朝E</vt:lpstr>
      <vt:lpstr>MS Sans Serif</vt:lpstr>
      <vt:lpstr>Bitstream Vera Sans</vt:lpstr>
      <vt:lpstr>華康新儷粗黑</vt:lpstr>
      <vt:lpstr>金梅毛行書</vt:lpstr>
      <vt:lpstr>文鼎粗钢笔行楷</vt:lpstr>
      <vt:lpstr>r_symbol</vt:lpstr>
      <vt:lpstr>华康简综艺</vt:lpstr>
      <vt:lpstr>百度综艺简体</vt:lpstr>
      <vt:lpstr>迷你简幼线</vt:lpstr>
      <vt:lpstr>微软简粗黑</vt:lpstr>
      <vt:lpstr>AdiHaus</vt:lpstr>
      <vt:lpstr>Marigold</vt:lpstr>
      <vt:lpstr>魂心</vt:lpstr>
      <vt:lpstr>Bitstream Vera Sans Mono</vt:lpstr>
      <vt:lpstr>Bell Gothic Std Black</vt:lpstr>
      <vt:lpstr>DFPYeaSong-B5</vt:lpstr>
      <vt:lpstr>Mongolian Baiti</vt:lpstr>
      <vt:lpstr>Myriad Apple</vt:lpstr>
      <vt:lpstr>ft29</vt:lpstr>
      <vt:lpstr>Segoe Media Center</vt:lpstr>
      <vt:lpstr>汉仪雪峰体简</vt:lpstr>
      <vt:lpstr>Haan Cooljazz M</vt:lpstr>
      <vt:lpstr>Eras Bk BT</vt:lpstr>
      <vt:lpstr>GarmdITC Bk BT</vt:lpstr>
      <vt:lpstr>创艺简楷体</vt:lpstr>
      <vt:lpstr>汉鼎繁仿宋</vt:lpstr>
      <vt:lpstr>LF Song</vt:lpstr>
      <vt:lpstr>EYInterstate</vt:lpstr>
      <vt:lpstr>文鼎魏碑体简</vt:lpstr>
      <vt:lpstr>̥_GB2312</vt:lpstr>
      <vt:lpstr>ΟGB2312</vt:lpstr>
      <vt:lpstr>ËÎÌå</vt:lpstr>
      <vt:lpstr>方正舒体幼圆宋体隶书楷体_GB2312华文中宋华文行楷华文新魏</vt:lpstr>
      <vt:lpstr>Kozuka Mincho Pr6N EL</vt:lpstr>
      <vt:lpstr>좋은 귀염둥이빼로</vt:lpstr>
      <vt:lpstr>孙过庭草体测试版</vt:lpstr>
      <vt:lpstr>经典繁毛楷</vt:lpstr>
      <vt:lpstr>时装斑点狗,《做字网》定做!下载.</vt:lpstr>
      <vt:lpstr>书体坊米芾体</vt:lpstr>
      <vt:lpstr>Helvetica 35 Thin</vt:lpstr>
      <vt:lpstr>Kozuka Gothic Pr6N B</vt:lpstr>
      <vt:lpstr>Droid Sans Fallback</vt:lpstr>
      <vt:lpstr>Letter Gothic Std</vt:lpstr>
      <vt:lpstr>全真特明體</vt:lpstr>
      <vt:lpstr>ICMN-Handwriting</vt:lpstr>
      <vt:lpstr>Meta</vt:lpstr>
      <vt:lpstr>Microsoft YaHei ΢ȭхڢ ڌ墢ˎ̥</vt:lpstr>
      <vt:lpstr>Dream Orphans</vt:lpstr>
      <vt:lpstr>Good Times</vt:lpstr>
      <vt:lpstr>KswHannyaotamesi</vt:lpstr>
      <vt:lpstr>文鼎特粗宋简</vt:lpstr>
      <vt:lpstr>Orbitron</vt:lpstr>
      <vt:lpstr>钟齐段宁行书</vt:lpstr>
      <vt:lpstr>魚石行書</vt:lpstr>
      <vt:lpstr>LaBrit</vt:lpstr>
      <vt:lpstr>宋体_GB2312</vt:lpstr>
      <vt:lpstr>方正显仁简体</vt:lpstr>
      <vt:lpstr>汉仪报宋简</vt:lpstr>
      <vt:lpstr>Microsoft Yi Baiti</vt:lpstr>
      <vt:lpstr>Edo SZ</vt:lpstr>
      <vt:lpstr>Diavlo Bold</vt:lpstr>
      <vt:lpstr>文鼎CS大宋</vt:lpstr>
      <vt:lpstr>u5b8bu4f53</vt:lpstr>
      <vt:lpstr>Microsoft New Tai Lue</vt:lpstr>
      <vt:lpstr>RotisSemiSans</vt:lpstr>
      <vt:lpstr>sөũ</vt:lpstr>
      <vt:lpstr>Novarese Book</vt:lpstr>
      <vt:lpstr>GillSansLight</vt:lpstr>
      <vt:lpstr>DFPKaiShu-GB5</vt:lpstr>
      <vt:lpstr>HY바다M</vt:lpstr>
      <vt:lpstr>FZZDXJW--GB1-0</vt:lpstr>
      <vt:lpstr>Bodoni SvtyTwo SC ITC TT-Book</vt:lpstr>
      <vt:lpstr>Abadi MT Condensed Light</vt:lpstr>
      <vt:lpstr>迷你简中倩</vt:lpstr>
      <vt:lpstr>楷体、</vt:lpstr>
      <vt:lpstr>Bebas</vt:lpstr>
      <vt:lpstr>楷体2</vt:lpstr>
      <vt:lpstr>华康简魏碑</vt:lpstr>
      <vt:lpstr>+mn-cs</vt:lpstr>
      <vt:lpstr>方正风雅宋简体</vt:lpstr>
      <vt:lpstr>Franklin Gothic FS Book</vt:lpstr>
      <vt:lpstr>-webkit-standard</vt:lpstr>
      <vt:lpstr>HGGothicM</vt:lpstr>
      <vt:lpstr>HG教科書体</vt:lpstr>
      <vt:lpstr>HGGothicE</vt:lpstr>
      <vt:lpstr>Univers LightUltraCondensed</vt:lpstr>
      <vt:lpstr>方正兰亭黑_YS_GB18030</vt:lpstr>
      <vt:lpstr>汉仪南宫体简</vt:lpstr>
      <vt:lpstr>方正兰亭大黑_GBK</vt:lpstr>
      <vt:lpstr>Zurich Cn BT</vt:lpstr>
      <vt:lpstr>FZLTXHK--GBK1-0</vt:lpstr>
      <vt:lpstr>DFPTongTong-B5</vt:lpstr>
      <vt:lpstr>Roboto condensed</vt:lpstr>
      <vt:lpstr>LiHei Pro</vt:lpstr>
      <vt:lpstr>Source Sans Pro ExtraLight</vt:lpstr>
      <vt:lpstr>Miriam Fixed</vt:lpstr>
      <vt:lpstr>Impact MT Std</vt:lpstr>
      <vt:lpstr>HelveticaNeue LT 43 LightEx</vt:lpstr>
      <vt:lpstr>AgencyFB-Regular</vt:lpstr>
      <vt:lpstr>方正兰亭黑_GBK</vt:lpstr>
      <vt:lpstr>HelveticaNeueLT Pro 67 MdCn</vt:lpstr>
      <vt:lpstr>HelveticaNeueLT Pro 67 MdCnO</vt:lpstr>
      <vt:lpstr>Roboto Light</vt:lpstr>
      <vt:lpstr>Source Sans Pro Semibold</vt:lpstr>
      <vt:lpstr>Raleway Black</vt:lpstr>
      <vt:lpstr>Roboto Condensed Regular</vt:lpstr>
      <vt:lpstr>Lato Bold</vt:lpstr>
      <vt:lpstr>方正兰亭细黑_GBK_M</vt:lpstr>
      <vt:lpstr>Utsaah</vt:lpstr>
      <vt:lpstr>腾祥嘉丽大黑繁</vt:lpstr>
      <vt:lpstr>Open Sans Condensed Light</vt:lpstr>
      <vt:lpstr>Clear Sans</vt:lpstr>
      <vt:lpstr>PT Sans</vt:lpstr>
      <vt:lpstr>Avenir</vt:lpstr>
      <vt:lpstr>汉仪魏碑简</vt:lpstr>
      <vt:lpstr>Kozuka Gothic Pr6N R</vt:lpstr>
      <vt:lpstr>FZLanTingHei-R-GB18030</vt:lpstr>
      <vt:lpstr>方正兰亭纤黑简体</vt:lpstr>
      <vt:lpstr>MS Shell Dlg</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张发旺152 1513 0497</cp:lastModifiedBy>
  <cp:revision>279</cp:revision>
  <dcterms:created xsi:type="dcterms:W3CDTF">2013-01-25T01:44:00Z</dcterms:created>
  <dcterms:modified xsi:type="dcterms:W3CDTF">2021-04-15T04:16:53Z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2052-11.3.0.8586</vt:lpwstr>
  </property>
</Properties>
</file>